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4"/>
  </p:sldMasterIdLst>
  <p:notesMasterIdLst>
    <p:notesMasterId r:id="rId35"/>
  </p:notesMasterIdLst>
  <p:handoutMasterIdLst>
    <p:handoutMasterId r:id="rId36"/>
  </p:handoutMasterIdLst>
  <p:sldIdLst>
    <p:sldId id="370" r:id="rId5"/>
    <p:sldId id="1035" r:id="rId6"/>
    <p:sldId id="258" r:id="rId7"/>
    <p:sldId id="1095" r:id="rId8"/>
    <p:sldId id="1059" r:id="rId9"/>
    <p:sldId id="288" r:id="rId10"/>
    <p:sldId id="1485" r:id="rId11"/>
    <p:sldId id="1487" r:id="rId12"/>
    <p:sldId id="1486" r:id="rId13"/>
    <p:sldId id="1190" r:id="rId14"/>
    <p:sldId id="1185" r:id="rId15"/>
    <p:sldId id="1063" r:id="rId16"/>
    <p:sldId id="1065" r:id="rId17"/>
    <p:sldId id="1180" r:id="rId18"/>
    <p:sldId id="1090" r:id="rId19"/>
    <p:sldId id="1186" r:id="rId20"/>
    <p:sldId id="1191" r:id="rId21"/>
    <p:sldId id="1188" r:id="rId22"/>
    <p:sldId id="1194" r:id="rId23"/>
    <p:sldId id="1081" r:id="rId24"/>
    <p:sldId id="1080" r:id="rId25"/>
    <p:sldId id="1181" r:id="rId26"/>
    <p:sldId id="1182" r:id="rId27"/>
    <p:sldId id="1183" r:id="rId28"/>
    <p:sldId id="1187" r:id="rId29"/>
    <p:sldId id="1184" r:id="rId30"/>
    <p:sldId id="1192" r:id="rId31"/>
    <p:sldId id="1082" r:id="rId32"/>
    <p:sldId id="1092" r:id="rId33"/>
    <p:sldId id="908" r:id="rId34"/>
  </p:sldIdLst>
  <p:sldSz cx="12192000" cy="6858000"/>
  <p:notesSz cx="6807200" cy="9939338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Black" panose="02000000000000000000" pitchFamily="2" charset="0"/>
      <p:bold r:id="rId45"/>
      <p:boldItalic r:id="rId46"/>
    </p:embeddedFont>
    <p:embeddedFont>
      <p:font typeface="roboto bold" panose="02000000000000000000" pitchFamily="2" charset="0"/>
      <p:bold r:id="rId47"/>
    </p:embeddedFont>
    <p:embeddedFont>
      <p:font typeface="Roboto Light" panose="02000000000000000000" pitchFamily="2" charset="0"/>
      <p:regular r:id="rId48"/>
      <p:italic r:id="rId49"/>
    </p:embeddedFont>
    <p:embeddedFont>
      <p:font typeface="Roboto Medium" panose="02000000000000000000" pitchFamily="2" charset="0"/>
      <p:regular r:id="rId50"/>
      <p:italic r:id="rId51"/>
    </p:embeddedFont>
    <p:embeddedFont>
      <p:font typeface="Segoe UI" panose="020B0502040204020203" pitchFamily="34" charset="0"/>
      <p:regular r:id="rId52"/>
      <p:bold r:id="rId53"/>
      <p:italic r:id="rId54"/>
      <p:boldItalic r:id="rId55"/>
    </p:embeddedFont>
    <p:embeddedFont>
      <p:font typeface="Tahoma" panose="020B0604030504040204" pitchFamily="34" charset="0"/>
      <p:regular r:id="rId56"/>
      <p:bold r:id="rId5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701EA2-0311-0605-781F-7B9DDE5FC81C}" name="Maddern, Natalie (SACE)" initials="M(" userId="S::natalie.maddern@sa.gov.au::85b1802a-ce46-43d9-814e-bbac8a8ddaf8" providerId="AD"/>
  <p188:author id="{11C772A5-0F92-9548-B9EB-13D7AB4DF6D3}" name="Letcher, Sally (SACE)" initials="LS(" userId="S::Sally.Letcher2@sa.gov.au::6cd47e80-0157-4163-ba85-ae35607b4fb2" providerId="AD"/>
  <p188:author id="{301680D1-5691-F5F3-D746-258800D16B4F}" name=" Comment" initials=" " userId=" Commen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Empson" initials="HE" lastIdx="1" clrIdx="0">
    <p:extLst>
      <p:ext uri="{19B8F6BF-5375-455C-9EA6-DF929625EA0E}">
        <p15:presenceInfo xmlns:p15="http://schemas.microsoft.com/office/powerpoint/2012/main" userId="S::helen.empson@sa.gov.au::959eaf15-9285-4120-a093-6b28c43f83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1EF"/>
    <a:srgbClr val="F41CCB"/>
    <a:srgbClr val="017174"/>
    <a:srgbClr val="AEC5E0"/>
    <a:srgbClr val="89CAD9"/>
    <a:srgbClr val="5283BE"/>
    <a:srgbClr val="8DADD3"/>
    <a:srgbClr val="6893C6"/>
    <a:srgbClr val="447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31273-DFC4-482F-9A2B-CAEC4B84234F}" v="761" dt="2024-05-22T05:31:00.101"/>
    <p1510:client id="{F6AF16C1-A185-476D-836E-CA0260935393}" v="4" dt="2024-05-22T05:40:04.5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280" autoAdjust="0"/>
  </p:normalViewPr>
  <p:slideViewPr>
    <p:cSldViewPr snapToGrid="0">
      <p:cViewPr varScale="1">
        <p:scale>
          <a:sx n="67" d="100"/>
          <a:sy n="67" d="100"/>
        </p:scale>
        <p:origin x="215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C7213-2B14-4BC5-8463-0F9D6AF80FA0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91D3ADB1-7D16-4C31-8803-7F68956D97D8}">
      <dgm:prSet phldrT="[Text]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>
              <a:latin typeface="Roboto" panose="02000000000000000000" pitchFamily="2" charset="0"/>
              <a:ea typeface="Roboto" panose="02000000000000000000" pitchFamily="2" charset="0"/>
            </a:rPr>
            <a:t>Subject Renewal</a:t>
          </a:r>
          <a:endParaRPr lang="en-AU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2E4C5414-72FC-40CE-A957-132BCC233601}" type="parTrans" cxnId="{148B1609-A71E-4022-9D7F-D665DD9B3742}">
      <dgm:prSet/>
      <dgm:spPr/>
      <dgm:t>
        <a:bodyPr/>
        <a:lstStyle/>
        <a:p>
          <a:endParaRPr lang="en-AU"/>
        </a:p>
      </dgm:t>
    </dgm:pt>
    <dgm:pt modelId="{D1F34105-3110-474B-9E37-B53C268D46BB}" type="sibTrans" cxnId="{148B1609-A71E-4022-9D7F-D665DD9B3742}">
      <dgm:prSet/>
      <dgm:spPr/>
      <dgm:t>
        <a:bodyPr/>
        <a:lstStyle/>
        <a:p>
          <a:endParaRPr lang="en-AU"/>
        </a:p>
      </dgm:t>
    </dgm:pt>
    <dgm:pt modelId="{CE25C309-F89B-48EC-A82E-ED21117C51C8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>
              <a:latin typeface="Roboto" panose="02000000000000000000" pitchFamily="2" charset="0"/>
              <a:ea typeface="Roboto" panose="02000000000000000000" pitchFamily="2" charset="0"/>
            </a:rPr>
            <a:t>Enabling deeper, real-world learning, disciplinary knowledge, and embedded capabilities.</a:t>
          </a:r>
          <a:endParaRPr lang="en-AU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FAA387D-331B-4904-AD62-695CC708128C}" type="parTrans" cxnId="{F4D45C7D-7AD1-4FE0-81CD-CD5B1227E839}">
      <dgm:prSet/>
      <dgm:spPr/>
      <dgm:t>
        <a:bodyPr/>
        <a:lstStyle/>
        <a:p>
          <a:endParaRPr lang="en-AU"/>
        </a:p>
      </dgm:t>
    </dgm:pt>
    <dgm:pt modelId="{2390E11D-E05F-443C-873B-6CC945F39C14}" type="sibTrans" cxnId="{F4D45C7D-7AD1-4FE0-81CD-CD5B1227E839}">
      <dgm:prSet/>
      <dgm:spPr/>
      <dgm:t>
        <a:bodyPr/>
        <a:lstStyle/>
        <a:p>
          <a:endParaRPr lang="en-AU"/>
        </a:p>
      </dgm:t>
    </dgm:pt>
    <dgm:pt modelId="{E0DE1BBD-ED9F-4115-8B4A-4DD6988FED7B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Recognition</a:t>
          </a:r>
          <a:endParaRPr lang="en-AU" b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4C1C3DB-B02B-4481-9D3A-BAB02C880DD8}" type="parTrans" cxnId="{FDDD8724-A686-41DD-B132-BABE15EF494E}">
      <dgm:prSet/>
      <dgm:spPr/>
      <dgm:t>
        <a:bodyPr/>
        <a:lstStyle/>
        <a:p>
          <a:endParaRPr lang="en-AU"/>
        </a:p>
      </dgm:t>
    </dgm:pt>
    <dgm:pt modelId="{72C22194-6292-4781-8740-60F2836E3ED9}" type="sibTrans" cxnId="{FDDD8724-A686-41DD-B132-BABE15EF494E}">
      <dgm:prSet/>
      <dgm:spPr/>
      <dgm:t>
        <a:bodyPr/>
        <a:lstStyle/>
        <a:p>
          <a:endParaRPr lang="en-AU"/>
        </a:p>
      </dgm:t>
    </dgm:pt>
    <dgm:pt modelId="{71BA4B0E-8C4B-49F4-AA4E-254B1F297C89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0">
              <a:latin typeface="Roboto" panose="02000000000000000000" pitchFamily="2" charset="0"/>
              <a:ea typeface="Roboto" panose="02000000000000000000" pitchFamily="2" charset="0"/>
            </a:rPr>
            <a:t>Quality Assurance</a:t>
          </a:r>
          <a:endParaRPr lang="en-AU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A2E4592-DE0B-4F7E-927C-4FA0E273FFCC}" type="parTrans" cxnId="{D16802B9-496D-4ACB-9DAA-1A653EC5C853}">
      <dgm:prSet/>
      <dgm:spPr/>
      <dgm:t>
        <a:bodyPr/>
        <a:lstStyle/>
        <a:p>
          <a:endParaRPr lang="en-AU"/>
        </a:p>
      </dgm:t>
    </dgm:pt>
    <dgm:pt modelId="{4E3627EB-A0A0-4D86-84F7-0BC734EE63A9}" type="sibTrans" cxnId="{D16802B9-496D-4ACB-9DAA-1A653EC5C853}">
      <dgm:prSet/>
      <dgm:spPr/>
      <dgm:t>
        <a:bodyPr/>
        <a:lstStyle/>
        <a:p>
          <a:endParaRPr lang="en-AU"/>
        </a:p>
      </dgm:t>
    </dgm:pt>
    <dgm:pt modelId="{E988E717-B4C1-4FB4-A0DF-31812098E790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>
              <a:latin typeface="Roboto" panose="02000000000000000000" pitchFamily="2" charset="0"/>
              <a:ea typeface="Roboto" panose="02000000000000000000" pitchFamily="2" charset="0"/>
            </a:rPr>
            <a:t>Building an enhanced model that extends trust, provides better feedback and builds teacher capacity.</a:t>
          </a:r>
          <a:endParaRPr lang="en-AU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B561A70-CD02-4095-9A8A-56980844C63A}" type="parTrans" cxnId="{F9224F48-647E-4F8E-87EC-8C6C5BAB4348}">
      <dgm:prSet/>
      <dgm:spPr/>
      <dgm:t>
        <a:bodyPr/>
        <a:lstStyle/>
        <a:p>
          <a:endParaRPr lang="en-AU"/>
        </a:p>
      </dgm:t>
    </dgm:pt>
    <dgm:pt modelId="{FB8D4C66-526F-4A82-8CA3-9C07DF5135F6}" type="sibTrans" cxnId="{F9224F48-647E-4F8E-87EC-8C6C5BAB4348}">
      <dgm:prSet/>
      <dgm:spPr/>
      <dgm:t>
        <a:bodyPr/>
        <a:lstStyle/>
        <a:p>
          <a:endParaRPr lang="en-AU"/>
        </a:p>
      </dgm:t>
    </dgm:pt>
    <dgm:pt modelId="{F4199339-D293-4E80-8169-3D591FC18B1B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2000">
              <a:latin typeface="Roboto" panose="02000000000000000000" pitchFamily="2" charset="0"/>
              <a:ea typeface="Roboto" panose="02000000000000000000" pitchFamily="2" charset="0"/>
            </a:rPr>
            <a:t>Designing a way to fairly and formally </a:t>
          </a:r>
          <a:r>
            <a:rPr lang="en-US" sz="2000" err="1">
              <a:latin typeface="Roboto" panose="02000000000000000000" pitchFamily="2" charset="0"/>
              <a:ea typeface="Roboto" panose="02000000000000000000" pitchFamily="2" charset="0"/>
            </a:rPr>
            <a:t>recognise</a:t>
          </a:r>
          <a:r>
            <a:rPr lang="en-US" sz="2000">
              <a:latin typeface="Roboto" panose="02000000000000000000" pitchFamily="2" charset="0"/>
              <a:ea typeface="Roboto" panose="02000000000000000000" pitchFamily="2" charset="0"/>
            </a:rPr>
            <a:t> more of what young people know and can do</a:t>
          </a:r>
          <a:endParaRPr lang="en-AU" sz="200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50A1673-CED5-495F-86B5-77C13D57ACBE}" type="sibTrans" cxnId="{07501F98-4061-47AA-A4C8-68B8CE669661}">
      <dgm:prSet/>
      <dgm:spPr/>
      <dgm:t>
        <a:bodyPr/>
        <a:lstStyle/>
        <a:p>
          <a:endParaRPr lang="en-AU"/>
        </a:p>
      </dgm:t>
    </dgm:pt>
    <dgm:pt modelId="{081B9D9D-0812-4693-BAE5-732EE5E90FC2}" type="parTrans" cxnId="{07501F98-4061-47AA-A4C8-68B8CE669661}">
      <dgm:prSet/>
      <dgm:spPr/>
      <dgm:t>
        <a:bodyPr/>
        <a:lstStyle/>
        <a:p>
          <a:endParaRPr lang="en-AU"/>
        </a:p>
      </dgm:t>
    </dgm:pt>
    <dgm:pt modelId="{5640B1E5-75AE-4EB7-87BE-45FD5A30EBCF}" type="pres">
      <dgm:prSet presAssocID="{B24C7213-2B14-4BC5-8463-0F9D6AF80FA0}" presName="Name0" presStyleCnt="0">
        <dgm:presLayoutVars>
          <dgm:dir/>
          <dgm:animLvl val="lvl"/>
          <dgm:resizeHandles val="exact"/>
        </dgm:presLayoutVars>
      </dgm:prSet>
      <dgm:spPr/>
    </dgm:pt>
    <dgm:pt modelId="{F196CBD8-FBC7-491A-AD31-4341F18EEFD9}" type="pres">
      <dgm:prSet presAssocID="{91D3ADB1-7D16-4C31-8803-7F68956D97D8}" presName="composite" presStyleCnt="0"/>
      <dgm:spPr/>
    </dgm:pt>
    <dgm:pt modelId="{C2B8EB47-76D4-4BB0-87A5-12A02594E5B6}" type="pres">
      <dgm:prSet presAssocID="{91D3ADB1-7D16-4C31-8803-7F68956D97D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4D55DC7-720A-4381-A805-2B648A3E4021}" type="pres">
      <dgm:prSet presAssocID="{91D3ADB1-7D16-4C31-8803-7F68956D97D8}" presName="desTx" presStyleLbl="alignAccFollowNode1" presStyleIdx="0" presStyleCnt="3">
        <dgm:presLayoutVars>
          <dgm:bulletEnabled val="1"/>
        </dgm:presLayoutVars>
      </dgm:prSet>
      <dgm:spPr/>
    </dgm:pt>
    <dgm:pt modelId="{7CB83F7C-2E74-4B19-B8EB-72DC180BBC68}" type="pres">
      <dgm:prSet presAssocID="{D1F34105-3110-474B-9E37-B53C268D46BB}" presName="space" presStyleCnt="0"/>
      <dgm:spPr/>
    </dgm:pt>
    <dgm:pt modelId="{0C9AF7B2-8660-4C1B-9AB4-78DB5702E125}" type="pres">
      <dgm:prSet presAssocID="{E0DE1BBD-ED9F-4115-8B4A-4DD6988FED7B}" presName="composite" presStyleCnt="0"/>
      <dgm:spPr/>
    </dgm:pt>
    <dgm:pt modelId="{D2E09E00-2BBA-4769-9B38-F372F523AB2D}" type="pres">
      <dgm:prSet presAssocID="{E0DE1BBD-ED9F-4115-8B4A-4DD6988FED7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D210A71-60BD-4ACD-8A97-CC7D55188565}" type="pres">
      <dgm:prSet presAssocID="{E0DE1BBD-ED9F-4115-8B4A-4DD6988FED7B}" presName="desTx" presStyleLbl="alignAccFollowNode1" presStyleIdx="1" presStyleCnt="3">
        <dgm:presLayoutVars>
          <dgm:bulletEnabled val="1"/>
        </dgm:presLayoutVars>
      </dgm:prSet>
      <dgm:spPr/>
    </dgm:pt>
    <dgm:pt modelId="{B36D11A4-828C-4EBA-8A8C-0D8EA442282F}" type="pres">
      <dgm:prSet presAssocID="{72C22194-6292-4781-8740-60F2836E3ED9}" presName="space" presStyleCnt="0"/>
      <dgm:spPr/>
    </dgm:pt>
    <dgm:pt modelId="{FE6EDA9A-E91A-4FFA-BC5D-4A1A6F1A4928}" type="pres">
      <dgm:prSet presAssocID="{71BA4B0E-8C4B-49F4-AA4E-254B1F297C89}" presName="composite" presStyleCnt="0"/>
      <dgm:spPr/>
    </dgm:pt>
    <dgm:pt modelId="{536AF462-6DC0-4031-9462-9D79E682D8D6}" type="pres">
      <dgm:prSet presAssocID="{71BA4B0E-8C4B-49F4-AA4E-254B1F297C8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E1E387C-97B6-405F-89FD-069DBA2CFE0F}" type="pres">
      <dgm:prSet presAssocID="{71BA4B0E-8C4B-49F4-AA4E-254B1F297C8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48B1609-A71E-4022-9D7F-D665DD9B3742}" srcId="{B24C7213-2B14-4BC5-8463-0F9D6AF80FA0}" destId="{91D3ADB1-7D16-4C31-8803-7F68956D97D8}" srcOrd="0" destOrd="0" parTransId="{2E4C5414-72FC-40CE-A957-132BCC233601}" sibTransId="{D1F34105-3110-474B-9E37-B53C268D46BB}"/>
    <dgm:cxn modelId="{458E4223-285E-4AD0-9E6D-6A5A489977B6}" type="presOf" srcId="{91D3ADB1-7D16-4C31-8803-7F68956D97D8}" destId="{C2B8EB47-76D4-4BB0-87A5-12A02594E5B6}" srcOrd="0" destOrd="0" presId="urn:microsoft.com/office/officeart/2005/8/layout/hList1"/>
    <dgm:cxn modelId="{FDDD8724-A686-41DD-B132-BABE15EF494E}" srcId="{B24C7213-2B14-4BC5-8463-0F9D6AF80FA0}" destId="{E0DE1BBD-ED9F-4115-8B4A-4DD6988FED7B}" srcOrd="1" destOrd="0" parTransId="{74C1C3DB-B02B-4481-9D3A-BAB02C880DD8}" sibTransId="{72C22194-6292-4781-8740-60F2836E3ED9}"/>
    <dgm:cxn modelId="{75AA323F-4552-4D4B-BB27-2D331940864D}" type="presOf" srcId="{71BA4B0E-8C4B-49F4-AA4E-254B1F297C89}" destId="{536AF462-6DC0-4031-9462-9D79E682D8D6}" srcOrd="0" destOrd="0" presId="urn:microsoft.com/office/officeart/2005/8/layout/hList1"/>
    <dgm:cxn modelId="{D2705540-6773-4042-A40A-25657EC500B6}" type="presOf" srcId="{CE25C309-F89B-48EC-A82E-ED21117C51C8}" destId="{14D55DC7-720A-4381-A805-2B648A3E4021}" srcOrd="0" destOrd="0" presId="urn:microsoft.com/office/officeart/2005/8/layout/hList1"/>
    <dgm:cxn modelId="{D816A85E-EDA8-4D25-8FBB-DB359A47D22B}" type="presOf" srcId="{E988E717-B4C1-4FB4-A0DF-31812098E790}" destId="{7E1E387C-97B6-405F-89FD-069DBA2CFE0F}" srcOrd="0" destOrd="0" presId="urn:microsoft.com/office/officeart/2005/8/layout/hList1"/>
    <dgm:cxn modelId="{F9224F48-647E-4F8E-87EC-8C6C5BAB4348}" srcId="{71BA4B0E-8C4B-49F4-AA4E-254B1F297C89}" destId="{E988E717-B4C1-4FB4-A0DF-31812098E790}" srcOrd="0" destOrd="0" parTransId="{6B561A70-CD02-4095-9A8A-56980844C63A}" sibTransId="{FB8D4C66-526F-4A82-8CA3-9C07DF5135F6}"/>
    <dgm:cxn modelId="{F4C44073-A2E0-4CFC-AC57-49A3C3022AF0}" type="presOf" srcId="{B24C7213-2B14-4BC5-8463-0F9D6AF80FA0}" destId="{5640B1E5-75AE-4EB7-87BE-45FD5A30EBCF}" srcOrd="0" destOrd="0" presId="urn:microsoft.com/office/officeart/2005/8/layout/hList1"/>
    <dgm:cxn modelId="{F4D45C7D-7AD1-4FE0-81CD-CD5B1227E839}" srcId="{91D3ADB1-7D16-4C31-8803-7F68956D97D8}" destId="{CE25C309-F89B-48EC-A82E-ED21117C51C8}" srcOrd="0" destOrd="0" parTransId="{6FAA387D-331B-4904-AD62-695CC708128C}" sibTransId="{2390E11D-E05F-443C-873B-6CC945F39C14}"/>
    <dgm:cxn modelId="{07501F98-4061-47AA-A4C8-68B8CE669661}" srcId="{E0DE1BBD-ED9F-4115-8B4A-4DD6988FED7B}" destId="{F4199339-D293-4E80-8169-3D591FC18B1B}" srcOrd="0" destOrd="0" parTransId="{081B9D9D-0812-4693-BAE5-732EE5E90FC2}" sibTransId="{150A1673-CED5-495F-86B5-77C13D57ACBE}"/>
    <dgm:cxn modelId="{602B4CA5-EA69-488F-91F0-47952387C790}" type="presOf" srcId="{F4199339-D293-4E80-8169-3D591FC18B1B}" destId="{6D210A71-60BD-4ACD-8A97-CC7D55188565}" srcOrd="0" destOrd="0" presId="urn:microsoft.com/office/officeart/2005/8/layout/hList1"/>
    <dgm:cxn modelId="{D16802B9-496D-4ACB-9DAA-1A653EC5C853}" srcId="{B24C7213-2B14-4BC5-8463-0F9D6AF80FA0}" destId="{71BA4B0E-8C4B-49F4-AA4E-254B1F297C89}" srcOrd="2" destOrd="0" parTransId="{EA2E4592-DE0B-4F7E-927C-4FA0E273FFCC}" sibTransId="{4E3627EB-A0A0-4D86-84F7-0BC734EE63A9}"/>
    <dgm:cxn modelId="{037835C4-DCD0-4F80-A2FC-B34C7D5F4FCD}" type="presOf" srcId="{E0DE1BBD-ED9F-4115-8B4A-4DD6988FED7B}" destId="{D2E09E00-2BBA-4769-9B38-F372F523AB2D}" srcOrd="0" destOrd="0" presId="urn:microsoft.com/office/officeart/2005/8/layout/hList1"/>
    <dgm:cxn modelId="{B17CDCF8-A4D4-44E2-89AC-009501A0CD77}" type="presParOf" srcId="{5640B1E5-75AE-4EB7-87BE-45FD5A30EBCF}" destId="{F196CBD8-FBC7-491A-AD31-4341F18EEFD9}" srcOrd="0" destOrd="0" presId="urn:microsoft.com/office/officeart/2005/8/layout/hList1"/>
    <dgm:cxn modelId="{F5A9441C-54A1-4436-85EF-02F598712752}" type="presParOf" srcId="{F196CBD8-FBC7-491A-AD31-4341F18EEFD9}" destId="{C2B8EB47-76D4-4BB0-87A5-12A02594E5B6}" srcOrd="0" destOrd="0" presId="urn:microsoft.com/office/officeart/2005/8/layout/hList1"/>
    <dgm:cxn modelId="{116382CC-594A-464B-99F5-59348C60E671}" type="presParOf" srcId="{F196CBD8-FBC7-491A-AD31-4341F18EEFD9}" destId="{14D55DC7-720A-4381-A805-2B648A3E4021}" srcOrd="1" destOrd="0" presId="urn:microsoft.com/office/officeart/2005/8/layout/hList1"/>
    <dgm:cxn modelId="{86270E9A-DBA4-4AC5-A117-A13F676F4D6F}" type="presParOf" srcId="{5640B1E5-75AE-4EB7-87BE-45FD5A30EBCF}" destId="{7CB83F7C-2E74-4B19-B8EB-72DC180BBC68}" srcOrd="1" destOrd="0" presId="urn:microsoft.com/office/officeart/2005/8/layout/hList1"/>
    <dgm:cxn modelId="{B7E1CCC6-7856-4B2C-85CE-B1F1E1400C8B}" type="presParOf" srcId="{5640B1E5-75AE-4EB7-87BE-45FD5A30EBCF}" destId="{0C9AF7B2-8660-4C1B-9AB4-78DB5702E125}" srcOrd="2" destOrd="0" presId="urn:microsoft.com/office/officeart/2005/8/layout/hList1"/>
    <dgm:cxn modelId="{90833F08-EB42-439A-8FA6-291A7F520DA9}" type="presParOf" srcId="{0C9AF7B2-8660-4C1B-9AB4-78DB5702E125}" destId="{D2E09E00-2BBA-4769-9B38-F372F523AB2D}" srcOrd="0" destOrd="0" presId="urn:microsoft.com/office/officeart/2005/8/layout/hList1"/>
    <dgm:cxn modelId="{E527E485-3B58-4886-9037-7AD4270344E7}" type="presParOf" srcId="{0C9AF7B2-8660-4C1B-9AB4-78DB5702E125}" destId="{6D210A71-60BD-4ACD-8A97-CC7D55188565}" srcOrd="1" destOrd="0" presId="urn:microsoft.com/office/officeart/2005/8/layout/hList1"/>
    <dgm:cxn modelId="{D4197DD0-E646-4CD1-A821-E16017F5799D}" type="presParOf" srcId="{5640B1E5-75AE-4EB7-87BE-45FD5A30EBCF}" destId="{B36D11A4-828C-4EBA-8A8C-0D8EA442282F}" srcOrd="3" destOrd="0" presId="urn:microsoft.com/office/officeart/2005/8/layout/hList1"/>
    <dgm:cxn modelId="{2BB7FCEB-FC05-4D3D-A3FD-F8DEEB73FAFE}" type="presParOf" srcId="{5640B1E5-75AE-4EB7-87BE-45FD5A30EBCF}" destId="{FE6EDA9A-E91A-4FFA-BC5D-4A1A6F1A4928}" srcOrd="4" destOrd="0" presId="urn:microsoft.com/office/officeart/2005/8/layout/hList1"/>
    <dgm:cxn modelId="{11056063-536F-44A1-AD5A-884C8381E69F}" type="presParOf" srcId="{FE6EDA9A-E91A-4FFA-BC5D-4A1A6F1A4928}" destId="{536AF462-6DC0-4031-9462-9D79E682D8D6}" srcOrd="0" destOrd="0" presId="urn:microsoft.com/office/officeart/2005/8/layout/hList1"/>
    <dgm:cxn modelId="{8743E53A-E4D1-4992-B367-60132FA94E5B}" type="presParOf" srcId="{FE6EDA9A-E91A-4FFA-BC5D-4A1A6F1A4928}" destId="{7E1E387C-97B6-405F-89FD-069DBA2CFE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8EB47-76D4-4BB0-87A5-12A02594E5B6}">
      <dsp:nvSpPr>
        <dsp:cNvPr id="0" name=""/>
        <dsp:cNvSpPr/>
      </dsp:nvSpPr>
      <dsp:spPr>
        <a:xfrm>
          <a:off x="2949" y="897419"/>
          <a:ext cx="2876223" cy="1143336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latin typeface="Roboto" panose="02000000000000000000" pitchFamily="2" charset="0"/>
              <a:ea typeface="Roboto" panose="02000000000000000000" pitchFamily="2" charset="0"/>
            </a:rPr>
            <a:t>Subject Renewal</a:t>
          </a:r>
          <a:endParaRPr lang="en-AU" sz="3200" b="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949" y="897419"/>
        <a:ext cx="2876223" cy="1143336"/>
      </dsp:txXfrm>
    </dsp:sp>
    <dsp:sp modelId="{14D55DC7-720A-4381-A805-2B648A3E4021}">
      <dsp:nvSpPr>
        <dsp:cNvPr id="0" name=""/>
        <dsp:cNvSpPr/>
      </dsp:nvSpPr>
      <dsp:spPr>
        <a:xfrm>
          <a:off x="2949" y="2040755"/>
          <a:ext cx="2876223" cy="193248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Roboto" panose="02000000000000000000" pitchFamily="2" charset="0"/>
              <a:ea typeface="Roboto" panose="02000000000000000000" pitchFamily="2" charset="0"/>
            </a:rPr>
            <a:t>Enabling deeper, real-world learning, disciplinary knowledge, and embedded capabilities.</a:t>
          </a:r>
          <a:endParaRPr lang="en-AU" sz="20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949" y="2040755"/>
        <a:ext cx="2876223" cy="1932480"/>
      </dsp:txXfrm>
    </dsp:sp>
    <dsp:sp modelId="{D2E09E00-2BBA-4769-9B38-F372F523AB2D}">
      <dsp:nvSpPr>
        <dsp:cNvPr id="0" name=""/>
        <dsp:cNvSpPr/>
      </dsp:nvSpPr>
      <dsp:spPr>
        <a:xfrm>
          <a:off x="3281844" y="897419"/>
          <a:ext cx="2876223" cy="1143336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Recognition</a:t>
          </a:r>
          <a:endParaRPr lang="en-AU" sz="3200" b="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81844" y="897419"/>
        <a:ext cx="2876223" cy="1143336"/>
      </dsp:txXfrm>
    </dsp:sp>
    <dsp:sp modelId="{6D210A71-60BD-4ACD-8A97-CC7D55188565}">
      <dsp:nvSpPr>
        <dsp:cNvPr id="0" name=""/>
        <dsp:cNvSpPr/>
      </dsp:nvSpPr>
      <dsp:spPr>
        <a:xfrm>
          <a:off x="3281844" y="2040755"/>
          <a:ext cx="2876223" cy="19324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Roboto" panose="02000000000000000000" pitchFamily="2" charset="0"/>
              <a:ea typeface="Roboto" panose="02000000000000000000" pitchFamily="2" charset="0"/>
            </a:rPr>
            <a:t>Designing a way to fairly and formally </a:t>
          </a:r>
          <a:r>
            <a:rPr lang="en-US" sz="2000" kern="1200" err="1">
              <a:latin typeface="Roboto" panose="02000000000000000000" pitchFamily="2" charset="0"/>
              <a:ea typeface="Roboto" panose="02000000000000000000" pitchFamily="2" charset="0"/>
            </a:rPr>
            <a:t>recognise</a:t>
          </a:r>
          <a:r>
            <a:rPr lang="en-US" sz="2000" kern="1200">
              <a:latin typeface="Roboto" panose="02000000000000000000" pitchFamily="2" charset="0"/>
              <a:ea typeface="Roboto" panose="02000000000000000000" pitchFamily="2" charset="0"/>
            </a:rPr>
            <a:t> more of what young people know and can do</a:t>
          </a:r>
          <a:endParaRPr lang="en-AU" sz="20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3281844" y="2040755"/>
        <a:ext cx="2876223" cy="1932480"/>
      </dsp:txXfrm>
    </dsp:sp>
    <dsp:sp modelId="{536AF462-6DC0-4031-9462-9D79E682D8D6}">
      <dsp:nvSpPr>
        <dsp:cNvPr id="0" name=""/>
        <dsp:cNvSpPr/>
      </dsp:nvSpPr>
      <dsp:spPr>
        <a:xfrm>
          <a:off x="6560738" y="897419"/>
          <a:ext cx="2876223" cy="1143336"/>
        </a:xfrm>
        <a:prstGeom prst="rect">
          <a:avLst/>
        </a:prstGeom>
        <a:solidFill>
          <a:schemeClr val="accent3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latin typeface="Roboto" panose="02000000000000000000" pitchFamily="2" charset="0"/>
              <a:ea typeface="Roboto" panose="02000000000000000000" pitchFamily="2" charset="0"/>
            </a:rPr>
            <a:t>Quality Assurance</a:t>
          </a:r>
          <a:endParaRPr lang="en-AU" sz="3200" b="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560738" y="897419"/>
        <a:ext cx="2876223" cy="1143336"/>
      </dsp:txXfrm>
    </dsp:sp>
    <dsp:sp modelId="{7E1E387C-97B6-405F-89FD-069DBA2CFE0F}">
      <dsp:nvSpPr>
        <dsp:cNvPr id="0" name=""/>
        <dsp:cNvSpPr/>
      </dsp:nvSpPr>
      <dsp:spPr>
        <a:xfrm>
          <a:off x="6560738" y="2040755"/>
          <a:ext cx="2876223" cy="193248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Roboto" panose="02000000000000000000" pitchFamily="2" charset="0"/>
              <a:ea typeface="Roboto" panose="02000000000000000000" pitchFamily="2" charset="0"/>
            </a:rPr>
            <a:t>Building an enhanced model that extends trust, provides better feedback and builds teacher capacity.</a:t>
          </a:r>
          <a:endParaRPr lang="en-AU" sz="2000" kern="120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560738" y="2040755"/>
        <a:ext cx="2876223" cy="193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DC0CC3-7C00-37D9-6957-5BAF24FAF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34C74-0939-D770-1151-0896E96AFA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1A198-E9E8-41B0-9123-DF591CCB6A13}" type="datetimeFigureOut">
              <a:rPr lang="en-AU" smtClean="0"/>
              <a:t>24/05/2024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18142-9AE6-E67D-7A1D-876E877F60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7AC34-0061-756D-F964-1F9BEA6581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3163A-C0E7-42CF-A8FD-0A29B43FB0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83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9268"/>
          </a:xfrm>
          <a:prstGeom prst="rect">
            <a:avLst/>
          </a:prstGeom>
        </p:spPr>
        <p:txBody>
          <a:bodyPr vert="horz" lIns="80368" tIns="40184" rIns="80368" bIns="40184" rtlCol="0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642" y="1"/>
            <a:ext cx="2949787" cy="499268"/>
          </a:xfrm>
          <a:prstGeom prst="rect">
            <a:avLst/>
          </a:prstGeom>
        </p:spPr>
        <p:txBody>
          <a:bodyPr vert="horz" lIns="80368" tIns="40184" rIns="80368" bIns="40184" rtlCol="0"/>
          <a:lstStyle>
            <a:lvl1pPr algn="r">
              <a:defRPr sz="1100"/>
            </a:lvl1pPr>
          </a:lstStyle>
          <a:p>
            <a:fld id="{FD4B7EB6-546F-46B5-A6FA-BFE3E1B8306D}" type="datetimeFigureOut">
              <a:rPr lang="en-AU" smtClean="0"/>
              <a:t>24/05/2024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68" tIns="40184" rIns="80368" bIns="4018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9"/>
            <a:ext cx="5445760" cy="3913614"/>
          </a:xfrm>
          <a:prstGeom prst="rect">
            <a:avLst/>
          </a:prstGeom>
        </p:spPr>
        <p:txBody>
          <a:bodyPr vert="horz" lIns="80368" tIns="40184" rIns="80368" bIns="401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073"/>
            <a:ext cx="2949787" cy="499267"/>
          </a:xfrm>
          <a:prstGeom prst="rect">
            <a:avLst/>
          </a:prstGeom>
        </p:spPr>
        <p:txBody>
          <a:bodyPr vert="horz" lIns="80368" tIns="40184" rIns="80368" bIns="40184" rtlCol="0" anchor="b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642" y="9440073"/>
            <a:ext cx="2949787" cy="499267"/>
          </a:xfrm>
          <a:prstGeom prst="rect">
            <a:avLst/>
          </a:prstGeom>
        </p:spPr>
        <p:txBody>
          <a:bodyPr vert="horz" lIns="80368" tIns="40184" rIns="80368" bIns="40184" rtlCol="0" anchor="b"/>
          <a:lstStyle>
            <a:lvl1pPr algn="r">
              <a:defRPr sz="1100"/>
            </a:lvl1pPr>
          </a:lstStyle>
          <a:p>
            <a:fld id="{C7AA23B7-318B-4D8A-8C1D-86C2C594F9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81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/>
              <a:t>Presenter: Opening Slide</a:t>
            </a:r>
            <a:br>
              <a:rPr lang="en-AU"/>
            </a:b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19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1F6D-FFB1-4721-8382-044F58FEB56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83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89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AU" sz="10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03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701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AU" sz="1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sz="1000" b="1" dirty="0"/>
          </a:p>
          <a:p>
            <a:pPr marL="171432" indent="-171432">
              <a:buFont typeface="Arial" panose="020B0604020202020204" pitchFamily="34" charset="0"/>
              <a:buChar char="•"/>
              <a:defRPr/>
            </a:pPr>
            <a:endParaRPr lang="en-AU" sz="1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sz="1000" dirty="0"/>
          </a:p>
          <a:p>
            <a:pPr>
              <a:defRPr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8665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>
              <a:solidFill>
                <a:srgbClr val="000000"/>
              </a:solidFill>
              <a:latin typeface="Roboto Light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4872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marR="0" lvl="0" indent="-1714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873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spc="-1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934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en-AU" sz="1000" spc="-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79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="0" dirty="0"/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58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056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21" indent="-285721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Roboto Light" panose="02000000000000000000" pitchFamily="2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001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5176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162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246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384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021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003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100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438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A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54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solidFill>
                <a:srgbClr val="FF0000"/>
              </a:solidFill>
            </a:endParaRP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560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13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AU" sz="1000" dirty="0"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01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743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2E3F-1F05-4ED9-8B6E-B7C91407761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97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74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800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A23B7-318B-4D8A-8C1D-86C2C594F9D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9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18313" y="2489982"/>
            <a:ext cx="1955373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587428F5-525D-407D-9EBA-D9F391DBC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626591"/>
            <a:ext cx="2654644" cy="86628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DEE02CD-A85A-4232-AB61-6633AB5BA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FCB160-97E9-4CB8-A1D7-B2ACCA12A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1" y="6111277"/>
            <a:ext cx="1221319" cy="40110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A34C515-70C9-4573-BA71-FF23B016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0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B893-5767-38A0-0677-EF123D8F8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42E9-1393-144A-FC2B-47F579F8C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92872-803A-5740-748D-BFCD2DE6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E28A-44ED-454D-B0C1-792C53E543C1}" type="datetimeFigureOut">
              <a:rPr lang="en-AU" smtClean="0"/>
              <a:t>24/05/2024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0DFF7-022F-BACC-3BD4-D004E269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9BF43-C1AC-2C46-C8DA-CB9FF10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5A2-C59B-4976-832E-51D201B177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73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7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7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7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C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A34C515-70C9-4573-BA71-FF23B016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06" y="789615"/>
            <a:ext cx="10453987" cy="49244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3786EC69-BDF7-4431-B123-FBB9A0123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4" y="5667246"/>
            <a:ext cx="2594491" cy="86628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CF411A5-068C-4ADC-B2CA-90371B869A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69" y="4557627"/>
            <a:ext cx="1431594" cy="197590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17761E-435E-4635-837A-6232102DFC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091" y="6151932"/>
            <a:ext cx="1203325" cy="4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C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3786EC69-BDF7-4431-B123-FBB9A0123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4" y="5667246"/>
            <a:ext cx="2594491" cy="8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8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587428F5-525D-407D-9EBA-D9F391DBC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626591"/>
            <a:ext cx="2654644" cy="86628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DEE02CD-A85A-4232-AB61-6633AB5BA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457" y="4516972"/>
            <a:ext cx="1444836" cy="197590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FCB160-97E9-4CB8-A1D7-B2ACCA12A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1" y="6111277"/>
            <a:ext cx="1221319" cy="40110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A34C515-70C9-4573-BA71-FF23B016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05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9006" y="789615"/>
            <a:ext cx="104539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79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CAF06-E700-320D-40B2-D73E62EBB16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A8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75BEEC-39B5-EA1B-46BE-10D21831102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6122" y="4648935"/>
            <a:ext cx="3696278" cy="23708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6" r:id="rId9"/>
    <p:sldLayoutId id="2147483694" r:id="rId10"/>
    <p:sldLayoutId id="2147483697" r:id="rId11"/>
    <p:sldLayoutId id="2147483698" r:id="rId12"/>
  </p:sldLayoutIdLst>
  <p:txStyles>
    <p:titleStyle>
      <a:lvl1pPr>
        <a:defRPr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-0id9JGfpg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ceEnglishAndLanguages@sa.gov.au" TargetMode="Externa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0563A-AC3B-43DC-BDB1-C6E75793D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1" y="-8301"/>
            <a:ext cx="12195917" cy="68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7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F675-7A68-BA40-D603-33272921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46" y="163918"/>
            <a:ext cx="10453987" cy="2219960"/>
          </a:xfrm>
        </p:spPr>
        <p:txBody>
          <a:bodyPr>
            <a:normAutofit/>
          </a:bodyPr>
          <a:lstStyle/>
          <a:p>
            <a:pPr algn="ctr"/>
            <a:br>
              <a:rPr lang="en-AU" sz="1200">
                <a:solidFill>
                  <a:srgbClr val="92D050"/>
                </a:solidFill>
              </a:rPr>
            </a:br>
            <a:r>
              <a:rPr lang="en-AU" sz="3800" b="0">
                <a:solidFill>
                  <a:srgbClr val="92D050"/>
                </a:solidFill>
                <a:latin typeface="Roboto Medium" panose="02000000000000000000" pitchFamily="2" charset="0"/>
              </a:rPr>
              <a:t>Ideas for subject improvements from 2025</a:t>
            </a:r>
            <a:br>
              <a:rPr lang="en-AU" sz="1200"/>
            </a:br>
            <a:r>
              <a:rPr lang="en-US" sz="2400" b="0">
                <a:solidFill>
                  <a:schemeClr val="tx1"/>
                </a:solidFill>
                <a:latin typeface="Roboto  "/>
                <a:ea typeface="Tahoma" panose="020B0604030504040204" pitchFamily="34" charset="0"/>
                <a:cs typeface="Tahoma" panose="020B0604030504040204" pitchFamily="34" charset="0"/>
              </a:rPr>
              <a:t>From 8-10 assessments to 8 assessments and change to weightings overall</a:t>
            </a:r>
            <a:endParaRPr lang="en-AU" b="0">
              <a:solidFill>
                <a:schemeClr val="tx1"/>
              </a:solidFill>
              <a:latin typeface="Roboto 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3" name="Table 31">
            <a:extLst>
              <a:ext uri="{FF2B5EF4-FFF2-40B4-BE49-F238E27FC236}">
                <a16:creationId xmlns:a16="http://schemas.microsoft.com/office/drawing/2014/main" id="{EC49619D-C5FF-5496-1B3C-7F4E0B3C8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39233"/>
              </p:ext>
            </p:extLst>
          </p:nvPr>
        </p:nvGraphicFramePr>
        <p:xfrm>
          <a:off x="616499" y="1445308"/>
          <a:ext cx="10959001" cy="3967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7027">
                  <a:extLst>
                    <a:ext uri="{9D8B030D-6E8A-4147-A177-3AD203B41FA5}">
                      <a16:colId xmlns:a16="http://schemas.microsoft.com/office/drawing/2014/main" val="4046903680"/>
                    </a:ext>
                  </a:extLst>
                </a:gridCol>
                <a:gridCol w="945932">
                  <a:extLst>
                    <a:ext uri="{9D8B030D-6E8A-4147-A177-3AD203B41FA5}">
                      <a16:colId xmlns:a16="http://schemas.microsoft.com/office/drawing/2014/main" val="301043739"/>
                    </a:ext>
                  </a:extLst>
                </a:gridCol>
                <a:gridCol w="4524703">
                  <a:extLst>
                    <a:ext uri="{9D8B030D-6E8A-4147-A177-3AD203B41FA5}">
                      <a16:colId xmlns:a16="http://schemas.microsoft.com/office/drawing/2014/main" val="2580777471"/>
                    </a:ext>
                  </a:extLst>
                </a:gridCol>
                <a:gridCol w="851339">
                  <a:extLst>
                    <a:ext uri="{9D8B030D-6E8A-4147-A177-3AD203B41FA5}">
                      <a16:colId xmlns:a16="http://schemas.microsoft.com/office/drawing/2014/main" val="576782787"/>
                    </a:ext>
                  </a:extLst>
                </a:gridCol>
              </a:tblGrid>
              <a:tr h="6309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Roboto  "/>
                          <a:ea typeface="Roboto Light" panose="02000000000000000000" pitchFamily="2" charset="0"/>
                        </a:rPr>
                        <a:t>Current</a:t>
                      </a:r>
                      <a:endParaRPr lang="en-AU" sz="2000" b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2000" b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Roboto  "/>
                          <a:ea typeface="Roboto Light" panose="02000000000000000000" pitchFamily="2" charset="0"/>
                        </a:rPr>
                        <a:t>Proposed </a:t>
                      </a:r>
                      <a:endParaRPr lang="en-AU" sz="2000" b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2000" b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13449"/>
                  </a:ext>
                </a:extLst>
              </a:tr>
              <a:tr h="3932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Roboto  "/>
                          <a:ea typeface="Roboto Light" panose="02000000000000000000" pitchFamily="2" charset="0"/>
                        </a:rPr>
                        <a:t>AT1:  Folio</a:t>
                      </a:r>
                      <a:endParaRPr lang="en-AU" sz="2000" b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2000" b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Roboto  "/>
                          <a:ea typeface="Roboto Light" panose="02000000000000000000" pitchFamily="2" charset="0"/>
                        </a:rPr>
                        <a:t>AT1:  Folio</a:t>
                      </a:r>
                      <a:endParaRPr lang="en-AU" sz="2000" b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2000" b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98646"/>
                  </a:ext>
                </a:extLst>
              </a:tr>
              <a:tr h="681259"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</a:rPr>
                        <a:t>Students undertake </a:t>
                      </a:r>
                      <a:r>
                        <a:rPr lang="en-US" sz="1800" b="1" kern="1200">
                          <a:solidFill>
                            <a:schemeClr val="dk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</a:rPr>
                        <a:t>THREE TO FIVE </a:t>
                      </a: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</a:rPr>
                        <a:t>assessments for the folio</a:t>
                      </a:r>
                      <a:endParaRPr lang="en-AU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Roboto  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en-US" sz="2400" b="1">
                          <a:latin typeface="Roboto  "/>
                          <a:ea typeface="Roboto Light" panose="02000000000000000000" pitchFamily="2" charset="0"/>
                        </a:rPr>
                        <a:t>50%</a:t>
                      </a:r>
                      <a:endParaRPr lang="en-AU" sz="2400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</a:rPr>
                        <a:t>Students undertake </a:t>
                      </a:r>
                      <a:r>
                        <a:rPr lang="en-US" sz="1800" b="1" kern="120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Roboto  "/>
                          <a:ea typeface="Roboto Light" panose="02000000000000000000" pitchFamily="2" charset="0"/>
                        </a:rPr>
                        <a:t>THREE</a:t>
                      </a:r>
                      <a:r>
                        <a:rPr lang="en-US" sz="1800" b="1" kern="1200">
                          <a:solidFill>
                            <a:schemeClr val="dk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</a:rPr>
                        <a:t>  </a:t>
                      </a: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</a:rPr>
                        <a:t>assessments for the folio</a:t>
                      </a:r>
                      <a:endParaRPr lang="en-AU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highlight>
                            <a:srgbClr val="FFFF00"/>
                          </a:highlight>
                          <a:latin typeface="Roboto  "/>
                          <a:ea typeface="Roboto Light" panose="02000000000000000000" pitchFamily="2" charset="0"/>
                        </a:rPr>
                        <a:t>40%</a:t>
                      </a:r>
                      <a:endParaRPr lang="en-AU" sz="2400" b="1">
                        <a:highlight>
                          <a:srgbClr val="FFFF00"/>
                        </a:highlight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8384701"/>
                  </a:ext>
                </a:extLst>
              </a:tr>
              <a:tr h="43016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>
                          <a:latin typeface="Roboto  "/>
                          <a:ea typeface="Roboto Light" panose="02000000000000000000" pitchFamily="2" charset="0"/>
                        </a:rPr>
                        <a:t>AT2:  </a:t>
                      </a: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Roboto  "/>
                          <a:ea typeface="Roboto Light" panose="02000000000000000000" pitchFamily="2" charset="0"/>
                          <a:cs typeface="+mn-cs"/>
                        </a:rPr>
                        <a:t>In-depth Study</a:t>
                      </a:r>
                      <a:endParaRPr lang="en-AU" sz="2000" b="1" kern="1200">
                        <a:solidFill>
                          <a:schemeClr val="tx1"/>
                        </a:solidFill>
                        <a:latin typeface="Roboto  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2000" b="1" kern="1200">
                        <a:solidFill>
                          <a:schemeClr val="tx1"/>
                        </a:solidFill>
                        <a:latin typeface="Roboto  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>
                          <a:latin typeface="Roboto  "/>
                          <a:ea typeface="Roboto Light" panose="02000000000000000000" pitchFamily="2" charset="0"/>
                        </a:rPr>
                        <a:t>AT2:  </a:t>
                      </a: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Roboto  "/>
                          <a:ea typeface="Roboto Light" panose="02000000000000000000" pitchFamily="2" charset="0"/>
                          <a:cs typeface="+mn-cs"/>
                        </a:rPr>
                        <a:t>In-depth Study</a:t>
                      </a:r>
                      <a:endParaRPr lang="en-AU" sz="2000" b="1" kern="1200">
                        <a:solidFill>
                          <a:schemeClr val="tx1"/>
                        </a:solidFill>
                        <a:latin typeface="Roboto  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2000" b="1" kern="1200">
                        <a:solidFill>
                          <a:schemeClr val="tx1"/>
                        </a:solidFill>
                        <a:latin typeface="Roboto  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78555"/>
                  </a:ext>
                </a:extLst>
              </a:tr>
              <a:tr h="630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</a:rPr>
                        <a:t>There are three assessments for the in-depth study</a:t>
                      </a:r>
                      <a:endParaRPr lang="en-AU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Roboto  "/>
                          <a:ea typeface="Roboto Light" panose="02000000000000000000" pitchFamily="2" charset="0"/>
                        </a:rPr>
                        <a:t>20%</a:t>
                      </a:r>
                      <a:endParaRPr lang="en-AU" sz="2400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</a:rPr>
                        <a:t>There are three assessments for the in-depth study</a:t>
                      </a:r>
                    </a:p>
                    <a:p>
                      <a:endParaRPr lang="en-AU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highlight>
                            <a:srgbClr val="FFFF00"/>
                          </a:highlight>
                          <a:latin typeface="Roboto  "/>
                          <a:ea typeface="Roboto Light" panose="02000000000000000000" pitchFamily="2" charset="0"/>
                        </a:rPr>
                        <a:t>30%</a:t>
                      </a:r>
                      <a:endParaRPr lang="en-AU" sz="2400" b="1">
                        <a:highlight>
                          <a:srgbClr val="FFFF00"/>
                        </a:highlight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47942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</a:rPr>
                        <a:t>a written response to the topic in [Language] (maximum of 600 characters/500 words) </a:t>
                      </a:r>
                    </a:p>
                    <a:p>
                      <a:endParaRPr lang="en-AU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  <a:cs typeface="+mn-cs"/>
                        </a:rPr>
                        <a:t>a written </a:t>
                      </a:r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  "/>
                          <a:ea typeface="Roboto Light" panose="02000000000000000000" pitchFamily="2" charset="0"/>
                          <a:cs typeface="+mn-cs"/>
                        </a:rPr>
                        <a:t>or multimodal </a:t>
                      </a: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  <a:cs typeface="+mn-cs"/>
                        </a:rPr>
                        <a:t>response to the topic in [Language] (max of 600 characters/500 words </a:t>
                      </a:r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Roboto  "/>
                          <a:ea typeface="Roboto Light" panose="02000000000000000000" pitchFamily="2" charset="0"/>
                          <a:cs typeface="+mn-cs"/>
                        </a:rPr>
                        <a:t>or the equivalent in multimodal form</a:t>
                      </a: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Roboto  "/>
                          <a:ea typeface="Roboto Light" panose="02000000000000000000" pitchFamily="2" charset="0"/>
                          <a:cs typeface="+mn-cs"/>
                        </a:rPr>
                        <a:t>)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>
                        <a:solidFill>
                          <a:schemeClr val="tx1"/>
                        </a:solidFill>
                        <a:effectLst/>
                        <a:latin typeface="Roboto  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639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5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462D-FBEB-4761-D460-098FCE4E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05" y="374957"/>
            <a:ext cx="10453987" cy="1477328"/>
          </a:xfrm>
        </p:spPr>
        <p:txBody>
          <a:bodyPr/>
          <a:lstStyle/>
          <a:p>
            <a:pPr algn="ctr"/>
            <a:r>
              <a:rPr lang="en-US" sz="4800" b="0">
                <a:solidFill>
                  <a:srgbClr val="92D050"/>
                </a:solidFill>
                <a:latin typeface="Roboto Medium" panose="02000000000000000000" pitchFamily="2" charset="0"/>
              </a:rPr>
              <a:t>Feedback on ideas for subject improvements in 2025</a:t>
            </a:r>
            <a:endParaRPr lang="en-AU" sz="4800" b="0">
              <a:latin typeface="Roboto Medium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91153-B4D9-775A-C3E4-F9B846DDC2A3}"/>
              </a:ext>
            </a:extLst>
          </p:cNvPr>
          <p:cNvSpPr txBox="1"/>
          <p:nvPr/>
        </p:nvSpPr>
        <p:spPr>
          <a:xfrm>
            <a:off x="1510180" y="3136612"/>
            <a:ext cx="9611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https://sacethrive.typeform.com/to/ZgChA5JQ</a:t>
            </a:r>
          </a:p>
        </p:txBody>
      </p:sp>
      <p:pic>
        <p:nvPicPr>
          <p:cNvPr id="8" name="Picture 7" descr="Range of moods sticky notes">
            <a:extLst>
              <a:ext uri="{FF2B5EF4-FFF2-40B4-BE49-F238E27FC236}">
                <a16:creationId xmlns:a16="http://schemas.microsoft.com/office/drawing/2014/main" id="{07EB13EA-B951-941D-30AF-2F285CA600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29212" r="8721" b="25490"/>
          <a:stretch/>
        </p:blipFill>
        <p:spPr>
          <a:xfrm>
            <a:off x="4381350" y="1960346"/>
            <a:ext cx="2715066" cy="1023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777213-A7E5-444C-3648-B5D90E255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442" y="3658417"/>
            <a:ext cx="3452883" cy="31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D32A-A6B2-827B-9357-004BD415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06" y="295670"/>
            <a:ext cx="10453987" cy="615553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0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New CCAFL framework – a reminder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55480CD-95D1-47AF-896A-5A83BFD346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91" y="5644807"/>
            <a:ext cx="2654807" cy="865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0E2738-0CC0-54E6-54EB-4690E4C760B1}"/>
              </a:ext>
            </a:extLst>
          </p:cNvPr>
          <p:cNvSpPr txBox="1"/>
          <p:nvPr/>
        </p:nvSpPr>
        <p:spPr>
          <a:xfrm>
            <a:off x="432819" y="1264121"/>
            <a:ext cx="11341603" cy="33752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600">
                <a:latin typeface="Roboto Light"/>
                <a:ea typeface="Roboto Light"/>
                <a:cs typeface="Roboto Light"/>
              </a:rPr>
              <a:t>C</a:t>
            </a:r>
            <a:r>
              <a:rPr lang="en-AU" sz="2600">
                <a:latin typeface="roboto"/>
                <a:ea typeface="Roboto Light"/>
                <a:cs typeface="roboto"/>
              </a:rPr>
              <a:t>CAFL is a national arrangement where:</a:t>
            </a:r>
            <a:endParaRPr lang="en-AU" sz="2600">
              <a:solidFill>
                <a:srgbClr val="000000"/>
              </a:solidFill>
              <a:latin typeface="roboto"/>
              <a:ea typeface="Roboto Light"/>
              <a:cs typeface="roboto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AU" sz="2600">
                <a:latin typeface="roboto"/>
                <a:ea typeface="Roboto Light"/>
                <a:cs typeface="roboto"/>
              </a:rPr>
              <a:t>all agencies across Australia share a curriculum and assessment model for 27 small enrolment languages.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AU" sz="2600">
              <a:latin typeface="roboto"/>
              <a:ea typeface="Roboto Light"/>
              <a:cs typeface="roboto"/>
            </a:endParaRPr>
          </a:p>
          <a:p>
            <a:r>
              <a:rPr lang="en-AU" sz="2600">
                <a:latin typeface="roboto"/>
                <a:ea typeface="Roboto Light"/>
                <a:cs typeface="roboto"/>
              </a:rPr>
              <a:t>The new framework: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2600">
                <a:latin typeface="roboto"/>
                <a:ea typeface="Roboto Light"/>
                <a:cs typeface="Roboto Light"/>
              </a:rPr>
              <a:t>is embedded in each state’s curriculum – we share content and exam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2600">
                <a:latin typeface="roboto"/>
                <a:ea typeface="Roboto Light"/>
                <a:cs typeface="roboto"/>
              </a:rPr>
              <a:t>2024 (Stage 1) and 2025 (Stage 2).</a:t>
            </a:r>
          </a:p>
          <a:p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30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D32A-A6B2-827B-9357-004BD415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06" y="458108"/>
            <a:ext cx="10453987" cy="615553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0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New CCAFL framework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55480CD-95D1-47AF-896A-5A83BFD346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DE3791-22AE-30D7-1781-E43252421E42}"/>
              </a:ext>
            </a:extLst>
          </p:cNvPr>
          <p:cNvSpPr txBox="1">
            <a:spLocks/>
          </p:cNvSpPr>
          <p:nvPr/>
        </p:nvSpPr>
        <p:spPr>
          <a:xfrm>
            <a:off x="869007" y="1308363"/>
            <a:ext cx="10904040" cy="4680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>
              <a:highlight>
                <a:srgbClr val="FFFF00"/>
              </a:highlight>
              <a:latin typeface="Roboto Light"/>
              <a:ea typeface="Roboto Light"/>
              <a:cs typeface="Roboto Light"/>
            </a:endParaRPr>
          </a:p>
          <a:p>
            <a:pPr marL="0" indent="0">
              <a:buNone/>
            </a:pPr>
            <a:endParaRPr lang="en-US" sz="2600">
              <a:highlight>
                <a:srgbClr val="FFFF00"/>
              </a:highlight>
              <a:latin typeface="Roboto Light"/>
              <a:ea typeface="Roboto Light"/>
              <a:cs typeface="Roboto Light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B58B456-660F-CC6B-3C42-E9F678B3C9B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627941" y="1394097"/>
            <a:ext cx="3372979" cy="40698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AF5D6C-FCB8-6041-4426-C0EC8243990E}"/>
              </a:ext>
            </a:extLst>
          </p:cNvPr>
          <p:cNvSpPr txBox="1"/>
          <p:nvPr/>
        </p:nvSpPr>
        <p:spPr>
          <a:xfrm>
            <a:off x="788116" y="1224180"/>
            <a:ext cx="775165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AU" sz="2600" b="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0"/>
            <a:r>
              <a:rPr lang="en-AU" sz="2600" b="0">
                <a:latin typeface="Roboto  "/>
                <a:ea typeface="Roboto Light" panose="02000000000000000000" pitchFamily="2" charset="0"/>
                <a:cs typeface="Arial" panose="020B0604020202020204" pitchFamily="34" charset="0"/>
              </a:rPr>
              <a:t>The new framework: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>
                <a:latin typeface="Roboto  "/>
                <a:ea typeface="Roboto Light" panose="02000000000000000000" pitchFamily="2" charset="0"/>
                <a:cs typeface="Arial" panose="020B0604020202020204" pitchFamily="34" charset="0"/>
              </a:rPr>
              <a:t>i</a:t>
            </a:r>
            <a:r>
              <a:rPr lang="en-AU" sz="2600" b="0">
                <a:latin typeface="Roboto  "/>
                <a:ea typeface="Roboto Light" panose="02000000000000000000" pitchFamily="2" charset="0"/>
                <a:cs typeface="Arial" panose="020B0604020202020204" pitchFamily="34" charset="0"/>
              </a:rPr>
              <a:t>ntroduces new concepts, topics and perspectives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>
                <a:latin typeface="Roboto  "/>
                <a:ea typeface="Roboto Light" panose="02000000000000000000" pitchFamily="2" charset="0"/>
                <a:cs typeface="Arial" panose="020B0604020202020204" pitchFamily="34" charset="0"/>
              </a:rPr>
              <a:t>allows these to be explored within the Australian context</a:t>
            </a:r>
            <a:r>
              <a:rPr lang="en-AU" sz="2600" b="0">
                <a:latin typeface="Roboto  "/>
                <a:ea typeface="Roboto Light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600" b="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sz="2600" b="0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0"/>
            <a:endParaRPr lang="en-AU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39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D32A-A6B2-827B-9357-004BD415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06" y="254263"/>
            <a:ext cx="10453987" cy="615553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0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What’s new in the subject outline?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55480CD-95D1-47AF-896A-5A83BFD346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DE3791-22AE-30D7-1781-E43252421E42}"/>
              </a:ext>
            </a:extLst>
          </p:cNvPr>
          <p:cNvSpPr txBox="1">
            <a:spLocks/>
          </p:cNvSpPr>
          <p:nvPr/>
        </p:nvSpPr>
        <p:spPr>
          <a:xfrm>
            <a:off x="869007" y="1308363"/>
            <a:ext cx="10904040" cy="4680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>
              <a:latin typeface="Roboto Light"/>
              <a:ea typeface="Roboto Light"/>
              <a:cs typeface="Roboto Light"/>
            </a:endParaRPr>
          </a:p>
          <a:p>
            <a:pPr marL="0" indent="0">
              <a:buNone/>
            </a:pPr>
            <a:endParaRPr lang="en-US" sz="2600">
              <a:latin typeface="Roboto Light"/>
              <a:ea typeface="Roboto Light"/>
              <a:cs typeface="Roboto Light"/>
            </a:endParaRPr>
          </a:p>
          <a:p>
            <a:pPr marL="0" indent="0">
              <a:buNone/>
            </a:pPr>
            <a:endParaRPr lang="en-US" sz="2600">
              <a:highlight>
                <a:srgbClr val="FFFF00"/>
              </a:highlight>
              <a:latin typeface="Roboto Light"/>
              <a:ea typeface="Roboto Light"/>
              <a:cs typeface="Roboto Light"/>
            </a:endParaRPr>
          </a:p>
          <a:p>
            <a:pPr marL="0" indent="0">
              <a:buNone/>
            </a:pPr>
            <a:endParaRPr lang="en-US" sz="2600">
              <a:highlight>
                <a:srgbClr val="FFFF00"/>
              </a:highlight>
              <a:latin typeface="Roboto Light"/>
              <a:ea typeface="Roboto Light"/>
              <a:cs typeface="Roboto Light"/>
            </a:endParaRPr>
          </a:p>
        </p:txBody>
      </p:sp>
      <p:pic>
        <p:nvPicPr>
          <p:cNvPr id="9" name="Picture 2" descr="What's New in Review | grants.nih.gov">
            <a:extLst>
              <a:ext uri="{FF2B5EF4-FFF2-40B4-BE49-F238E27FC236}">
                <a16:creationId xmlns:a16="http://schemas.microsoft.com/office/drawing/2014/main" id="{DF36D41F-9E6A-5914-19D6-67968932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71329">
            <a:off x="282597" y="196909"/>
            <a:ext cx="879568" cy="9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D037A21-D08A-5274-452A-6363F86C3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725017"/>
              </p:ext>
            </p:extLst>
          </p:nvPr>
        </p:nvGraphicFramePr>
        <p:xfrm>
          <a:off x="408431" y="1311142"/>
          <a:ext cx="10914561" cy="32998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8728">
                  <a:extLst>
                    <a:ext uri="{9D8B030D-6E8A-4147-A177-3AD203B41FA5}">
                      <a16:colId xmlns:a16="http://schemas.microsoft.com/office/drawing/2014/main" val="1677660471"/>
                    </a:ext>
                  </a:extLst>
                </a:gridCol>
                <a:gridCol w="4378323">
                  <a:extLst>
                    <a:ext uri="{9D8B030D-6E8A-4147-A177-3AD203B41FA5}">
                      <a16:colId xmlns:a16="http://schemas.microsoft.com/office/drawing/2014/main" val="1567545628"/>
                    </a:ext>
                  </a:extLst>
                </a:gridCol>
                <a:gridCol w="3837510">
                  <a:extLst>
                    <a:ext uri="{9D8B030D-6E8A-4147-A177-3AD203B41FA5}">
                      <a16:colId xmlns:a16="http://schemas.microsoft.com/office/drawing/2014/main" val="139476971"/>
                    </a:ext>
                  </a:extLst>
                </a:gridCol>
              </a:tblGrid>
              <a:tr h="21494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 CHANGE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MINOR CHANGE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NEW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44812"/>
                  </a:ext>
                </a:extLst>
              </a:tr>
              <a:tr h="3492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Subject description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Learning requirements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content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83561"/>
                  </a:ext>
                </a:extLst>
              </a:tr>
              <a:tr h="349295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Assessment design criteria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Capabilities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b="0"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Stage 2 external assessment </a:t>
                      </a:r>
                      <a:endParaRPr lang="en-US" sz="2000" b="0">
                        <a:highlight>
                          <a:srgbClr val="FFFF00"/>
                        </a:highlight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274638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(oral and written exam)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56320"/>
                  </a:ext>
                </a:extLst>
              </a:tr>
              <a:tr h="495651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Performance standards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School assessment (new concepts, topics, perspectives)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Grammar, dictionaries, subtopics – new examples 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51140"/>
                  </a:ext>
                </a:extLst>
              </a:tr>
              <a:tr h="49565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7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7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D32A-A6B2-827B-9357-004BD415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66" y="458108"/>
            <a:ext cx="12309565" cy="615553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0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Stage 2 assessment types (for teaching in 2025)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55480CD-95D1-47AF-896A-5A83BFD346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grpSp>
        <p:nvGrpSpPr>
          <p:cNvPr id="5" name="object 4">
            <a:extLst>
              <a:ext uri="{FF2B5EF4-FFF2-40B4-BE49-F238E27FC236}">
                <a16:creationId xmlns:a16="http://schemas.microsoft.com/office/drawing/2014/main" id="{B80890DA-7691-43D8-A54F-D8E0020BEB92}"/>
              </a:ext>
            </a:extLst>
          </p:cNvPr>
          <p:cNvGrpSpPr/>
          <p:nvPr/>
        </p:nvGrpSpPr>
        <p:grpSpPr>
          <a:xfrm>
            <a:off x="10314431" y="4517135"/>
            <a:ext cx="1460500" cy="1996439"/>
            <a:chOff x="10314431" y="4517135"/>
            <a:chExt cx="1460500" cy="1996439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7776891C-F6C9-40E5-B4D8-919E8985E8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4431" y="4517135"/>
              <a:ext cx="1444750" cy="1975103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F34F3D4B-5CAA-4655-8838-090927CD604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CDE3791-22AE-30D7-1781-E43252421E42}"/>
              </a:ext>
            </a:extLst>
          </p:cNvPr>
          <p:cNvSpPr txBox="1">
            <a:spLocks/>
          </p:cNvSpPr>
          <p:nvPr/>
        </p:nvSpPr>
        <p:spPr>
          <a:xfrm>
            <a:off x="869007" y="1308363"/>
            <a:ext cx="10904040" cy="4680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>
              <a:latin typeface="Roboto Light"/>
              <a:ea typeface="Roboto Light"/>
              <a:cs typeface="Roboto Light"/>
            </a:endParaRPr>
          </a:p>
          <a:p>
            <a:pPr marL="0" indent="0">
              <a:buNone/>
            </a:pPr>
            <a:endParaRPr lang="en-US" sz="2600">
              <a:highlight>
                <a:srgbClr val="FFFF00"/>
              </a:highlight>
              <a:latin typeface="Roboto Light"/>
              <a:ea typeface="Roboto Light"/>
              <a:cs typeface="Roboto Light"/>
            </a:endParaRPr>
          </a:p>
          <a:p>
            <a:pPr marL="0" indent="0">
              <a:buNone/>
            </a:pPr>
            <a:endParaRPr lang="en-US" sz="2600">
              <a:highlight>
                <a:srgbClr val="FFFF00"/>
              </a:highlight>
              <a:latin typeface="Roboto Light"/>
              <a:ea typeface="Roboto Light"/>
              <a:cs typeface="Roboto Light"/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AEE02D5A-445E-53C3-29B0-3E45BF344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68031"/>
              </p:ext>
            </p:extLst>
          </p:nvPr>
        </p:nvGraphicFramePr>
        <p:xfrm>
          <a:off x="276447" y="1086766"/>
          <a:ext cx="11507122" cy="580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26">
                  <a:extLst>
                    <a:ext uri="{9D8B030D-6E8A-4147-A177-3AD203B41FA5}">
                      <a16:colId xmlns:a16="http://schemas.microsoft.com/office/drawing/2014/main" val="1152026612"/>
                    </a:ext>
                  </a:extLst>
                </a:gridCol>
                <a:gridCol w="7294696">
                  <a:extLst>
                    <a:ext uri="{9D8B030D-6E8A-4147-A177-3AD203B41FA5}">
                      <a16:colId xmlns:a16="http://schemas.microsoft.com/office/drawing/2014/main" val="1783309749"/>
                    </a:ext>
                  </a:extLst>
                </a:gridCol>
              </a:tblGrid>
              <a:tr h="341625">
                <a:tc>
                  <a:txBody>
                    <a:bodyPr/>
                    <a:lstStyle/>
                    <a:p>
                      <a:r>
                        <a:rPr lang="en-AU" sz="180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Stage 2</a:t>
                      </a:r>
                    </a:p>
                  </a:txBody>
                  <a:tcPr>
                    <a:solidFill>
                      <a:srgbClr val="0171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>
                    <a:solidFill>
                      <a:srgbClr val="0171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64807"/>
                  </a:ext>
                </a:extLst>
              </a:tr>
              <a:tr h="729442">
                <a:tc>
                  <a:txBody>
                    <a:bodyPr/>
                    <a:lstStyle/>
                    <a:p>
                      <a:r>
                        <a:rPr lang="en-AU" sz="2000">
                          <a:latin typeface="Roboto  "/>
                          <a:ea typeface="Roboto Light" panose="02000000000000000000" pitchFamily="2" charset="0"/>
                        </a:rPr>
                        <a:t>Assessment Type 1: Folio</a:t>
                      </a:r>
                    </a:p>
                    <a:p>
                      <a:endParaRPr lang="en-AU" sz="2000" i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i="1">
                          <a:latin typeface="Roboto  "/>
                          <a:ea typeface="Roboto Light" panose="02000000000000000000" pitchFamily="2" charset="0"/>
                        </a:rPr>
                        <a:t>The assessments should specify the </a:t>
                      </a:r>
                      <a:r>
                        <a:rPr lang="en-AU" sz="2000" b="1" i="1">
                          <a:latin typeface="Roboto  "/>
                          <a:ea typeface="Roboto Light" panose="02000000000000000000" pitchFamily="2" charset="0"/>
                        </a:rPr>
                        <a:t>concept and perspective.</a:t>
                      </a:r>
                      <a:endParaRPr lang="en-AU" sz="2000" i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59185"/>
                  </a:ext>
                </a:extLst>
              </a:tr>
              <a:tr h="776485">
                <a:tc>
                  <a:txBody>
                    <a:bodyPr/>
                    <a:lstStyle/>
                    <a:p>
                      <a:r>
                        <a:rPr lang="en-AU" sz="2000">
                          <a:latin typeface="Roboto  "/>
                          <a:ea typeface="Roboto Light" panose="02000000000000000000" pitchFamily="2" charset="0"/>
                        </a:rPr>
                        <a:t>Assessment Type 2: In-depth Study</a:t>
                      </a:r>
                    </a:p>
                    <a:p>
                      <a:endParaRPr lang="en-AU" sz="2000" i="1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i="1">
                          <a:latin typeface="Roboto  "/>
                          <a:ea typeface="Roboto Light" panose="02000000000000000000" pitchFamily="2" charset="0"/>
                        </a:rPr>
                        <a:t>The assessments should specify the </a:t>
                      </a:r>
                      <a:r>
                        <a:rPr lang="en-AU" sz="2000" b="1" i="1">
                          <a:latin typeface="Roboto  "/>
                          <a:ea typeface="Roboto Light" panose="02000000000000000000" pitchFamily="2" charset="0"/>
                        </a:rPr>
                        <a:t>concept and perspective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222195"/>
                  </a:ext>
                </a:extLst>
              </a:tr>
              <a:tr h="926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>
                          <a:latin typeface="Roboto  "/>
                          <a:ea typeface="Roboto Light" panose="02000000000000000000" pitchFamily="2" charset="0"/>
                        </a:rPr>
                        <a:t>Assessment Type 3: Oral exam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i="1">
                        <a:latin typeface="Roboto  "/>
                        <a:ea typeface="Roboto Light" panose="02000000000000000000" pitchFamily="2" charset="0"/>
                      </a:endParaRPr>
                    </a:p>
                    <a:p>
                      <a:endParaRPr lang="en-AU" sz="2000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i="0">
                          <a:solidFill>
                            <a:schemeClr val="tx1"/>
                          </a:solidFill>
                          <a:latin typeface="Roboto  "/>
                          <a:ea typeface="Roboto Light" panose="02000000000000000000" pitchFamily="2" charset="0"/>
                        </a:rPr>
                        <a:t>The assessment will relate to the CCAFL </a:t>
                      </a:r>
                      <a:r>
                        <a:rPr lang="en-AU" sz="2000" b="1" i="0">
                          <a:solidFill>
                            <a:schemeClr val="tx1"/>
                          </a:solidFill>
                          <a:latin typeface="Roboto  "/>
                          <a:ea typeface="Roboto Light" panose="02000000000000000000" pitchFamily="2" charset="0"/>
                        </a:rPr>
                        <a:t>concepts and perspectives and there will  be changes to the structure according to specifications of host state.</a:t>
                      </a:r>
                      <a:endParaRPr lang="en-AU" sz="2000" i="0">
                        <a:solidFill>
                          <a:schemeClr val="tx1"/>
                        </a:solidFill>
                        <a:latin typeface="Roboto  "/>
                        <a:ea typeface="Roboto Light" panose="02000000000000000000" pitchFamily="2" charset="0"/>
                      </a:endParaRPr>
                    </a:p>
                    <a:p>
                      <a:endParaRPr lang="en-AU" sz="2000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28162"/>
                  </a:ext>
                </a:extLst>
              </a:tr>
              <a:tr h="645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>
                          <a:latin typeface="Roboto  "/>
                          <a:ea typeface="Roboto Light" panose="02000000000000000000" pitchFamily="2" charset="0"/>
                        </a:rPr>
                        <a:t>Assessment Type 3: Examination</a:t>
                      </a:r>
                    </a:p>
                    <a:p>
                      <a:endParaRPr lang="en-AU" sz="2000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b="1" i="1">
                          <a:latin typeface="Roboto  "/>
                          <a:ea typeface="Roboto Light" panose="02000000000000000000" pitchFamily="2" charset="0"/>
                        </a:rPr>
                        <a:t>CHANGES TO STRUCTURE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982025"/>
                  </a:ext>
                </a:extLst>
              </a:tr>
              <a:tr h="1604773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b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NO change to assessment type titles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b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Concepts, topics, and perspectives are new (replacing the current themes and topics)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b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Assessment design criteria and specifications remain the SAME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400" b="0" i="1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Some changes to structure of the oral exam</a:t>
                      </a:r>
                    </a:p>
                  </a:txBody>
                  <a:tcPr>
                    <a:solidFill>
                      <a:srgbClr val="0171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80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577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62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320D-9C3D-D338-4645-E2430F3B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06" y="789615"/>
            <a:ext cx="10453987" cy="492443"/>
          </a:xfrm>
        </p:spPr>
        <p:txBody>
          <a:bodyPr/>
          <a:lstStyle/>
          <a:p>
            <a:r>
              <a:rPr lang="en-US" sz="32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Changes to oral </a:t>
            </a:r>
            <a:r>
              <a:rPr lang="en-US" b="0">
                <a:solidFill>
                  <a:srgbClr val="92D050"/>
                </a:solidFill>
                <a:latin typeface="Roboto Medium" panose="02000000000000000000" pitchFamily="2" charset="0"/>
              </a:rPr>
              <a:t>e</a:t>
            </a:r>
            <a:r>
              <a:rPr lang="en-US" sz="32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xam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57711-56FB-F822-FD4A-DB2DB9EF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677" y="1577340"/>
            <a:ext cx="5040923" cy="3862168"/>
          </a:xfrm>
        </p:spPr>
        <p:txBody>
          <a:bodyPr/>
          <a:lstStyle/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CCAFL arrangements mean  that; </a:t>
            </a:r>
          </a:p>
          <a:p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All students sit same written exam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States set own oral exam specifications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C7B01-B3FE-D8E8-58F1-9886E1B90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812" y="191737"/>
            <a:ext cx="6638511" cy="55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1555-7280-61B7-3772-21B13229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06" y="789615"/>
            <a:ext cx="10453987" cy="984885"/>
          </a:xfrm>
        </p:spPr>
        <p:txBody>
          <a:bodyPr/>
          <a:lstStyle/>
          <a:p>
            <a:r>
              <a:rPr lang="en-US" b="0">
                <a:solidFill>
                  <a:srgbClr val="92D050"/>
                </a:solidFill>
                <a:latin typeface="Roboto Medium" panose="02000000000000000000" pitchFamily="2" charset="0"/>
              </a:rPr>
              <a:t>NSW hosted languages </a:t>
            </a:r>
            <a:r>
              <a:rPr lang="en-US">
                <a:solidFill>
                  <a:srgbClr val="92D050"/>
                </a:solidFill>
              </a:rPr>
              <a:t>– </a:t>
            </a:r>
            <a:r>
              <a:rPr lang="en-AU" sz="3200" b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Filipino,  </a:t>
            </a:r>
            <a:r>
              <a:rPr lang="en-AU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Croatian, </a:t>
            </a:r>
            <a:r>
              <a:rPr lang="en-AU" sz="3200" b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Serbian </a:t>
            </a:r>
            <a:br>
              <a:rPr lang="en-AU" sz="3200" b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AU">
              <a:solidFill>
                <a:srgbClr val="92D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34EE2-4B0A-4DBB-66AC-63157D62F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3021"/>
            <a:ext cx="10713393" cy="4062651"/>
          </a:xfrm>
        </p:spPr>
        <p:txBody>
          <a:bodyPr/>
          <a:lstStyle/>
          <a:p>
            <a:endParaRPr lang="en-AU" sz="2400" b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AU" sz="2400" b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Time allowed</a:t>
            </a:r>
            <a:r>
              <a:rPr lang="en-AU" sz="24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: Approximately </a:t>
            </a:r>
            <a:r>
              <a:rPr lang="en-AU" sz="2400" b="1">
                <a:solidFill>
                  <a:srgbClr val="00B05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10 minutes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The oral exam will consist of </a:t>
            </a:r>
            <a:r>
              <a:rPr lang="en-AU" sz="2400" b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a discussion </a:t>
            </a:r>
            <a:r>
              <a:rPr lang="en-AU" sz="24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guided by the examiner.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The student will respond to questions on 2-3 prescribed topics, one of which </a:t>
            </a:r>
            <a:r>
              <a:rPr lang="en-AU" sz="2400" b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will be chosen by the student</a:t>
            </a:r>
            <a:r>
              <a:rPr lang="en-AU" sz="24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Students will be required to present and substantiate </a:t>
            </a:r>
            <a:r>
              <a:rPr lang="en-AU" sz="2400" b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opinions and ideas from personal, community and global perspectives.</a:t>
            </a:r>
          </a:p>
          <a:p>
            <a:endParaRPr lang="en-AU" sz="24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AU" sz="24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AU" sz="2400">
                <a:latin typeface="Roboto Light" panose="02000000000000000000" pitchFamily="2" charset="0"/>
                <a:ea typeface="Roboto Light" panose="02000000000000000000" pitchFamily="2" charset="0"/>
              </a:rPr>
              <a:t>More training and information to come as it is made available from NESA </a:t>
            </a:r>
          </a:p>
        </p:txBody>
      </p:sp>
    </p:spTree>
    <p:extLst>
      <p:ext uri="{BB962C8B-B14F-4D97-AF65-F5344CB8AC3E}">
        <p14:creationId xmlns:p14="http://schemas.microsoft.com/office/powerpoint/2010/main" val="3291459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7246-FBF4-2C5C-3F3A-F41A5DAB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4" y="576737"/>
            <a:ext cx="5370198" cy="492443"/>
          </a:xfrm>
        </p:spPr>
        <p:txBody>
          <a:bodyPr/>
          <a:lstStyle/>
          <a:p>
            <a:r>
              <a:rPr lang="en-US" b="0">
                <a:solidFill>
                  <a:srgbClr val="92D050"/>
                </a:solidFill>
                <a:latin typeface="Roboto Medium" panose="02000000000000000000" pitchFamily="2" charset="0"/>
              </a:rPr>
              <a:t>Prescribed topics - Filipino</a:t>
            </a:r>
            <a:endParaRPr lang="en-AU" b="0">
              <a:solidFill>
                <a:srgbClr val="92D050"/>
              </a:solidFill>
              <a:latin typeface="Roboto Medium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9F098-5E48-3339-B118-6C4F8B2C7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326" y="1171522"/>
            <a:ext cx="4983653" cy="6135013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000" b="1" spc="-1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Identity</a:t>
            </a:r>
            <a:endParaRPr lang="en-AU" sz="2000" b="1" spc="-10">
              <a:solidFill>
                <a:schemeClr val="accent6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25400" lvl="0" indent="-342900">
              <a:lnSpc>
                <a:spcPct val="115000"/>
              </a:lnSpc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Inclusivity, diversity and belonging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25400" lvl="0" indent="-342900">
              <a:lnSpc>
                <a:spcPct val="115000"/>
              </a:lnSpc>
              <a:spcAft>
                <a:spcPts val="1000"/>
              </a:spcAft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b="1">
                <a:latin typeface="Roboto" panose="02000000000000000000" pitchFamily="2" charset="0"/>
                <a:ea typeface="Roboto" panose="02000000000000000000" pitchFamily="2" charset="0"/>
              </a:rPr>
              <a:t>Living in Australia</a:t>
            </a:r>
            <a:r>
              <a:rPr lang="en-US" sz="2000" b="1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AU" sz="2000" b="1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000" b="1" spc="-1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Legacy</a:t>
            </a:r>
            <a:endParaRPr lang="en-AU" sz="2000" b="1" spc="-10">
              <a:solidFill>
                <a:schemeClr val="accent6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25400" lvl="0" indent="-342900">
              <a:lnSpc>
                <a:spcPct val="115000"/>
              </a:lnSpc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Innovation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25400" lvl="0" indent="-342900">
              <a:lnSpc>
                <a:spcPct val="115000"/>
              </a:lnSpc>
              <a:spcAft>
                <a:spcPts val="1000"/>
              </a:spcAft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b="1">
                <a:latin typeface="Roboto" panose="02000000000000000000" pitchFamily="2" charset="0"/>
                <a:ea typeface="Roboto" panose="02000000000000000000" pitchFamily="2" charset="0"/>
              </a:rPr>
              <a:t>Filipino-speaking culture</a:t>
            </a:r>
            <a:endParaRPr lang="en-AU" sz="2000" b="1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000" b="1" spc="-1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Responsibility</a:t>
            </a:r>
            <a:endParaRPr lang="en-AU" sz="2000" b="1" spc="-10">
              <a:solidFill>
                <a:schemeClr val="accent6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25400" lvl="0" indent="-342900">
              <a:lnSpc>
                <a:spcPct val="115000"/>
              </a:lnSpc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Society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25400" lvl="0" indent="-342900">
              <a:lnSpc>
                <a:spcPct val="115000"/>
              </a:lnSpc>
              <a:spcAft>
                <a:spcPts val="1000"/>
              </a:spcAft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b="1">
                <a:latin typeface="Roboto" panose="02000000000000000000" pitchFamily="2" charset="0"/>
                <a:ea typeface="Roboto" panose="02000000000000000000" pitchFamily="2" charset="0"/>
              </a:rPr>
              <a:t>Work</a:t>
            </a:r>
            <a:endParaRPr lang="en-AU" sz="2000" b="1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000" b="1" spc="-1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Sustainability</a:t>
            </a:r>
            <a:endParaRPr lang="en-AU" sz="2000" b="1" spc="-10">
              <a:solidFill>
                <a:schemeClr val="accent6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25400" lvl="0" indent="-342900">
              <a:lnSpc>
                <a:spcPct val="115000"/>
              </a:lnSpc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Sustaining language and culture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25400" lvl="0" indent="-342900">
              <a:lnSpc>
                <a:spcPct val="115000"/>
              </a:lnSpc>
              <a:spcAft>
                <a:spcPts val="1000"/>
              </a:spcAft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Global trends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b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91E913-94C0-7637-E67A-787D10A0828A}"/>
              </a:ext>
            </a:extLst>
          </p:cNvPr>
          <p:cNvSpPr txBox="1">
            <a:spLocks/>
          </p:cNvSpPr>
          <p:nvPr/>
        </p:nvSpPr>
        <p:spPr>
          <a:xfrm>
            <a:off x="5856152" y="561498"/>
            <a:ext cx="537019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79D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Prescribed topics - Serbian </a:t>
            </a:r>
            <a:endParaRPr lang="en-AU" b="0">
              <a:solidFill>
                <a:srgbClr val="92D05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E2E07-B5B9-D827-B7AE-97112482F355}"/>
              </a:ext>
            </a:extLst>
          </p:cNvPr>
          <p:cNvSpPr txBox="1"/>
          <p:nvPr/>
        </p:nvSpPr>
        <p:spPr>
          <a:xfrm>
            <a:off x="5733488" y="1171522"/>
            <a:ext cx="4882473" cy="622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000" b="1" spc="-1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Identity</a:t>
            </a:r>
            <a:endParaRPr lang="en-AU" sz="2000" b="1" spc="-10">
              <a:solidFill>
                <a:schemeClr val="accent6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25400" lvl="0" indent="-342900">
              <a:lnSpc>
                <a:spcPct val="115000"/>
              </a:lnSpc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Inclusivity, diversity and belonging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25400" lvl="0" indent="-342900">
              <a:lnSpc>
                <a:spcPct val="115000"/>
              </a:lnSpc>
              <a:spcAft>
                <a:spcPts val="1000"/>
              </a:spcAft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b="1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Relationships and human interactions </a:t>
            </a:r>
            <a:endParaRPr lang="en-AU" sz="2000" b="1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000" b="1" spc="-1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Legacy</a:t>
            </a:r>
            <a:endParaRPr lang="en-AU" sz="2000" b="1" spc="-10">
              <a:solidFill>
                <a:schemeClr val="accent6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25400" lvl="0" indent="-342900">
              <a:lnSpc>
                <a:spcPct val="115000"/>
              </a:lnSpc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Innovation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25400" lvl="0" indent="-342900">
              <a:lnSpc>
                <a:spcPct val="115000"/>
              </a:lnSpc>
              <a:spcAft>
                <a:spcPts val="1000"/>
              </a:spcAft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b="1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History and traditions</a:t>
            </a:r>
            <a:endParaRPr lang="en-AU" sz="2000" b="1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000" b="1" spc="-1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Responsibility</a:t>
            </a:r>
            <a:endParaRPr lang="en-AU" sz="2000" b="1" spc="-10">
              <a:solidFill>
                <a:schemeClr val="accent6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25400" lvl="0" indent="-342900">
              <a:lnSpc>
                <a:spcPct val="115000"/>
              </a:lnSpc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Society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25400" lvl="0" indent="-342900">
              <a:lnSpc>
                <a:spcPct val="115000"/>
              </a:lnSpc>
              <a:spcAft>
                <a:spcPts val="1000"/>
              </a:spcAft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b="1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Youth</a:t>
            </a:r>
            <a:endParaRPr lang="en-AU" sz="2000" b="1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1000"/>
              </a:spcAft>
            </a:pPr>
            <a:r>
              <a:rPr lang="en-US" sz="2000" b="1" spc="-1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Sustainability</a:t>
            </a:r>
            <a:endParaRPr lang="en-AU" sz="2000" b="1" spc="-10">
              <a:solidFill>
                <a:schemeClr val="accent6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25400" lvl="0" indent="-342900">
              <a:lnSpc>
                <a:spcPct val="115000"/>
              </a:lnSpc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Sustaining language and culture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25400" lvl="0" indent="-342900">
              <a:lnSpc>
                <a:spcPct val="115000"/>
              </a:lnSpc>
              <a:spcAft>
                <a:spcPts val="1000"/>
              </a:spcAft>
              <a:buClr>
                <a:srgbClr val="280070"/>
              </a:buClr>
              <a:buFont typeface="Wingdings" panose="05000000000000000000" pitchFamily="2" charset="2"/>
              <a:buChar char=""/>
            </a:pPr>
            <a:r>
              <a:rPr lang="en-US" sz="2000" u="none" strike="noStrike">
                <a:effectLst/>
                <a:latin typeface="Roboto" panose="02000000000000000000" pitchFamily="2" charset="0"/>
                <a:ea typeface="Roboto" panose="02000000000000000000" pitchFamily="2" charset="0"/>
              </a:rPr>
              <a:t>Global trends </a:t>
            </a:r>
            <a:endParaRPr lang="en-AU" sz="2000" u="none" strike="noStrike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br>
              <a:rPr lang="en-U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21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C988-5937-C1E2-9FE0-51676774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1213008"/>
            <a:ext cx="11329595" cy="3939540"/>
          </a:xfrm>
        </p:spPr>
        <p:txBody>
          <a:bodyPr/>
          <a:lstStyle/>
          <a:p>
            <a:pPr algn="l">
              <a:tabLst>
                <a:tab pos="1430338" algn="l"/>
              </a:tabLst>
            </a:pPr>
            <a:r>
              <a:rPr lang="en-US" b="0">
                <a:solidFill>
                  <a:srgbClr val="92D050"/>
                </a:solidFill>
                <a:latin typeface="Roboto Medium" panose="02000000000000000000" pitchFamily="2" charset="0"/>
              </a:rPr>
              <a:t>                                  </a:t>
            </a:r>
            <a:r>
              <a:rPr lang="en-US" sz="2800" b="0" i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Specifications to be confirmed </a:t>
            </a:r>
            <a:br>
              <a:rPr lang="en-US" sz="2000" b="0" i="1">
                <a:solidFill>
                  <a:srgbClr val="92D050"/>
                </a:solidFill>
                <a:latin typeface="Roboto Medium" panose="02000000000000000000" pitchFamily="2" charset="0"/>
              </a:rPr>
            </a:br>
            <a:br>
              <a:rPr lang="en-US">
                <a:solidFill>
                  <a:srgbClr val="92D050"/>
                </a:solidFill>
                <a:latin typeface="roboto bold"/>
                <a:ea typeface="Roboto Medium"/>
              </a:rPr>
            </a:br>
            <a:r>
              <a:rPr lang="en-US">
                <a:solidFill>
                  <a:srgbClr val="92D050"/>
                </a:solidFill>
                <a:latin typeface="roboto bold"/>
                <a:ea typeface="Roboto Medium"/>
              </a:rPr>
              <a:t> VIC –	</a:t>
            </a:r>
            <a:r>
              <a:rPr lang="en-AU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Bengali, Bosnian, Hebrew, Hindi, Tamil, Portuguese, 	Punjabi, Russian, Persian, Sinhala, Turkish</a:t>
            </a:r>
            <a:br>
              <a:rPr lang="en-AU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>
                <a:solidFill>
                  <a:srgbClr val="92D050"/>
                </a:solidFill>
                <a:latin typeface="roboto bold"/>
                <a:ea typeface="Roboto Medium"/>
              </a:rPr>
              <a:t> </a:t>
            </a:r>
            <a:br>
              <a:rPr lang="en-US">
                <a:solidFill>
                  <a:srgbClr val="92D050"/>
                </a:solidFill>
                <a:latin typeface="roboto bold"/>
                <a:ea typeface="Roboto Medium"/>
              </a:rPr>
            </a:br>
            <a:r>
              <a:rPr lang="en-US">
                <a:solidFill>
                  <a:srgbClr val="92D050"/>
                </a:solidFill>
                <a:latin typeface="roboto bold"/>
                <a:ea typeface="Roboto Medium"/>
              </a:rPr>
              <a:t>SACE 		</a:t>
            </a:r>
            <a:r>
              <a:rPr lang="en-AU" sz="3200" b="1">
                <a:solidFill>
                  <a:schemeClr val="tx1"/>
                </a:solidFill>
                <a:effectLst/>
                <a:latin typeface="Roboto"/>
                <a:ea typeface="Roboto"/>
              </a:rPr>
              <a:t>Khmer, Nepali, Polish, Hungarian</a:t>
            </a:r>
            <a:br>
              <a:rPr lang="en-AU" sz="3200" b="1">
                <a:solidFill>
                  <a:schemeClr val="tx1"/>
                </a:solidFill>
                <a:effectLst/>
                <a:latin typeface="Roboto"/>
                <a:ea typeface="Roboto"/>
              </a:rPr>
            </a:br>
            <a:br>
              <a:rPr lang="en-AU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D78C8F-2FFE-358F-9FA9-3D6C26F33272}"/>
              </a:ext>
            </a:extLst>
          </p:cNvPr>
          <p:cNvSpPr txBox="1">
            <a:spLocks/>
          </p:cNvSpPr>
          <p:nvPr/>
        </p:nvSpPr>
        <p:spPr>
          <a:xfrm>
            <a:off x="498989" y="527029"/>
            <a:ext cx="1132959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79D"/>
                </a:solidFill>
                <a:latin typeface="Tahoma"/>
                <a:ea typeface="Roboto Medium" panose="02000000000000000000" pitchFamily="2" charset="0"/>
                <a:cs typeface="Tahoma"/>
              </a:defRPr>
            </a:lvl1pPr>
          </a:lstStyle>
          <a:p>
            <a:pPr algn="ctr"/>
            <a:r>
              <a:rPr lang="en-US" b="0">
                <a:solidFill>
                  <a:srgbClr val="92D050"/>
                </a:solidFill>
                <a:latin typeface="Roboto Medium" panose="02000000000000000000" pitchFamily="2" charset="0"/>
              </a:rPr>
              <a:t>VIC and SA hosted languages</a:t>
            </a:r>
            <a:endParaRPr lang="en-AU" b="0">
              <a:solidFill>
                <a:srgbClr val="92D050"/>
              </a:solidFill>
              <a:latin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5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1567" y="11388"/>
            <a:ext cx="688340" cy="24423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1255"/>
              </a:lnSpc>
            </a:pPr>
            <a:r>
              <a:rPr sz="1200" spc="-10">
                <a:solidFill>
                  <a:srgbClr val="A80000"/>
                </a:solidFill>
                <a:latin typeface="Arial"/>
                <a:cs typeface="Arial"/>
              </a:rPr>
              <a:t>OFFICIAL</a:t>
            </a:r>
            <a:endParaRPr lang="en-AU"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15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A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1264" y="0"/>
            <a:ext cx="978535" cy="368935"/>
          </a:xfrm>
          <a:custGeom>
            <a:avLst/>
            <a:gdLst/>
            <a:ahLst/>
            <a:cxnLst/>
            <a:rect l="l" t="t" r="r" b="b"/>
            <a:pathLst>
              <a:path w="978534" h="368935">
                <a:moveTo>
                  <a:pt x="978408" y="0"/>
                </a:moveTo>
                <a:lnTo>
                  <a:pt x="0" y="0"/>
                </a:lnTo>
                <a:lnTo>
                  <a:pt x="0" y="368808"/>
                </a:lnTo>
                <a:lnTo>
                  <a:pt x="978408" y="368808"/>
                </a:lnTo>
                <a:lnTo>
                  <a:pt x="978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7EDE6221-8D19-C3AE-46B3-2D413A7CEA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765" y="420165"/>
            <a:ext cx="11350656" cy="124264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algn="ctr"/>
            <a:r>
              <a:rPr lang="en-US" sz="38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ahoma" panose="020B0604030504040204" pitchFamily="34" charset="0"/>
              </a:rPr>
              <a:t>Teacher information session</a:t>
            </a:r>
            <a:br>
              <a:rPr lang="en-US" sz="4000" b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ahoma" panose="020B0604030504040204" pitchFamily="34" charset="0"/>
              </a:rPr>
            </a:br>
            <a:br>
              <a:rPr lang="en-US" sz="1200" b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ahoma" panose="020B0604030504040204" pitchFamily="34" charset="0"/>
              </a:rPr>
            </a:br>
            <a:r>
              <a:rPr lang="en-US" sz="2800" b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ahoma" panose="020B0604030504040204" pitchFamily="34" charset="0"/>
              </a:rPr>
              <a:t>Changes to the nationally assessed languages at continuers level</a:t>
            </a:r>
            <a:endParaRPr lang="en-AU" sz="2800" b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25ACDF-FE73-7FC0-DCDB-0B50C466B7E6}"/>
              </a:ext>
            </a:extLst>
          </p:cNvPr>
          <p:cNvSpPr txBox="1">
            <a:spLocks/>
          </p:cNvSpPr>
          <p:nvPr/>
        </p:nvSpPr>
        <p:spPr>
          <a:xfrm>
            <a:off x="1775436" y="2033655"/>
            <a:ext cx="3125766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>
                <a:latin typeface="Roboto" panose="02000000000000000000" pitchFamily="2" charset="0"/>
                <a:ea typeface="Roboto" panose="02000000000000000000" pitchFamily="2" charset="0"/>
              </a:rPr>
              <a:t>for teaching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>
                <a:latin typeface="Roboto" panose="02000000000000000000" pitchFamily="2" charset="0"/>
                <a:ea typeface="Roboto" panose="02000000000000000000" pitchFamily="2" charset="0"/>
              </a:rPr>
              <a:t>Stage 1 in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>
                <a:latin typeface="Roboto" panose="02000000000000000000" pitchFamily="2" charset="0"/>
                <a:ea typeface="Roboto" panose="02000000000000000000" pitchFamily="2" charset="0"/>
              </a:rPr>
              <a:t>Stage 2 in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D32CA-09E4-5D64-62EE-B7D3FAF94B8A}"/>
              </a:ext>
            </a:extLst>
          </p:cNvPr>
          <p:cNvSpPr txBox="1"/>
          <p:nvPr/>
        </p:nvSpPr>
        <p:spPr>
          <a:xfrm rot="19725330">
            <a:off x="292460" y="2767325"/>
            <a:ext cx="127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Armenian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68D56-31AA-7386-69C6-383BE962C8B9}"/>
              </a:ext>
            </a:extLst>
          </p:cNvPr>
          <p:cNvSpPr txBox="1"/>
          <p:nvPr/>
        </p:nvSpPr>
        <p:spPr>
          <a:xfrm rot="16200000">
            <a:off x="5498598" y="2686090"/>
            <a:ext cx="12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Bengali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5C95E6-0084-A18B-7793-E74EC557384E}"/>
              </a:ext>
            </a:extLst>
          </p:cNvPr>
          <p:cNvSpPr txBox="1"/>
          <p:nvPr/>
        </p:nvSpPr>
        <p:spPr>
          <a:xfrm>
            <a:off x="6639853" y="5521252"/>
            <a:ext cx="93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err="1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Auslan</a:t>
            </a:r>
            <a:endParaRPr lang="en-AU">
              <a:solidFill>
                <a:schemeClr val="accent3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034B89-6694-F37D-8FBD-A954BB425148}"/>
              </a:ext>
            </a:extLst>
          </p:cNvPr>
          <p:cNvSpPr txBox="1"/>
          <p:nvPr/>
        </p:nvSpPr>
        <p:spPr>
          <a:xfrm rot="19499775">
            <a:off x="7567016" y="2333699"/>
            <a:ext cx="122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Romanian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C13CD8-679B-E714-CDD8-E937226EEAF7}"/>
              </a:ext>
            </a:extLst>
          </p:cNvPr>
          <p:cNvSpPr txBox="1"/>
          <p:nvPr/>
        </p:nvSpPr>
        <p:spPr>
          <a:xfrm>
            <a:off x="6385190" y="2726248"/>
            <a:ext cx="116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Bosnian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6F7BF-6295-C09C-6660-DCC42BF55D91}"/>
              </a:ext>
            </a:extLst>
          </p:cNvPr>
          <p:cNvSpPr txBox="1"/>
          <p:nvPr/>
        </p:nvSpPr>
        <p:spPr>
          <a:xfrm rot="5400000">
            <a:off x="8338033" y="3224653"/>
            <a:ext cx="89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C869A-2974-D25B-3EBD-E873DEB3726A}"/>
              </a:ext>
            </a:extLst>
          </p:cNvPr>
          <p:cNvSpPr txBox="1"/>
          <p:nvPr/>
        </p:nvSpPr>
        <p:spPr>
          <a:xfrm>
            <a:off x="5241645" y="2174154"/>
            <a:ext cx="12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Dutch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B65770-C812-68D5-513C-F3089A5E2CAC}"/>
              </a:ext>
            </a:extLst>
          </p:cNvPr>
          <p:cNvSpPr txBox="1"/>
          <p:nvPr/>
        </p:nvSpPr>
        <p:spPr>
          <a:xfrm rot="2364761">
            <a:off x="5996578" y="4008064"/>
            <a:ext cx="105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Filipino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438842-F72B-68D9-A88E-8C02FD3DC60A}"/>
              </a:ext>
            </a:extLst>
          </p:cNvPr>
          <p:cNvSpPr txBox="1"/>
          <p:nvPr/>
        </p:nvSpPr>
        <p:spPr>
          <a:xfrm>
            <a:off x="4463551" y="3592745"/>
            <a:ext cx="12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Serbian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8B26E-AB52-D8D4-FAF4-3F0C64C053D7}"/>
              </a:ext>
            </a:extLst>
          </p:cNvPr>
          <p:cNvSpPr txBox="1"/>
          <p:nvPr/>
        </p:nvSpPr>
        <p:spPr>
          <a:xfrm rot="2364761">
            <a:off x="8960318" y="2426883"/>
            <a:ext cx="102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Yiddish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1A21FF-C89C-DE27-7BA2-D7A9A36338B3}"/>
              </a:ext>
            </a:extLst>
          </p:cNvPr>
          <p:cNvSpPr txBox="1"/>
          <p:nvPr/>
        </p:nvSpPr>
        <p:spPr>
          <a:xfrm rot="5400000">
            <a:off x="7598759" y="4467265"/>
            <a:ext cx="103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Turkish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55DB50-95F1-60BC-74C9-EAC4B2CB8691}"/>
              </a:ext>
            </a:extLst>
          </p:cNvPr>
          <p:cNvSpPr txBox="1"/>
          <p:nvPr/>
        </p:nvSpPr>
        <p:spPr>
          <a:xfrm>
            <a:off x="6260104" y="4876926"/>
            <a:ext cx="148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Chin Hakha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FE2808-F75C-CDAE-64BF-E6E3F6D28873}"/>
              </a:ext>
            </a:extLst>
          </p:cNvPr>
          <p:cNvSpPr txBox="1"/>
          <p:nvPr/>
        </p:nvSpPr>
        <p:spPr>
          <a:xfrm>
            <a:off x="745943" y="5098325"/>
            <a:ext cx="98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Nepali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C4771D-1210-C797-0245-1670F73F3B2E}"/>
              </a:ext>
            </a:extLst>
          </p:cNvPr>
          <p:cNvSpPr txBox="1"/>
          <p:nvPr/>
        </p:nvSpPr>
        <p:spPr>
          <a:xfrm rot="2364761">
            <a:off x="2695053" y="5071691"/>
            <a:ext cx="98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25A398-BBCC-8C5C-6E9F-6FE5074A24F9}"/>
              </a:ext>
            </a:extLst>
          </p:cNvPr>
          <p:cNvSpPr txBox="1"/>
          <p:nvPr/>
        </p:nvSpPr>
        <p:spPr>
          <a:xfrm rot="20044404">
            <a:off x="4647956" y="5252284"/>
            <a:ext cx="89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Hindi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C7463D-404B-C4B1-C3C6-C04237C9163A}"/>
              </a:ext>
            </a:extLst>
          </p:cNvPr>
          <p:cNvSpPr txBox="1"/>
          <p:nvPr/>
        </p:nvSpPr>
        <p:spPr>
          <a:xfrm rot="16200000">
            <a:off x="1712794" y="5061591"/>
            <a:ext cx="128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Hungarian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0993FF-F0AB-4256-9301-8BB4F6F47B88}"/>
              </a:ext>
            </a:extLst>
          </p:cNvPr>
          <p:cNvSpPr txBox="1"/>
          <p:nvPr/>
        </p:nvSpPr>
        <p:spPr>
          <a:xfrm>
            <a:off x="8603346" y="4159346"/>
            <a:ext cx="158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Macedonian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B4459-D6E1-BAE6-D710-03637AF3D88D}"/>
              </a:ext>
            </a:extLst>
          </p:cNvPr>
          <p:cNvSpPr txBox="1"/>
          <p:nvPr/>
        </p:nvSpPr>
        <p:spPr>
          <a:xfrm>
            <a:off x="3567263" y="5013913"/>
            <a:ext cx="104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Sinhala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F03E48-0474-E5CB-4405-74DDA433DB2E}"/>
              </a:ext>
            </a:extLst>
          </p:cNvPr>
          <p:cNvSpPr txBox="1"/>
          <p:nvPr/>
        </p:nvSpPr>
        <p:spPr>
          <a:xfrm rot="2364761">
            <a:off x="390591" y="4328517"/>
            <a:ext cx="115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Croatian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5A3E06-CFA2-A22E-8D1F-2308E173FAF1}"/>
              </a:ext>
            </a:extLst>
          </p:cNvPr>
          <p:cNvSpPr txBox="1"/>
          <p:nvPr/>
        </p:nvSpPr>
        <p:spPr>
          <a:xfrm rot="2364761">
            <a:off x="5200232" y="4445282"/>
            <a:ext cx="118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Russian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A03938-E659-BEFB-9E5D-D98068C9EC06}"/>
              </a:ext>
            </a:extLst>
          </p:cNvPr>
          <p:cNvSpPr txBox="1"/>
          <p:nvPr/>
        </p:nvSpPr>
        <p:spPr>
          <a:xfrm rot="2364761">
            <a:off x="3409309" y="4129683"/>
            <a:ext cx="147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Portuguese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A9233D-7901-0794-65DC-9678D945E320}"/>
              </a:ext>
            </a:extLst>
          </p:cNvPr>
          <p:cNvSpPr txBox="1"/>
          <p:nvPr/>
        </p:nvSpPr>
        <p:spPr>
          <a:xfrm>
            <a:off x="9613443" y="3099604"/>
            <a:ext cx="95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Tamil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B6D411-C2B8-120F-F0F7-BD5D0FA9C28B}"/>
              </a:ext>
            </a:extLst>
          </p:cNvPr>
          <p:cNvSpPr txBox="1"/>
          <p:nvPr/>
        </p:nvSpPr>
        <p:spPr>
          <a:xfrm>
            <a:off x="7399526" y="3521186"/>
            <a:ext cx="158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Persian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652A20-C4D3-247B-93CB-6B11EBD4F8BB}"/>
              </a:ext>
            </a:extLst>
          </p:cNvPr>
          <p:cNvSpPr txBox="1"/>
          <p:nvPr/>
        </p:nvSpPr>
        <p:spPr>
          <a:xfrm rot="2364761">
            <a:off x="2321817" y="3929587"/>
            <a:ext cx="158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Swedish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8540EA-61B2-3660-B23D-C0730CD00EE2}"/>
              </a:ext>
            </a:extLst>
          </p:cNvPr>
          <p:cNvSpPr txBox="1"/>
          <p:nvPr/>
        </p:nvSpPr>
        <p:spPr>
          <a:xfrm rot="2364761">
            <a:off x="4857869" y="3209337"/>
            <a:ext cx="119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Polish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B6C105-EDD9-85F8-F202-C70B6C8EC499}"/>
              </a:ext>
            </a:extLst>
          </p:cNvPr>
          <p:cNvSpPr txBox="1"/>
          <p:nvPr/>
        </p:nvSpPr>
        <p:spPr>
          <a:xfrm rot="2364761">
            <a:off x="907251" y="3757073"/>
            <a:ext cx="122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accent3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Punjabi</a:t>
            </a:r>
          </a:p>
        </p:txBody>
      </p:sp>
    </p:spTree>
    <p:extLst>
      <p:ext uri="{BB962C8B-B14F-4D97-AF65-F5344CB8AC3E}">
        <p14:creationId xmlns:p14="http://schemas.microsoft.com/office/powerpoint/2010/main" val="338653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D32A-A6B2-827B-9357-004BD415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06" y="458108"/>
            <a:ext cx="11493326" cy="615553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0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Assessment Type 3: Written examination 2025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55480CD-95D1-47AF-896A-5A83BFD346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grpSp>
        <p:nvGrpSpPr>
          <p:cNvPr id="5" name="object 4">
            <a:extLst>
              <a:ext uri="{FF2B5EF4-FFF2-40B4-BE49-F238E27FC236}">
                <a16:creationId xmlns:a16="http://schemas.microsoft.com/office/drawing/2014/main" id="{B80890DA-7691-43D8-A54F-D8E0020BEB92}"/>
              </a:ext>
            </a:extLst>
          </p:cNvPr>
          <p:cNvGrpSpPr/>
          <p:nvPr/>
        </p:nvGrpSpPr>
        <p:grpSpPr>
          <a:xfrm>
            <a:off x="10314431" y="4517135"/>
            <a:ext cx="1460500" cy="1996439"/>
            <a:chOff x="10314431" y="4517135"/>
            <a:chExt cx="1460500" cy="1996439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7776891C-F6C9-40E5-B4D8-919E8985E8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4431" y="4517135"/>
              <a:ext cx="1444750" cy="1975103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F34F3D4B-5CAA-4655-8838-090927CD604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2175" y="6111239"/>
              <a:ext cx="1222247" cy="402335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CDE3791-22AE-30D7-1781-E43252421E42}"/>
              </a:ext>
            </a:extLst>
          </p:cNvPr>
          <p:cNvSpPr txBox="1">
            <a:spLocks/>
          </p:cNvSpPr>
          <p:nvPr/>
        </p:nvSpPr>
        <p:spPr>
          <a:xfrm>
            <a:off x="869007" y="1308363"/>
            <a:ext cx="10904040" cy="4680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>
              <a:latin typeface="Roboto Light"/>
              <a:ea typeface="Roboto Light"/>
              <a:cs typeface="Roboto Light"/>
            </a:endParaRPr>
          </a:p>
          <a:p>
            <a:pPr marL="0" indent="0">
              <a:buNone/>
            </a:pPr>
            <a:endParaRPr lang="en-US" sz="2600">
              <a:latin typeface="Roboto Light"/>
              <a:ea typeface="Roboto Light"/>
              <a:cs typeface="Roboto Light"/>
            </a:endParaRPr>
          </a:p>
          <a:p>
            <a:pPr marL="0" indent="0">
              <a:buNone/>
            </a:pPr>
            <a:endParaRPr lang="en-US" sz="2600">
              <a:highlight>
                <a:srgbClr val="FFFF00"/>
              </a:highlight>
              <a:latin typeface="Roboto Light"/>
              <a:ea typeface="Roboto Light"/>
              <a:cs typeface="Roboto Light"/>
            </a:endParaRPr>
          </a:p>
          <a:p>
            <a:pPr marL="0" indent="0">
              <a:buNone/>
            </a:pPr>
            <a:endParaRPr lang="en-US" sz="2600">
              <a:highlight>
                <a:srgbClr val="FFFF00"/>
              </a:highlight>
              <a:latin typeface="Roboto Light"/>
              <a:ea typeface="Roboto Light"/>
              <a:cs typeface="Roboto Light"/>
            </a:endParaRPr>
          </a:p>
        </p:txBody>
      </p:sp>
      <p:pic>
        <p:nvPicPr>
          <p:cNvPr id="8" name="Picture 2" descr="What's New in Review | grants.nih.gov">
            <a:extLst>
              <a:ext uri="{FF2B5EF4-FFF2-40B4-BE49-F238E27FC236}">
                <a16:creationId xmlns:a16="http://schemas.microsoft.com/office/drawing/2014/main" id="{9515B49C-C75E-1644-7BC9-CF333F23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71581">
            <a:off x="240822" y="138826"/>
            <a:ext cx="960521" cy="10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D59D4964-A14B-F227-3BDA-F3E3EABCF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43747"/>
              </p:ext>
            </p:extLst>
          </p:nvPr>
        </p:nvGraphicFramePr>
        <p:xfrm>
          <a:off x="290244" y="1073661"/>
          <a:ext cx="11493326" cy="568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3774">
                  <a:extLst>
                    <a:ext uri="{9D8B030D-6E8A-4147-A177-3AD203B41FA5}">
                      <a16:colId xmlns:a16="http://schemas.microsoft.com/office/drawing/2014/main" val="2454416928"/>
                    </a:ext>
                  </a:extLst>
                </a:gridCol>
                <a:gridCol w="269240">
                  <a:extLst>
                    <a:ext uri="{9D8B030D-6E8A-4147-A177-3AD203B41FA5}">
                      <a16:colId xmlns:a16="http://schemas.microsoft.com/office/drawing/2014/main" val="2441951556"/>
                    </a:ext>
                  </a:extLst>
                </a:gridCol>
                <a:gridCol w="6340312">
                  <a:extLst>
                    <a:ext uri="{9D8B030D-6E8A-4147-A177-3AD203B41FA5}">
                      <a16:colId xmlns:a16="http://schemas.microsoft.com/office/drawing/2014/main" val="3841352958"/>
                    </a:ext>
                  </a:extLst>
                </a:gridCol>
              </a:tblGrid>
              <a:tr h="395248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Current  exam (2.5 hours) </a:t>
                      </a:r>
                      <a:endParaRPr lang="en-AU" sz="1800" b="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NEW exam (130 minutes)</a:t>
                      </a:r>
                      <a:endParaRPr lang="en-AU" sz="1800" b="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rgbClr val="0171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212285"/>
                  </a:ext>
                </a:extLst>
              </a:tr>
              <a:tr h="1526084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Section 1: Listening and responding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Part A - </a:t>
                      </a:r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Questions 1–3  </a:t>
                      </a:r>
                    </a:p>
                    <a:p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 texts in language with answers in English 	(</a:t>
                      </a:r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 marks)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Part B - </a:t>
                      </a:r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Questions 4–6 </a:t>
                      </a:r>
                    </a:p>
                    <a:p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 texts in language with answers in language	(</a:t>
                      </a:r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 marks) </a:t>
                      </a:r>
                      <a:endParaRPr lang="en-AU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Section 1: Responding to texts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08575" algn="ctr"/>
                        </a:tabLst>
                        <a:defRPr/>
                      </a:pPr>
                      <a:r>
                        <a:rPr lang="en-US" sz="16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Question 1 - </a:t>
                      </a:r>
                      <a:r>
                        <a:rPr lang="en-US" sz="150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Text 1: One listening text in [language] and responding in English	(</a:t>
                      </a:r>
                      <a:r>
                        <a:rPr lang="en-US" sz="15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 marks)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08575" algn="ctr"/>
                        </a:tabLst>
                        <a:defRPr/>
                      </a:pPr>
                      <a:r>
                        <a:rPr lang="en-US" sz="15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Question 2 - </a:t>
                      </a:r>
                      <a:r>
                        <a:rPr lang="en-US" sz="1500" b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Text 2: One listening text in </a:t>
                      </a:r>
                      <a:r>
                        <a:rPr lang="en-US" sz="150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[language] </a:t>
                      </a:r>
                      <a:r>
                        <a:rPr lang="en-US" sz="1500" b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and responding in language 	(</a:t>
                      </a:r>
                      <a:r>
                        <a:rPr lang="en-US" sz="15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 marks)</a:t>
                      </a:r>
                    </a:p>
                    <a:p>
                      <a:pPr>
                        <a:spcBef>
                          <a:spcPts val="600"/>
                        </a:spcBef>
                        <a:tabLst>
                          <a:tab pos="4479925" algn="ctr"/>
                        </a:tabLst>
                      </a:pPr>
                      <a:r>
                        <a:rPr lang="en-US" sz="15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Question 3 - </a:t>
                      </a:r>
                      <a:r>
                        <a:rPr lang="en-US" sz="150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Reading and listening in [language] and responding in English                                                                                  		(</a:t>
                      </a:r>
                      <a:r>
                        <a:rPr lang="en-US" sz="15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 marks) </a:t>
                      </a:r>
                    </a:p>
                    <a:p>
                      <a:r>
                        <a:rPr lang="en-US" sz="150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Text 3A: one </a:t>
                      </a:r>
                      <a:r>
                        <a:rPr lang="en-US" sz="1500" i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reading</a:t>
                      </a:r>
                      <a:r>
                        <a:rPr lang="en-US" sz="150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text in [language] </a:t>
                      </a:r>
                    </a:p>
                    <a:p>
                      <a:r>
                        <a:rPr lang="en-US" sz="150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Text 3B: one </a:t>
                      </a:r>
                      <a:r>
                        <a:rPr lang="en-US" sz="1500" i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listening</a:t>
                      </a:r>
                      <a:r>
                        <a:rPr lang="en-US" sz="150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text in [language] </a:t>
                      </a:r>
                      <a:endParaRPr lang="en-AU" sz="160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80723"/>
                  </a:ext>
                </a:extLst>
              </a:tr>
              <a:tr h="1900229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Section 2: Reading and responding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Part A - </a:t>
                      </a:r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Questions 7–8 </a:t>
                      </a:r>
                    </a:p>
                    <a:p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 texts in language with answers in English 	(</a:t>
                      </a:r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 marks) </a:t>
                      </a:r>
                    </a:p>
                    <a:p>
                      <a:endParaRPr lang="en-US" sz="1400" b="0">
                        <a:solidFill>
                          <a:schemeClr val="bg1">
                            <a:lumMod val="65000"/>
                          </a:schemeClr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Part B - </a:t>
                      </a:r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Question 9 	                                           (</a:t>
                      </a:r>
                      <a:r>
                        <a:rPr lang="en-US" sz="1400" b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 marks)</a:t>
                      </a:r>
                    </a:p>
                    <a:p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One text in language</a:t>
                      </a:r>
                    </a:p>
                    <a:p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Response in language </a:t>
                      </a:r>
                      <a:r>
                        <a:rPr lang="en-US" sz="140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approx</a:t>
                      </a:r>
                      <a:r>
                        <a:rPr lang="en-US" sz="14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,. 150 words</a:t>
                      </a:r>
                      <a:endParaRPr lang="en-AU" sz="1400">
                        <a:solidFill>
                          <a:schemeClr val="bg1">
                            <a:lumMod val="65000"/>
                          </a:schemeClr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53330"/>
                  </a:ext>
                </a:extLst>
              </a:tr>
              <a:tr h="972917">
                <a:tc>
                  <a:txBody>
                    <a:bodyPr/>
                    <a:lstStyle/>
                    <a:p>
                      <a:r>
                        <a:rPr lang="en-US" sz="1400" b="0" i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Section 3: Writing in Language </a:t>
                      </a:r>
                    </a:p>
                    <a:p>
                      <a:r>
                        <a:rPr lang="en-US" sz="1400" b="0" i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One of Questions 10–12 	                     (</a:t>
                      </a:r>
                      <a:r>
                        <a:rPr lang="en-US" sz="1400" b="0" i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20 marks)</a:t>
                      </a:r>
                    </a:p>
                    <a:p>
                      <a:r>
                        <a:rPr lang="en-US" sz="1400" b="0" i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Original text to be written in language</a:t>
                      </a:r>
                    </a:p>
                    <a:p>
                      <a:r>
                        <a:rPr lang="en-US" sz="1400" b="0" i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Response approx. 250 words </a:t>
                      </a:r>
                      <a:endParaRPr lang="en-AU" sz="1400" b="0" i="0">
                        <a:solidFill>
                          <a:schemeClr val="bg1">
                            <a:lumMod val="65000"/>
                          </a:schemeClr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60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634108"/>
                  </a:ext>
                </a:extLst>
              </a:tr>
              <a:tr h="88750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Total marks </a:t>
                      </a:r>
                      <a:r>
                        <a:rPr lang="en-US" sz="16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75</a:t>
                      </a:r>
                      <a:endParaRPr lang="en-AU" sz="1600" b="1">
                        <a:solidFill>
                          <a:schemeClr val="bg1">
                            <a:lumMod val="65000"/>
                          </a:schemeClr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60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57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58E2088-A59E-FB97-6C7B-C596E96E55F0}"/>
              </a:ext>
            </a:extLst>
          </p:cNvPr>
          <p:cNvSpPr txBox="1"/>
          <p:nvPr/>
        </p:nvSpPr>
        <p:spPr>
          <a:xfrm>
            <a:off x="5431809" y="3916369"/>
            <a:ext cx="6327372" cy="2523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500" i="0" u="none" strike="noStrike" kern="1200"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Section 2: Creating texts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4479925" algn="ctr"/>
              </a:tabLst>
            </a:pPr>
            <a:r>
              <a:rPr lang="en-US" sz="1500" i="0" u="none" strike="noStrike" kern="1200"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Question 4 - </a:t>
            </a:r>
            <a:r>
              <a:rPr lang="en-US" sz="1500" i="0" u="none" strike="noStrike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Reading and responding in </a:t>
            </a:r>
            <a:r>
              <a:rPr lang="en-US" sz="1500">
                <a:latin typeface="Roboto Light" panose="02000000000000000000" pitchFamily="2" charset="0"/>
                <a:ea typeface="Roboto Light" panose="02000000000000000000" pitchFamily="2" charset="0"/>
              </a:rPr>
              <a:t>[language] </a:t>
            </a:r>
            <a:r>
              <a:rPr lang="en-US" sz="1500" b="1" i="0" u="none" strike="noStrike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		(</a:t>
            </a:r>
            <a:r>
              <a:rPr lang="en-US" sz="1500" i="0" u="none" strike="noStrike" kern="1200"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15 marks)</a:t>
            </a:r>
            <a:endParaRPr lang="en-AU" sz="1500" i="0" u="none" strike="noStrike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500" i="0" u="none" strike="noStrike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Text 4: one reading text in </a:t>
            </a:r>
            <a:r>
              <a:rPr lang="en-US" sz="1500">
                <a:latin typeface="Roboto Light" panose="02000000000000000000" pitchFamily="2" charset="0"/>
                <a:ea typeface="Roboto Light" panose="02000000000000000000" pitchFamily="2" charset="0"/>
              </a:rPr>
              <a:t>[language]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500" i="0" u="none" strike="noStrike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Response approx. 150 words </a:t>
            </a:r>
            <a:endParaRPr lang="en-AU" sz="1500" i="0" u="none" strike="noStrike"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500" b="1" i="0" u="none" strike="noStrike" kern="1200"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0" u="none" strike="noStrike" kern="1200"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Students choose </a:t>
            </a:r>
            <a:r>
              <a:rPr lang="en-US" sz="1400" i="1" u="none" strike="noStrike" kern="1200"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one</a:t>
            </a:r>
            <a:r>
              <a:rPr lang="en-US" sz="1400" i="0" u="none" strike="noStrike" kern="1200"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 of the following</a:t>
            </a:r>
            <a:endParaRPr lang="en-AU" sz="1400" i="0" u="none" strike="noStrike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5018088" algn="ctr"/>
              </a:tabLst>
            </a:pPr>
            <a:r>
              <a:rPr lang="en-US" sz="1500" i="0" u="none" strike="noStrike" kern="1200"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Question 5 </a:t>
            </a:r>
            <a:r>
              <a:rPr lang="en-US" sz="1500" i="0" u="none" strike="noStrike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or</a:t>
            </a:r>
            <a:r>
              <a:rPr lang="en-US" sz="1500" i="0" u="none" strike="noStrike" kern="1200"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 Question 6 	</a:t>
            </a:r>
            <a:r>
              <a:rPr lang="en-AU" sz="1500">
                <a:latin typeface="Roboto Medium" panose="02000000000000000000" pitchFamily="2" charset="0"/>
                <a:ea typeface="Roboto Medium" panose="02000000000000000000" pitchFamily="2" charset="0"/>
              </a:rPr>
              <a:t> (</a:t>
            </a:r>
            <a:r>
              <a:rPr lang="en-US" sz="1500" i="0" u="none" strike="noStrike" kern="1200"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20 marks) </a:t>
            </a:r>
            <a:endParaRPr lang="en-AU" sz="1500" i="0" u="none" strike="noStrike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500" i="0" u="none" strike="noStrike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Writing in </a:t>
            </a:r>
            <a:r>
              <a:rPr lang="en-US" sz="1500">
                <a:latin typeface="Roboto Light" panose="02000000000000000000" pitchFamily="2" charset="0"/>
                <a:ea typeface="Roboto Light" panose="02000000000000000000" pitchFamily="2" charset="0"/>
              </a:rPr>
              <a:t>[language]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500" i="0" u="none" strike="noStrike" kern="120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Response approx. 250 words </a:t>
            </a:r>
            <a:endParaRPr lang="en-AU" sz="150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AU" sz="800" b="0" i="0" u="none" strike="noStrike" kern="120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0" u="none" strike="noStrike" kern="120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Total marks 65</a:t>
            </a:r>
            <a:endParaRPr lang="en-AU" sz="1600" i="0" u="none" strike="noStrike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AD82A9-ABA4-D75A-B202-ABE871D278F4}"/>
              </a:ext>
            </a:extLst>
          </p:cNvPr>
          <p:cNvCxnSpPr>
            <a:cxnSpLocks/>
          </p:cNvCxnSpPr>
          <p:nvPr/>
        </p:nvCxnSpPr>
        <p:spPr>
          <a:xfrm>
            <a:off x="408430" y="1459348"/>
            <a:ext cx="4444617" cy="517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DAC497-F565-D73C-0D0D-95EEBAF20F38}"/>
              </a:ext>
            </a:extLst>
          </p:cNvPr>
          <p:cNvCxnSpPr>
            <a:cxnSpLocks/>
          </p:cNvCxnSpPr>
          <p:nvPr/>
        </p:nvCxnSpPr>
        <p:spPr>
          <a:xfrm flipV="1">
            <a:off x="432819" y="1528416"/>
            <a:ext cx="4471733" cy="5106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255480CD-95D1-47AF-896A-5A83BFD346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6CDB93E-19E0-1B51-866D-F6A53446D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27890"/>
              </p:ext>
            </p:extLst>
          </p:nvPr>
        </p:nvGraphicFramePr>
        <p:xfrm>
          <a:off x="408684" y="1248508"/>
          <a:ext cx="11374632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594">
                  <a:extLst>
                    <a:ext uri="{9D8B030D-6E8A-4147-A177-3AD203B41FA5}">
                      <a16:colId xmlns:a16="http://schemas.microsoft.com/office/drawing/2014/main" val="1119782466"/>
                    </a:ext>
                  </a:extLst>
                </a:gridCol>
                <a:gridCol w="274681">
                  <a:extLst>
                    <a:ext uri="{9D8B030D-6E8A-4147-A177-3AD203B41FA5}">
                      <a16:colId xmlns:a16="http://schemas.microsoft.com/office/drawing/2014/main" val="3206517513"/>
                    </a:ext>
                  </a:extLst>
                </a:gridCol>
                <a:gridCol w="5681357">
                  <a:extLst>
                    <a:ext uri="{9D8B030D-6E8A-4147-A177-3AD203B41FA5}">
                      <a16:colId xmlns:a16="http://schemas.microsoft.com/office/drawing/2014/main" val="1591224268"/>
                    </a:ext>
                  </a:extLst>
                </a:gridCol>
              </a:tblGrid>
              <a:tr h="282834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Current exam (2.5 hours)</a:t>
                      </a:r>
                      <a:endParaRPr lang="en-AU" sz="2000" b="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000" b="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NEW exam (2 hours)</a:t>
                      </a:r>
                      <a:endParaRPr lang="en-AU" sz="2000" b="0"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rgbClr val="0171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4963"/>
                  </a:ext>
                </a:extLst>
              </a:tr>
              <a:tr h="21519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 "/>
                          <a:ea typeface="Roboto Light" panose="02000000000000000000" pitchFamily="2" charset="0"/>
                        </a:rPr>
                        <a:t>Listening texts total approx. 8 minutes.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Roboto  "/>
                        <a:ea typeface="Roboto Light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 "/>
                          <a:ea typeface="Roboto Light" panose="02000000000000000000" pitchFamily="2" charset="0"/>
                        </a:rPr>
                        <a:t>The total length of the three reading texts will be approx. 550 words</a:t>
                      </a:r>
                      <a:r>
                        <a:rPr lang="en-US" sz="18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  "/>
                          <a:ea typeface="Roboto Light" panose="02000000000000000000" pitchFamily="2" charset="0"/>
                        </a:rPr>
                        <a:t>.</a:t>
                      </a:r>
                    </a:p>
                    <a:p>
                      <a:r>
                        <a:rPr lang="en-US" sz="1800"/>
                        <a:t> </a:t>
                      </a:r>
                      <a:endParaRPr lang="en-AU" sz="180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Roboto  "/>
                          <a:ea typeface="Roboto Light" panose="02000000000000000000" pitchFamily="2" charset="0"/>
                        </a:rPr>
                        <a:t>Listening texts total approx. 4 ½–5 minutes.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>
                        <a:latin typeface="Roboto  "/>
                        <a:ea typeface="Roboto Light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Roboto  "/>
                          <a:ea typeface="Roboto Light" panose="02000000000000000000" pitchFamily="2" charset="0"/>
                        </a:rPr>
                        <a:t>The total length of the two reading texts will be approx. 450 words.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>
                        <a:latin typeface="Roboto  "/>
                        <a:ea typeface="Roboto Light" panose="020000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Roboto  "/>
                          <a:ea typeface="Roboto Light" panose="02000000000000000000" pitchFamily="2" charset="0"/>
                        </a:rPr>
                        <a:t>There will be one or two visual texts in this examination which may appear in any of Questions 3, 4, 5 or 6</a:t>
                      </a:r>
                      <a:r>
                        <a:rPr lang="en-US" sz="1800">
                          <a:latin typeface="Roboto  "/>
                          <a:ea typeface="Roboto Light" panose="02000000000000000000" pitchFamily="2" charset="0"/>
                        </a:rPr>
                        <a:t>. </a:t>
                      </a:r>
                      <a:endParaRPr lang="en-AU" sz="1800">
                        <a:latin typeface="Roboto  "/>
                        <a:ea typeface="Roboto Light" panose="02000000000000000000" pitchFamily="2" charset="0"/>
                      </a:endParaRPr>
                    </a:p>
                  </a:txBody>
                  <a:tcPr marL="121920" marR="121920" marT="60960" marB="609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2249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8854C4-CAFF-2624-FDAA-B0D6247A9D93}"/>
              </a:ext>
            </a:extLst>
          </p:cNvPr>
          <p:cNvCxnSpPr>
            <a:cxnSpLocks/>
          </p:cNvCxnSpPr>
          <p:nvPr/>
        </p:nvCxnSpPr>
        <p:spPr>
          <a:xfrm flipV="1">
            <a:off x="1283368" y="1733266"/>
            <a:ext cx="3943725" cy="1695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CA1B62-75D7-68D1-5A5B-2394BEFAF206}"/>
              </a:ext>
            </a:extLst>
          </p:cNvPr>
          <p:cNvCxnSpPr>
            <a:cxnSpLocks/>
          </p:cNvCxnSpPr>
          <p:nvPr/>
        </p:nvCxnSpPr>
        <p:spPr>
          <a:xfrm>
            <a:off x="1009934" y="1733266"/>
            <a:ext cx="4364954" cy="1879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0BEA2E-7BF6-011D-BA8F-F383492006ED}"/>
              </a:ext>
            </a:extLst>
          </p:cNvPr>
          <p:cNvSpPr/>
          <p:nvPr/>
        </p:nvSpPr>
        <p:spPr bwMode="auto">
          <a:xfrm>
            <a:off x="1009934" y="4369188"/>
            <a:ext cx="4924927" cy="1056117"/>
          </a:xfrm>
          <a:prstGeom prst="roundRect">
            <a:avLst/>
          </a:prstGeom>
          <a:solidFill>
            <a:srgbClr val="0171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Assessing skills and knowledge more efficiently</a:t>
            </a:r>
            <a:endParaRPr lang="en-AU" sz="2667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92D5660-97A4-1546-1DD5-23D3A040FA61}"/>
              </a:ext>
            </a:extLst>
          </p:cNvPr>
          <p:cNvSpPr/>
          <p:nvPr/>
        </p:nvSpPr>
        <p:spPr bwMode="auto">
          <a:xfrm>
            <a:off x="6710723" y="4484905"/>
            <a:ext cx="4471343" cy="824682"/>
          </a:xfrm>
          <a:prstGeom prst="roundRect">
            <a:avLst/>
          </a:prstGeom>
          <a:solidFill>
            <a:srgbClr val="0171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Recognition of visual texts </a:t>
            </a:r>
            <a:endParaRPr lang="en-AU" sz="2667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9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4D5E-AFFE-E4A6-D0A8-08109C40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014" y="590000"/>
            <a:ext cx="6217746" cy="492443"/>
          </a:xfrm>
        </p:spPr>
        <p:txBody>
          <a:bodyPr/>
          <a:lstStyle/>
          <a:p>
            <a:r>
              <a:rPr lang="en-US" b="0">
                <a:solidFill>
                  <a:srgbClr val="92D050"/>
                </a:solidFill>
                <a:latin typeface="Roboto Medium" panose="02000000000000000000" pitchFamily="2" charset="0"/>
              </a:rPr>
              <a:t>Section 1: Responding to Texts</a:t>
            </a:r>
            <a:endParaRPr lang="en-AU" b="0">
              <a:latin typeface="Roboto Medium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20E7-D6AF-6FC2-27BD-AE801472A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015A7-0648-6053-5BBD-04EADA275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14"/>
          <a:stretch/>
        </p:blipFill>
        <p:spPr>
          <a:xfrm>
            <a:off x="5682013" y="1356798"/>
            <a:ext cx="6217746" cy="6190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2146D-3F39-3627-5110-478822588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" y="0"/>
            <a:ext cx="5301574" cy="6858000"/>
          </a:xfrm>
          <a:prstGeom prst="rect">
            <a:avLst/>
          </a:prstGeom>
        </p:spPr>
      </p:pic>
      <p:pic>
        <p:nvPicPr>
          <p:cNvPr id="11" name="Graphic 10" descr="Earbuds outline">
            <a:extLst>
              <a:ext uri="{FF2B5EF4-FFF2-40B4-BE49-F238E27FC236}">
                <a16:creationId xmlns:a16="http://schemas.microsoft.com/office/drawing/2014/main" id="{A36064D7-3628-B23B-E95B-E12ED9F1E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36398" y="3306608"/>
            <a:ext cx="1145215" cy="11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7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6BE3-CEC2-7A83-77A0-2B17380D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F5BDE-7972-04F6-BD7A-EF23AFA55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E856D-D754-FF75-ADD7-F50BE7633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9390" cy="8728548"/>
          </a:xfrm>
          <a:prstGeom prst="rect">
            <a:avLst/>
          </a:prstGeom>
        </p:spPr>
      </p:pic>
      <p:pic>
        <p:nvPicPr>
          <p:cNvPr id="6" name="Graphic 5" descr="Earbuds outline">
            <a:extLst>
              <a:ext uri="{FF2B5EF4-FFF2-40B4-BE49-F238E27FC236}">
                <a16:creationId xmlns:a16="http://schemas.microsoft.com/office/drawing/2014/main" id="{73454C37-C83E-B96E-6854-61ED9555A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332" y="1577340"/>
            <a:ext cx="2995031" cy="299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2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C300D-B1E5-19F5-5897-7914F8371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914C9-AA79-6B3D-C677-4B939D664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11" b="16795"/>
          <a:stretch/>
        </p:blipFill>
        <p:spPr>
          <a:xfrm>
            <a:off x="217676" y="1395937"/>
            <a:ext cx="5878324" cy="5216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14CC24-A391-6FCF-62FC-488D35857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406" y="1395937"/>
            <a:ext cx="5441404" cy="5285935"/>
          </a:xfrm>
          <a:prstGeom prst="rect">
            <a:avLst/>
          </a:prstGeom>
        </p:spPr>
      </p:pic>
      <p:pic>
        <p:nvPicPr>
          <p:cNvPr id="2" name="Graphic 1" descr="Open book outline">
            <a:extLst>
              <a:ext uri="{FF2B5EF4-FFF2-40B4-BE49-F238E27FC236}">
                <a16:creationId xmlns:a16="http://schemas.microsoft.com/office/drawing/2014/main" id="{80E323CF-63DB-D3C3-21B4-5460E42DE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0418" y="360485"/>
            <a:ext cx="914400" cy="914400"/>
          </a:xfrm>
          <a:prstGeom prst="rect">
            <a:avLst/>
          </a:prstGeom>
        </p:spPr>
      </p:pic>
      <p:pic>
        <p:nvPicPr>
          <p:cNvPr id="6" name="Graphic 5" descr="Earbuds outline">
            <a:extLst>
              <a:ext uri="{FF2B5EF4-FFF2-40B4-BE49-F238E27FC236}">
                <a16:creationId xmlns:a16="http://schemas.microsoft.com/office/drawing/2014/main" id="{3DF422EF-B2AC-568D-2DA5-7F56BE39A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76108" y="4557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6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D441-E2D7-B650-3A61-2D542347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CB4A1-2120-472D-50D9-1FFCA80BD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F7F60-8BE7-0D96-5D22-7277D76CD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" y="509022"/>
            <a:ext cx="5997525" cy="5839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537CD8-4388-0CA2-C97A-36BBCF89D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653468"/>
            <a:ext cx="6131620" cy="1847744"/>
          </a:xfrm>
          <a:prstGeom prst="rect">
            <a:avLst/>
          </a:prstGeom>
        </p:spPr>
      </p:pic>
      <p:pic>
        <p:nvPicPr>
          <p:cNvPr id="5" name="Graphic 4" descr="Earbuds outline">
            <a:extLst>
              <a:ext uri="{FF2B5EF4-FFF2-40B4-BE49-F238E27FC236}">
                <a16:creationId xmlns:a16="http://schemas.microsoft.com/office/drawing/2014/main" id="{93903395-9621-170D-FB48-AE748F651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7374" y="3414250"/>
            <a:ext cx="1866410" cy="1866410"/>
          </a:xfrm>
          <a:prstGeom prst="rect">
            <a:avLst/>
          </a:prstGeom>
        </p:spPr>
      </p:pic>
      <p:pic>
        <p:nvPicPr>
          <p:cNvPr id="7" name="Graphic 6" descr="Open book outline">
            <a:extLst>
              <a:ext uri="{FF2B5EF4-FFF2-40B4-BE49-F238E27FC236}">
                <a16:creationId xmlns:a16="http://schemas.microsoft.com/office/drawing/2014/main" id="{DBD5FADE-269B-5BE2-9F01-CCD57EC936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04910" y="3426684"/>
            <a:ext cx="1866410" cy="18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1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3A57-555F-BE0C-E761-A32DCC04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47" y="205343"/>
            <a:ext cx="10453987" cy="492443"/>
          </a:xfrm>
        </p:spPr>
        <p:txBody>
          <a:bodyPr/>
          <a:lstStyle/>
          <a:p>
            <a:pPr algn="ctr"/>
            <a:r>
              <a:rPr lang="en-US" b="0">
                <a:solidFill>
                  <a:srgbClr val="92D050"/>
                </a:solidFill>
                <a:latin typeface="Roboto Medium" panose="02000000000000000000" pitchFamily="2" charset="0"/>
              </a:rPr>
              <a:t>Section 2: Creating Texts</a:t>
            </a:r>
            <a:endParaRPr lang="en-AU" b="0">
              <a:solidFill>
                <a:srgbClr val="92D050"/>
              </a:solidFill>
              <a:latin typeface="Roboto Medium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04B21-C7D2-0DC6-665D-35238D532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Graphic 6" descr="Open book outline">
            <a:extLst>
              <a:ext uri="{FF2B5EF4-FFF2-40B4-BE49-F238E27FC236}">
                <a16:creationId xmlns:a16="http://schemas.microsoft.com/office/drawing/2014/main" id="{0478BF9B-E282-F306-3A95-57A76875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8186" y="1577340"/>
            <a:ext cx="1964214" cy="1964214"/>
          </a:xfrm>
          <a:prstGeom prst="rect">
            <a:avLst/>
          </a:prstGeom>
        </p:spPr>
      </p:pic>
      <p:pic>
        <p:nvPicPr>
          <p:cNvPr id="9" name="Graphic 8" descr="Signature outline">
            <a:extLst>
              <a:ext uri="{FF2B5EF4-FFF2-40B4-BE49-F238E27FC236}">
                <a16:creationId xmlns:a16="http://schemas.microsoft.com/office/drawing/2014/main" id="{0D3794D6-ECF5-6C74-90B3-CDFF4E41C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230" y="3772863"/>
            <a:ext cx="1621566" cy="1621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C0C86C-13BF-FA54-573F-E3559D5A9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64" y="854911"/>
            <a:ext cx="8310433" cy="42450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85AE3-E27E-F84E-0778-5C309C8B3B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640"/>
          <a:stretch/>
        </p:blipFill>
        <p:spPr>
          <a:xfrm>
            <a:off x="800247" y="5279153"/>
            <a:ext cx="8310434" cy="16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2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34E-C8EC-A18A-F9B2-BA53B1CAA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CBA4A-908A-748A-DEC3-99B04D58D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Graphic 4" descr="Signature outline">
            <a:extLst>
              <a:ext uri="{FF2B5EF4-FFF2-40B4-BE49-F238E27FC236}">
                <a16:creationId xmlns:a16="http://schemas.microsoft.com/office/drawing/2014/main" id="{5E1807EB-E7E1-8F5A-7752-973F5690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3730" y="1545777"/>
            <a:ext cx="3041138" cy="304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733918-436E-953E-D357-48CA7B159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25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D32A-A6B2-827B-9357-004BD415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680" y="604429"/>
            <a:ext cx="4376285" cy="615553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40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Visual texts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55480CD-95D1-47AF-896A-5A83BFD346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4D1186-0985-4904-63C4-C98CD92A98EE}"/>
              </a:ext>
            </a:extLst>
          </p:cNvPr>
          <p:cNvSpPr txBox="1">
            <a:spLocks/>
          </p:cNvSpPr>
          <p:nvPr/>
        </p:nvSpPr>
        <p:spPr>
          <a:xfrm>
            <a:off x="653129" y="1348523"/>
            <a:ext cx="6272784" cy="11887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>
                <a:latin typeface="Roboto  "/>
                <a:ea typeface="Roboto Light" panose="02000000000000000000" pitchFamily="2" charset="0"/>
              </a:rPr>
              <a:t>1 or 2 visual texts in any of q 3,4,5, or 6</a:t>
            </a:r>
          </a:p>
        </p:txBody>
      </p:sp>
      <p:pic>
        <p:nvPicPr>
          <p:cNvPr id="11" name="Picture 4" descr="Visual metalanguage for comprehending and composing visual meaning">
            <a:extLst>
              <a:ext uri="{FF2B5EF4-FFF2-40B4-BE49-F238E27FC236}">
                <a16:creationId xmlns:a16="http://schemas.microsoft.com/office/drawing/2014/main" id="{F5A6C2FB-2559-8DC7-92EA-4C4D70358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/>
          <a:stretch/>
        </p:blipFill>
        <p:spPr bwMode="auto">
          <a:xfrm>
            <a:off x="7266430" y="785507"/>
            <a:ext cx="4507992" cy="29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D602648-CB53-E076-5AAC-18BC67AB2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238" y="1738810"/>
            <a:ext cx="3862675" cy="48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1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255480CD-95D1-47AF-896A-5A83BFD346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pic>
        <p:nvPicPr>
          <p:cNvPr id="9" name="Picture 2" descr="What's New in Review | grants.nih.gov">
            <a:extLst>
              <a:ext uri="{FF2B5EF4-FFF2-40B4-BE49-F238E27FC236}">
                <a16:creationId xmlns:a16="http://schemas.microsoft.com/office/drawing/2014/main" id="{17219303-1A99-47CE-CE4A-E1CD8612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16700">
            <a:off x="240742" y="373969"/>
            <a:ext cx="1179972" cy="12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F82BF-9AD3-663A-723D-A7F878E7B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216" y="1290484"/>
            <a:ext cx="8382959" cy="4859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2FFDC2-F676-A34E-8836-5D6BBC15B947}"/>
              </a:ext>
            </a:extLst>
          </p:cNvPr>
          <p:cNvSpPr txBox="1"/>
          <p:nvPr/>
        </p:nvSpPr>
        <p:spPr>
          <a:xfrm>
            <a:off x="1661455" y="842101"/>
            <a:ext cx="9816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>
                <a:solidFill>
                  <a:schemeClr val="tx2"/>
                </a:solidFill>
              </a:rPr>
              <a:t>https://www.sace.sa.edu.au/web/nationally-assessed-languages-at-continuers-level-from-2024/overview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79545E-4C6E-7229-EA61-A8D754E5854A}"/>
              </a:ext>
            </a:extLst>
          </p:cNvPr>
          <p:cNvSpPr txBox="1">
            <a:spLocks/>
          </p:cNvSpPr>
          <p:nvPr/>
        </p:nvSpPr>
        <p:spPr>
          <a:xfrm>
            <a:off x="1583884" y="116720"/>
            <a:ext cx="9816680" cy="6155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3200" b="1" i="0">
                <a:solidFill>
                  <a:srgbClr val="00A79D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sz="40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New </a:t>
            </a:r>
            <a:r>
              <a:rPr lang="en-US" sz="4000" b="0" err="1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minisite</a:t>
            </a:r>
            <a:endParaRPr lang="en-US" sz="4000" b="0">
              <a:solidFill>
                <a:srgbClr val="92D05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2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1567" y="11388"/>
            <a:ext cx="688340" cy="24423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1255"/>
              </a:lnSpc>
            </a:pPr>
            <a:r>
              <a:rPr sz="1200" spc="-10">
                <a:solidFill>
                  <a:srgbClr val="A80000"/>
                </a:solidFill>
                <a:latin typeface="Arial"/>
                <a:cs typeface="Arial"/>
              </a:rPr>
              <a:t>OFFICIAL</a:t>
            </a:r>
            <a:endParaRPr lang="en-AU"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15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A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26267" y="479858"/>
            <a:ext cx="6953163" cy="5963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AU" sz="38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ahoma" panose="020B0604030504040204" pitchFamily="34" charset="0"/>
              </a:rPr>
              <a:t>Acknowledgement of Country</a:t>
            </a:r>
          </a:p>
        </p:txBody>
      </p:sp>
      <p:pic>
        <p:nvPicPr>
          <p:cNvPr id="9" name="object 9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5989" y="1461070"/>
            <a:ext cx="5993717" cy="378064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541264" y="0"/>
            <a:ext cx="978535" cy="368935"/>
          </a:xfrm>
          <a:custGeom>
            <a:avLst/>
            <a:gdLst/>
            <a:ahLst/>
            <a:cxnLst/>
            <a:rect l="l" t="t" r="r" b="b"/>
            <a:pathLst>
              <a:path w="978534" h="368935">
                <a:moveTo>
                  <a:pt x="978408" y="0"/>
                </a:moveTo>
                <a:lnTo>
                  <a:pt x="0" y="0"/>
                </a:lnTo>
                <a:lnTo>
                  <a:pt x="0" y="368808"/>
                </a:lnTo>
                <a:lnTo>
                  <a:pt x="978408" y="368808"/>
                </a:lnTo>
                <a:lnTo>
                  <a:pt x="978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5B9C6B-0515-1CFB-8BF5-C8FD70A05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4000" y="4457337"/>
            <a:ext cx="3696278" cy="23708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D32A-A6B2-827B-9357-004BD415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757" y="1269546"/>
            <a:ext cx="5226825" cy="1692771"/>
          </a:xfrm>
          <a:solidFill>
            <a:schemeClr val="bg1"/>
          </a:solidFill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2200" b="0" dirty="0">
                <a:solidFill>
                  <a:schemeClr val="accent3">
                    <a:lumMod val="75000"/>
                  </a:schemeClr>
                </a:solidFill>
                <a:latin typeface="Roboto Medium" panose="02000000000000000000" pitchFamily="2" charset="0"/>
              </a:rPr>
              <a:t>QUESTION TIME</a:t>
            </a:r>
            <a:br>
              <a:rPr lang="en-US" sz="2200" b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br>
              <a:rPr lang="en-US" sz="2200" b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2200" b="0">
                <a:solidFill>
                  <a:schemeClr val="tx1"/>
                </a:solidFill>
                <a:latin typeface="Roboto  "/>
                <a:ea typeface="Roboto Light" panose="02000000000000000000" pitchFamily="2" charset="0"/>
              </a:rPr>
              <a:t>Thank you for your support</a:t>
            </a:r>
            <a:br>
              <a:rPr lang="en-US" sz="2200" b="0">
                <a:solidFill>
                  <a:schemeClr val="tx1"/>
                </a:solidFill>
                <a:latin typeface="Roboto  "/>
                <a:ea typeface="Roboto Light" panose="02000000000000000000" pitchFamily="2" charset="0"/>
              </a:rPr>
            </a:br>
            <a:br>
              <a:rPr lang="en-US" sz="2200" b="0">
                <a:solidFill>
                  <a:schemeClr val="tx1"/>
                </a:solidFill>
                <a:latin typeface="Roboto  "/>
                <a:ea typeface="Roboto Light" panose="02000000000000000000" pitchFamily="2" charset="0"/>
              </a:rPr>
            </a:br>
            <a:r>
              <a:rPr lang="en-US" sz="2200" b="0">
                <a:solidFill>
                  <a:schemeClr val="tx1"/>
                </a:solidFill>
                <a:latin typeface="Roboto  "/>
                <a:ea typeface="Roboto Light" panose="02000000000000000000" pitchFamily="2" charset="0"/>
              </a:rPr>
              <a:t>Best wishes for the year ahead</a:t>
            </a:r>
            <a:endParaRPr lang="en-US" sz="8000" b="0">
              <a:solidFill>
                <a:srgbClr val="92D050"/>
              </a:solidFill>
              <a:latin typeface="Roboto  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55480CD-95D1-47AF-896A-5A83BFD346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5626608"/>
            <a:ext cx="2654807" cy="865631"/>
          </a:xfrm>
          <a:prstGeom prst="rect">
            <a:avLst/>
          </a:prstGeom>
        </p:spPr>
      </p:pic>
      <p:pic>
        <p:nvPicPr>
          <p:cNvPr id="3" name="Picture 4" descr="Thank You In Different Languages Vector Art &amp; Graphics | freevector.com">
            <a:extLst>
              <a:ext uri="{FF2B5EF4-FFF2-40B4-BE49-F238E27FC236}">
                <a16:creationId xmlns:a16="http://schemas.microsoft.com/office/drawing/2014/main" id="{34C916F4-26F8-513E-8541-E36FE3B92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2" b="3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0A46DB-C5AC-6880-20E3-2766C4CACEC8}"/>
              </a:ext>
            </a:extLst>
          </p:cNvPr>
          <p:cNvSpPr txBox="1">
            <a:spLocks/>
          </p:cNvSpPr>
          <p:nvPr/>
        </p:nvSpPr>
        <p:spPr>
          <a:xfrm>
            <a:off x="6554658" y="3814583"/>
            <a:ext cx="5341988" cy="267765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3200" b="1" i="0">
                <a:solidFill>
                  <a:srgbClr val="00A79D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sz="1800" b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Karen Collins and Sally Letcher</a:t>
            </a:r>
          </a:p>
          <a:p>
            <a:pPr algn="ctr"/>
            <a:r>
              <a:rPr lang="en-US" sz="1800" b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English &amp; Languages Faculty</a:t>
            </a:r>
          </a:p>
          <a:p>
            <a:pPr algn="l"/>
            <a:endParaRPr lang="en-US" sz="1800" b="0">
              <a:solidFill>
                <a:schemeClr val="accent3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18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Email to </a:t>
            </a:r>
            <a:r>
              <a:rPr lang="en-US" sz="18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SaceEnglishAndLanguages@sa.gov.au</a:t>
            </a:r>
            <a:r>
              <a:rPr lang="en-US" sz="18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l"/>
            <a:br>
              <a:rPr lang="en-US" sz="2200" b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en-US" sz="8000" b="0">
              <a:solidFill>
                <a:srgbClr val="92D05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A623A6-1BBB-8DEA-C6BD-C8684B2E6ACA}"/>
              </a:ext>
            </a:extLst>
          </p:cNvPr>
          <p:cNvSpPr txBox="1"/>
          <p:nvPr/>
        </p:nvSpPr>
        <p:spPr>
          <a:xfrm>
            <a:off x="1058787" y="2514543"/>
            <a:ext cx="106469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Please keep your speaker on mute</a:t>
            </a:r>
            <a:r>
              <a:rPr kumimoji="0" lang="en-A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64F21-5E89-AB0D-B66D-B235D81DC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9988" b="4493"/>
          <a:stretch/>
        </p:blipFill>
        <p:spPr>
          <a:xfrm>
            <a:off x="1058787" y="3321932"/>
            <a:ext cx="9062317" cy="908991"/>
          </a:xfrm>
          <a:prstGeom prst="rect">
            <a:avLst/>
          </a:prstGeom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EBEE3CBB-F298-4D1A-38C0-0CE5AAAA2975}"/>
              </a:ext>
            </a:extLst>
          </p:cNvPr>
          <p:cNvSpPr/>
          <p:nvPr/>
        </p:nvSpPr>
        <p:spPr>
          <a:xfrm>
            <a:off x="1058787" y="3192024"/>
            <a:ext cx="2564524" cy="1086164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5EC9B1-44AF-AB04-7627-13E6B91E7FC7}"/>
              </a:ext>
            </a:extLst>
          </p:cNvPr>
          <p:cNvSpPr txBox="1">
            <a:spLocks/>
          </p:cNvSpPr>
          <p:nvPr/>
        </p:nvSpPr>
        <p:spPr>
          <a:xfrm>
            <a:off x="869006" y="295670"/>
            <a:ext cx="9815930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ctr">
              <a:defRPr sz="6000" b="1" i="0">
                <a:solidFill>
                  <a:srgbClr val="00A79D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38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Online  meetings – housekeeping</a:t>
            </a:r>
          </a:p>
        </p:txBody>
      </p:sp>
    </p:spTree>
    <p:extLst>
      <p:ext uri="{BB962C8B-B14F-4D97-AF65-F5344CB8AC3E}">
        <p14:creationId xmlns:p14="http://schemas.microsoft.com/office/powerpoint/2010/main" val="203785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1567" y="11388"/>
            <a:ext cx="688340" cy="24423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1255"/>
              </a:lnSpc>
            </a:pPr>
            <a:r>
              <a:rPr sz="1200" spc="-10">
                <a:solidFill>
                  <a:srgbClr val="A80000"/>
                </a:solidFill>
                <a:latin typeface="Arial"/>
                <a:cs typeface="Arial"/>
              </a:rPr>
              <a:t>OFFICIAL</a:t>
            </a:r>
            <a:endParaRPr lang="en-AU"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3" y="1523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A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1264" y="0"/>
            <a:ext cx="978535" cy="368935"/>
          </a:xfrm>
          <a:custGeom>
            <a:avLst/>
            <a:gdLst/>
            <a:ahLst/>
            <a:cxnLst/>
            <a:rect l="l" t="t" r="r" b="b"/>
            <a:pathLst>
              <a:path w="978534" h="368935">
                <a:moveTo>
                  <a:pt x="978408" y="0"/>
                </a:moveTo>
                <a:lnTo>
                  <a:pt x="0" y="0"/>
                </a:lnTo>
                <a:lnTo>
                  <a:pt x="0" y="368808"/>
                </a:lnTo>
                <a:lnTo>
                  <a:pt x="978408" y="368808"/>
                </a:lnTo>
                <a:lnTo>
                  <a:pt x="978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5BA9A9E2-EF88-43E7-AC5D-04EADE56A3D0}"/>
              </a:ext>
            </a:extLst>
          </p:cNvPr>
          <p:cNvSpPr txBox="1">
            <a:spLocks/>
          </p:cNvSpPr>
          <p:nvPr/>
        </p:nvSpPr>
        <p:spPr>
          <a:xfrm>
            <a:off x="2562104" y="-393987"/>
            <a:ext cx="10453987" cy="2219960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 algn="l">
              <a:defRPr sz="3200" b="1" i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ahoma"/>
              </a:defRPr>
            </a:lvl1pPr>
          </a:lstStyle>
          <a:p>
            <a:pPr marL="12700">
              <a:spcBef>
                <a:spcPts val="90"/>
              </a:spcBef>
            </a:pPr>
            <a:br>
              <a:rPr lang="en-AU" sz="3500">
                <a:latin typeface="Roboto"/>
                <a:ea typeface="Roboto"/>
                <a:cs typeface="Roboto Black"/>
              </a:rPr>
            </a:br>
            <a:endParaRPr lang="en-AU" sz="3500">
              <a:latin typeface="Roboto" panose="02000000000000000000" pitchFamily="2" charset="0"/>
              <a:ea typeface="Roboto" panose="02000000000000000000" pitchFamily="2" charset="0"/>
              <a:cs typeface="Roboto Black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4D973A-A3C1-4B11-9CF3-265C286F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81" y="116206"/>
            <a:ext cx="11984477" cy="12292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ahoma" panose="020B0604030504040204" pitchFamily="34" charset="0"/>
              </a:rPr>
              <a:t>Agenda</a:t>
            </a:r>
            <a:br>
              <a:rPr lang="en-US" sz="5400" b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5400" b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AU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DA331FB-7DB5-10DA-37E5-29608CDF1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56838"/>
              </p:ext>
            </p:extLst>
          </p:nvPr>
        </p:nvGraphicFramePr>
        <p:xfrm>
          <a:off x="2013303" y="1003737"/>
          <a:ext cx="9788401" cy="45407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01447">
                  <a:extLst>
                    <a:ext uri="{9D8B030D-6E8A-4147-A177-3AD203B41FA5}">
                      <a16:colId xmlns:a16="http://schemas.microsoft.com/office/drawing/2014/main" val="706128160"/>
                    </a:ext>
                  </a:extLst>
                </a:gridCol>
                <a:gridCol w="8086954">
                  <a:extLst>
                    <a:ext uri="{9D8B030D-6E8A-4147-A177-3AD203B41FA5}">
                      <a16:colId xmlns:a16="http://schemas.microsoft.com/office/drawing/2014/main" val="396015108"/>
                    </a:ext>
                  </a:extLst>
                </a:gridCol>
              </a:tblGrid>
              <a:tr h="59042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1.30 pm</a:t>
                      </a:r>
                      <a:endParaRPr lang="en-AU" sz="28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AU" sz="2800" b="0">
                        <a:latin typeface="Roboto" panose="02000000000000000000" pitchFamily="2" charset="0"/>
                        <a:ea typeface="Roboto" panose="02000000000000000000" pitchFamily="2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Welcome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69488"/>
                  </a:ext>
                </a:extLst>
              </a:tr>
              <a:tr h="883666">
                <a:tc>
                  <a:txBody>
                    <a:bodyPr/>
                    <a:lstStyle/>
                    <a:p>
                      <a:endParaRPr lang="en-AU" sz="2800" b="0">
                        <a:latin typeface="Roboto" panose="02000000000000000000" pitchFamily="2" charset="0"/>
                        <a:ea typeface="Roboto" panose="02000000000000000000" pitchFamily="2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>
                          <a:latin typeface="Roboto" panose="02000000000000000000" pitchFamily="2" charset="0"/>
                          <a:ea typeface="Roboto" panose="02000000000000000000" pitchFamily="2" charset="0"/>
                          <a:cs typeface="Tahoma" panose="020B0604030504040204" pitchFamily="34" charset="0"/>
                        </a:rPr>
                        <a:t>Future directions of the SACE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33948"/>
                  </a:ext>
                </a:extLst>
              </a:tr>
              <a:tr h="883666">
                <a:tc>
                  <a:txBody>
                    <a:bodyPr/>
                    <a:lstStyle/>
                    <a:p>
                      <a:endParaRPr lang="en-AU" sz="2800" b="0">
                        <a:latin typeface="Roboto" panose="02000000000000000000" pitchFamily="2" charset="0"/>
                        <a:ea typeface="Roboto" panose="02000000000000000000" pitchFamily="2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latin typeface="Roboto" panose="02000000000000000000" pitchFamily="2" charset="0"/>
                          <a:ea typeface="Roboto" panose="02000000000000000000" pitchFamily="2" charset="0"/>
                          <a:cs typeface="Tahoma" panose="020B0604030504040204" pitchFamily="34" charset="0"/>
                        </a:rPr>
                        <a:t>Proposed subject improvements for 2025</a:t>
                      </a:r>
                      <a:endParaRPr lang="en-AU" sz="2800" b="0">
                        <a:latin typeface="Roboto" panose="02000000000000000000" pitchFamily="2" charset="0"/>
                        <a:ea typeface="Roboto" panose="02000000000000000000" pitchFamily="2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44804"/>
                  </a:ext>
                </a:extLst>
              </a:tr>
              <a:tr h="88366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8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latin typeface="Roboto" panose="02000000000000000000" pitchFamily="2" charset="0"/>
                          <a:ea typeface="Roboto" panose="02000000000000000000" pitchFamily="2" charset="0"/>
                          <a:cs typeface="Tahoma" panose="020B0604030504040204" pitchFamily="34" charset="0"/>
                        </a:rPr>
                        <a:t>The new CCAFL framework for Stage 2</a:t>
                      </a:r>
                    </a:p>
                    <a:p>
                      <a:r>
                        <a:rPr lang="en-US" sz="2800" b="0">
                          <a:latin typeface="Roboto" panose="02000000000000000000" pitchFamily="2" charset="0"/>
                          <a:ea typeface="Roboto" panose="02000000000000000000" pitchFamily="2" charset="0"/>
                          <a:cs typeface="Tahoma" panose="020B0604030504040204" pitchFamily="34" charset="0"/>
                        </a:rPr>
                        <a:t>- Stage 2 exam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822866"/>
                  </a:ext>
                </a:extLst>
              </a:tr>
              <a:tr h="88366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2.30 pm</a:t>
                      </a:r>
                      <a:endParaRPr lang="en-AU" sz="2800" b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latin typeface="Roboto" panose="02000000000000000000" pitchFamily="2" charset="0"/>
                          <a:ea typeface="Roboto" panose="02000000000000000000" pitchFamily="2" charset="0"/>
                          <a:cs typeface="Tahoma" panose="020B0604030504040204" pitchFamily="34" charset="0"/>
                        </a:rPr>
                        <a:t>Finish </a:t>
                      </a:r>
                      <a:endParaRPr lang="en-AU" sz="2800" b="0">
                        <a:latin typeface="Roboto" panose="02000000000000000000" pitchFamily="2" charset="0"/>
                        <a:ea typeface="Roboto" panose="02000000000000000000" pitchFamily="2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61363"/>
                  </a:ext>
                </a:extLst>
              </a:tr>
            </a:tbl>
          </a:graphicData>
        </a:graphic>
      </p:graphicFrame>
      <p:grpSp>
        <p:nvGrpSpPr>
          <p:cNvPr id="4" name="Google Shape;658;p52">
            <a:extLst>
              <a:ext uri="{FF2B5EF4-FFF2-40B4-BE49-F238E27FC236}">
                <a16:creationId xmlns:a16="http://schemas.microsoft.com/office/drawing/2014/main" id="{70FF272C-B7C9-C35D-42FC-E56E9E523CB5}"/>
              </a:ext>
            </a:extLst>
          </p:cNvPr>
          <p:cNvGrpSpPr/>
          <p:nvPr/>
        </p:nvGrpSpPr>
        <p:grpSpPr>
          <a:xfrm rot="781194">
            <a:off x="266914" y="3022171"/>
            <a:ext cx="1410700" cy="1503122"/>
            <a:chOff x="6556425" y="3722400"/>
            <a:chExt cx="825450" cy="786000"/>
          </a:xfrm>
        </p:grpSpPr>
        <p:sp>
          <p:nvSpPr>
            <p:cNvPr id="5" name="Google Shape;659;p52">
              <a:extLst>
                <a:ext uri="{FF2B5EF4-FFF2-40B4-BE49-F238E27FC236}">
                  <a16:creationId xmlns:a16="http://schemas.microsoft.com/office/drawing/2014/main" id="{9FA5BC39-1569-7BE1-681D-783EAC9FB609}"/>
                </a:ext>
              </a:extLst>
            </p:cNvPr>
            <p:cNvSpPr/>
            <p:nvPr/>
          </p:nvSpPr>
          <p:spPr>
            <a:xfrm>
              <a:off x="6566550" y="3725800"/>
              <a:ext cx="800675" cy="717200"/>
            </a:xfrm>
            <a:custGeom>
              <a:avLst/>
              <a:gdLst/>
              <a:ahLst/>
              <a:cxnLst/>
              <a:rect l="l" t="t" r="r" b="b"/>
              <a:pathLst>
                <a:path w="32027" h="28688" extrusionOk="0">
                  <a:moveTo>
                    <a:pt x="15112" y="0"/>
                  </a:moveTo>
                  <a:lnTo>
                    <a:pt x="14480" y="45"/>
                  </a:lnTo>
                  <a:lnTo>
                    <a:pt x="13894" y="90"/>
                  </a:lnTo>
                  <a:lnTo>
                    <a:pt x="13262" y="180"/>
                  </a:lnTo>
                  <a:lnTo>
                    <a:pt x="12135" y="496"/>
                  </a:lnTo>
                  <a:lnTo>
                    <a:pt x="11052" y="812"/>
                  </a:lnTo>
                  <a:lnTo>
                    <a:pt x="10150" y="1218"/>
                  </a:lnTo>
                  <a:lnTo>
                    <a:pt x="9293" y="1714"/>
                  </a:lnTo>
                  <a:lnTo>
                    <a:pt x="8436" y="2255"/>
                  </a:lnTo>
                  <a:lnTo>
                    <a:pt x="7669" y="2842"/>
                  </a:lnTo>
                  <a:lnTo>
                    <a:pt x="7444" y="2751"/>
                  </a:lnTo>
                  <a:lnTo>
                    <a:pt x="7218" y="2751"/>
                  </a:lnTo>
                  <a:lnTo>
                    <a:pt x="6992" y="2842"/>
                  </a:lnTo>
                  <a:lnTo>
                    <a:pt x="6902" y="2887"/>
                  </a:lnTo>
                  <a:lnTo>
                    <a:pt x="6812" y="3022"/>
                  </a:lnTo>
                  <a:lnTo>
                    <a:pt x="5775" y="4601"/>
                  </a:lnTo>
                  <a:lnTo>
                    <a:pt x="4827" y="6180"/>
                  </a:lnTo>
                  <a:lnTo>
                    <a:pt x="3925" y="7849"/>
                  </a:lnTo>
                  <a:lnTo>
                    <a:pt x="3113" y="9517"/>
                  </a:lnTo>
                  <a:lnTo>
                    <a:pt x="2392" y="11186"/>
                  </a:lnTo>
                  <a:lnTo>
                    <a:pt x="1715" y="12946"/>
                  </a:lnTo>
                  <a:lnTo>
                    <a:pt x="1129" y="14705"/>
                  </a:lnTo>
                  <a:lnTo>
                    <a:pt x="632" y="16554"/>
                  </a:lnTo>
                  <a:lnTo>
                    <a:pt x="407" y="17366"/>
                  </a:lnTo>
                  <a:lnTo>
                    <a:pt x="227" y="18223"/>
                  </a:lnTo>
                  <a:lnTo>
                    <a:pt x="91" y="19035"/>
                  </a:lnTo>
                  <a:lnTo>
                    <a:pt x="1" y="19892"/>
                  </a:lnTo>
                  <a:lnTo>
                    <a:pt x="1" y="20749"/>
                  </a:lnTo>
                  <a:lnTo>
                    <a:pt x="46" y="21606"/>
                  </a:lnTo>
                  <a:lnTo>
                    <a:pt x="181" y="22418"/>
                  </a:lnTo>
                  <a:lnTo>
                    <a:pt x="407" y="23275"/>
                  </a:lnTo>
                  <a:lnTo>
                    <a:pt x="587" y="23681"/>
                  </a:lnTo>
                  <a:lnTo>
                    <a:pt x="768" y="24087"/>
                  </a:lnTo>
                  <a:lnTo>
                    <a:pt x="993" y="24448"/>
                  </a:lnTo>
                  <a:lnTo>
                    <a:pt x="1264" y="24809"/>
                  </a:lnTo>
                  <a:lnTo>
                    <a:pt x="1805" y="25485"/>
                  </a:lnTo>
                  <a:lnTo>
                    <a:pt x="2482" y="26072"/>
                  </a:lnTo>
                  <a:lnTo>
                    <a:pt x="3158" y="26613"/>
                  </a:lnTo>
                  <a:lnTo>
                    <a:pt x="3880" y="27154"/>
                  </a:lnTo>
                  <a:lnTo>
                    <a:pt x="5369" y="28101"/>
                  </a:lnTo>
                  <a:lnTo>
                    <a:pt x="5504" y="28146"/>
                  </a:lnTo>
                  <a:lnTo>
                    <a:pt x="5639" y="28192"/>
                  </a:lnTo>
                  <a:lnTo>
                    <a:pt x="5730" y="28192"/>
                  </a:lnTo>
                  <a:lnTo>
                    <a:pt x="5865" y="28146"/>
                  </a:lnTo>
                  <a:lnTo>
                    <a:pt x="5910" y="28507"/>
                  </a:lnTo>
                  <a:lnTo>
                    <a:pt x="5955" y="28598"/>
                  </a:lnTo>
                  <a:lnTo>
                    <a:pt x="6000" y="28643"/>
                  </a:lnTo>
                  <a:lnTo>
                    <a:pt x="6090" y="28688"/>
                  </a:lnTo>
                  <a:lnTo>
                    <a:pt x="6181" y="28688"/>
                  </a:lnTo>
                  <a:lnTo>
                    <a:pt x="6271" y="28643"/>
                  </a:lnTo>
                  <a:lnTo>
                    <a:pt x="6316" y="28598"/>
                  </a:lnTo>
                  <a:lnTo>
                    <a:pt x="6406" y="28552"/>
                  </a:lnTo>
                  <a:lnTo>
                    <a:pt x="6406" y="28462"/>
                  </a:lnTo>
                  <a:lnTo>
                    <a:pt x="6496" y="26929"/>
                  </a:lnTo>
                  <a:lnTo>
                    <a:pt x="6587" y="26162"/>
                  </a:lnTo>
                  <a:lnTo>
                    <a:pt x="6677" y="25395"/>
                  </a:lnTo>
                  <a:lnTo>
                    <a:pt x="6812" y="24628"/>
                  </a:lnTo>
                  <a:lnTo>
                    <a:pt x="6947" y="23861"/>
                  </a:lnTo>
                  <a:lnTo>
                    <a:pt x="7173" y="23095"/>
                  </a:lnTo>
                  <a:lnTo>
                    <a:pt x="7398" y="22373"/>
                  </a:lnTo>
                  <a:lnTo>
                    <a:pt x="7714" y="21380"/>
                  </a:lnTo>
                  <a:lnTo>
                    <a:pt x="7850" y="20929"/>
                  </a:lnTo>
                  <a:lnTo>
                    <a:pt x="7940" y="20433"/>
                  </a:lnTo>
                  <a:lnTo>
                    <a:pt x="7985" y="19982"/>
                  </a:lnTo>
                  <a:lnTo>
                    <a:pt x="7985" y="19486"/>
                  </a:lnTo>
                  <a:lnTo>
                    <a:pt x="7895" y="18990"/>
                  </a:lnTo>
                  <a:lnTo>
                    <a:pt x="7714" y="18494"/>
                  </a:lnTo>
                  <a:lnTo>
                    <a:pt x="7353" y="17682"/>
                  </a:lnTo>
                  <a:lnTo>
                    <a:pt x="6902" y="16825"/>
                  </a:lnTo>
                  <a:lnTo>
                    <a:pt x="6632" y="16464"/>
                  </a:lnTo>
                  <a:lnTo>
                    <a:pt x="6361" y="16103"/>
                  </a:lnTo>
                  <a:lnTo>
                    <a:pt x="6045" y="15742"/>
                  </a:lnTo>
                  <a:lnTo>
                    <a:pt x="5684" y="15472"/>
                  </a:lnTo>
                  <a:lnTo>
                    <a:pt x="5143" y="15111"/>
                  </a:lnTo>
                  <a:lnTo>
                    <a:pt x="4918" y="14975"/>
                  </a:lnTo>
                  <a:lnTo>
                    <a:pt x="4692" y="14795"/>
                  </a:lnTo>
                  <a:lnTo>
                    <a:pt x="4512" y="14615"/>
                  </a:lnTo>
                  <a:lnTo>
                    <a:pt x="4376" y="14389"/>
                  </a:lnTo>
                  <a:lnTo>
                    <a:pt x="4286" y="14073"/>
                  </a:lnTo>
                  <a:lnTo>
                    <a:pt x="4241" y="13712"/>
                  </a:lnTo>
                  <a:lnTo>
                    <a:pt x="4241" y="13442"/>
                  </a:lnTo>
                  <a:lnTo>
                    <a:pt x="4286" y="13126"/>
                  </a:lnTo>
                  <a:lnTo>
                    <a:pt x="4376" y="12720"/>
                  </a:lnTo>
                  <a:lnTo>
                    <a:pt x="4512" y="12404"/>
                  </a:lnTo>
                  <a:lnTo>
                    <a:pt x="4692" y="12134"/>
                  </a:lnTo>
                  <a:lnTo>
                    <a:pt x="4827" y="12043"/>
                  </a:lnTo>
                  <a:lnTo>
                    <a:pt x="4918" y="11998"/>
                  </a:lnTo>
                  <a:lnTo>
                    <a:pt x="5053" y="11953"/>
                  </a:lnTo>
                  <a:lnTo>
                    <a:pt x="5188" y="11998"/>
                  </a:lnTo>
                  <a:lnTo>
                    <a:pt x="5369" y="12089"/>
                  </a:lnTo>
                  <a:lnTo>
                    <a:pt x="5504" y="12224"/>
                  </a:lnTo>
                  <a:lnTo>
                    <a:pt x="5639" y="12314"/>
                  </a:lnTo>
                  <a:lnTo>
                    <a:pt x="5775" y="12359"/>
                  </a:lnTo>
                  <a:lnTo>
                    <a:pt x="5910" y="12359"/>
                  </a:lnTo>
                  <a:lnTo>
                    <a:pt x="6045" y="12314"/>
                  </a:lnTo>
                  <a:lnTo>
                    <a:pt x="6181" y="12269"/>
                  </a:lnTo>
                  <a:lnTo>
                    <a:pt x="6271" y="12179"/>
                  </a:lnTo>
                  <a:lnTo>
                    <a:pt x="6361" y="12043"/>
                  </a:lnTo>
                  <a:lnTo>
                    <a:pt x="6361" y="11863"/>
                  </a:lnTo>
                  <a:lnTo>
                    <a:pt x="6406" y="10735"/>
                  </a:lnTo>
                  <a:lnTo>
                    <a:pt x="6496" y="9608"/>
                  </a:lnTo>
                  <a:lnTo>
                    <a:pt x="6632" y="9563"/>
                  </a:lnTo>
                  <a:lnTo>
                    <a:pt x="6722" y="9517"/>
                  </a:lnTo>
                  <a:lnTo>
                    <a:pt x="6812" y="9427"/>
                  </a:lnTo>
                  <a:lnTo>
                    <a:pt x="6857" y="9292"/>
                  </a:lnTo>
                  <a:lnTo>
                    <a:pt x="7308" y="7758"/>
                  </a:lnTo>
                  <a:lnTo>
                    <a:pt x="7489" y="6992"/>
                  </a:lnTo>
                  <a:lnTo>
                    <a:pt x="7624" y="6225"/>
                  </a:lnTo>
                  <a:lnTo>
                    <a:pt x="7759" y="6089"/>
                  </a:lnTo>
                  <a:lnTo>
                    <a:pt x="7940" y="5999"/>
                  </a:lnTo>
                  <a:lnTo>
                    <a:pt x="8210" y="5954"/>
                  </a:lnTo>
                  <a:lnTo>
                    <a:pt x="8481" y="5909"/>
                  </a:lnTo>
                  <a:lnTo>
                    <a:pt x="8842" y="5864"/>
                  </a:lnTo>
                  <a:lnTo>
                    <a:pt x="9203" y="5774"/>
                  </a:lnTo>
                  <a:lnTo>
                    <a:pt x="9970" y="5548"/>
                  </a:lnTo>
                  <a:lnTo>
                    <a:pt x="13443" y="5548"/>
                  </a:lnTo>
                  <a:lnTo>
                    <a:pt x="16826" y="5593"/>
                  </a:lnTo>
                  <a:lnTo>
                    <a:pt x="23547" y="5819"/>
                  </a:lnTo>
                  <a:lnTo>
                    <a:pt x="23682" y="5774"/>
                  </a:lnTo>
                  <a:lnTo>
                    <a:pt x="23862" y="7533"/>
                  </a:lnTo>
                  <a:lnTo>
                    <a:pt x="23907" y="7803"/>
                  </a:lnTo>
                  <a:lnTo>
                    <a:pt x="23953" y="8119"/>
                  </a:lnTo>
                  <a:lnTo>
                    <a:pt x="24043" y="8345"/>
                  </a:lnTo>
                  <a:lnTo>
                    <a:pt x="24088" y="8435"/>
                  </a:lnTo>
                  <a:lnTo>
                    <a:pt x="24223" y="8525"/>
                  </a:lnTo>
                  <a:lnTo>
                    <a:pt x="24268" y="8751"/>
                  </a:lnTo>
                  <a:lnTo>
                    <a:pt x="24404" y="8976"/>
                  </a:lnTo>
                  <a:lnTo>
                    <a:pt x="24494" y="9021"/>
                  </a:lnTo>
                  <a:lnTo>
                    <a:pt x="24539" y="9066"/>
                  </a:lnTo>
                  <a:lnTo>
                    <a:pt x="24629" y="9833"/>
                  </a:lnTo>
                  <a:lnTo>
                    <a:pt x="24674" y="10555"/>
                  </a:lnTo>
                  <a:lnTo>
                    <a:pt x="24719" y="11322"/>
                  </a:lnTo>
                  <a:lnTo>
                    <a:pt x="24810" y="11683"/>
                  </a:lnTo>
                  <a:lnTo>
                    <a:pt x="24945" y="12043"/>
                  </a:lnTo>
                  <a:lnTo>
                    <a:pt x="25035" y="12179"/>
                  </a:lnTo>
                  <a:lnTo>
                    <a:pt x="25125" y="12269"/>
                  </a:lnTo>
                  <a:lnTo>
                    <a:pt x="25261" y="12314"/>
                  </a:lnTo>
                  <a:lnTo>
                    <a:pt x="25441" y="12314"/>
                  </a:lnTo>
                  <a:lnTo>
                    <a:pt x="25576" y="12269"/>
                  </a:lnTo>
                  <a:lnTo>
                    <a:pt x="25667" y="12224"/>
                  </a:lnTo>
                  <a:lnTo>
                    <a:pt x="25757" y="12089"/>
                  </a:lnTo>
                  <a:lnTo>
                    <a:pt x="25757" y="11953"/>
                  </a:lnTo>
                  <a:lnTo>
                    <a:pt x="25847" y="11818"/>
                  </a:lnTo>
                  <a:lnTo>
                    <a:pt x="25937" y="11728"/>
                  </a:lnTo>
                  <a:lnTo>
                    <a:pt x="25982" y="11683"/>
                  </a:lnTo>
                  <a:lnTo>
                    <a:pt x="26073" y="11728"/>
                  </a:lnTo>
                  <a:lnTo>
                    <a:pt x="26208" y="11818"/>
                  </a:lnTo>
                  <a:lnTo>
                    <a:pt x="26298" y="12043"/>
                  </a:lnTo>
                  <a:lnTo>
                    <a:pt x="26433" y="12585"/>
                  </a:lnTo>
                  <a:lnTo>
                    <a:pt x="26479" y="13036"/>
                  </a:lnTo>
                  <a:lnTo>
                    <a:pt x="26479" y="13532"/>
                  </a:lnTo>
                  <a:lnTo>
                    <a:pt x="26433" y="14028"/>
                  </a:lnTo>
                  <a:lnTo>
                    <a:pt x="26343" y="14569"/>
                  </a:lnTo>
                  <a:lnTo>
                    <a:pt x="26253" y="14795"/>
                  </a:lnTo>
                  <a:lnTo>
                    <a:pt x="26163" y="15020"/>
                  </a:lnTo>
                  <a:lnTo>
                    <a:pt x="25982" y="15246"/>
                  </a:lnTo>
                  <a:lnTo>
                    <a:pt x="25847" y="15381"/>
                  </a:lnTo>
                  <a:lnTo>
                    <a:pt x="25486" y="15562"/>
                  </a:lnTo>
                  <a:lnTo>
                    <a:pt x="25351" y="15652"/>
                  </a:lnTo>
                  <a:lnTo>
                    <a:pt x="25216" y="15787"/>
                  </a:lnTo>
                  <a:lnTo>
                    <a:pt x="25080" y="15968"/>
                  </a:lnTo>
                  <a:lnTo>
                    <a:pt x="24990" y="16238"/>
                  </a:lnTo>
                  <a:lnTo>
                    <a:pt x="24764" y="16780"/>
                  </a:lnTo>
                  <a:lnTo>
                    <a:pt x="24494" y="17321"/>
                  </a:lnTo>
                  <a:lnTo>
                    <a:pt x="24223" y="17862"/>
                  </a:lnTo>
                  <a:lnTo>
                    <a:pt x="23953" y="18403"/>
                  </a:lnTo>
                  <a:lnTo>
                    <a:pt x="23772" y="18990"/>
                  </a:lnTo>
                  <a:lnTo>
                    <a:pt x="23637" y="19531"/>
                  </a:lnTo>
                  <a:lnTo>
                    <a:pt x="23592" y="20117"/>
                  </a:lnTo>
                  <a:lnTo>
                    <a:pt x="23592" y="20704"/>
                  </a:lnTo>
                  <a:lnTo>
                    <a:pt x="23637" y="21290"/>
                  </a:lnTo>
                  <a:lnTo>
                    <a:pt x="23727" y="21877"/>
                  </a:lnTo>
                  <a:lnTo>
                    <a:pt x="23907" y="22463"/>
                  </a:lnTo>
                  <a:lnTo>
                    <a:pt x="24043" y="23049"/>
                  </a:lnTo>
                  <a:lnTo>
                    <a:pt x="24494" y="24222"/>
                  </a:lnTo>
                  <a:lnTo>
                    <a:pt x="24900" y="25395"/>
                  </a:lnTo>
                  <a:lnTo>
                    <a:pt x="25306" y="26523"/>
                  </a:lnTo>
                  <a:lnTo>
                    <a:pt x="25486" y="27109"/>
                  </a:lnTo>
                  <a:lnTo>
                    <a:pt x="25622" y="27650"/>
                  </a:lnTo>
                  <a:lnTo>
                    <a:pt x="25667" y="27740"/>
                  </a:lnTo>
                  <a:lnTo>
                    <a:pt x="25712" y="27831"/>
                  </a:lnTo>
                  <a:lnTo>
                    <a:pt x="25892" y="27966"/>
                  </a:lnTo>
                  <a:lnTo>
                    <a:pt x="26118" y="28011"/>
                  </a:lnTo>
                  <a:lnTo>
                    <a:pt x="26253" y="28011"/>
                  </a:lnTo>
                  <a:lnTo>
                    <a:pt x="26343" y="27966"/>
                  </a:lnTo>
                  <a:lnTo>
                    <a:pt x="27200" y="27470"/>
                  </a:lnTo>
                  <a:lnTo>
                    <a:pt x="28057" y="26929"/>
                  </a:lnTo>
                  <a:lnTo>
                    <a:pt x="28914" y="26342"/>
                  </a:lnTo>
                  <a:lnTo>
                    <a:pt x="29681" y="25756"/>
                  </a:lnTo>
                  <a:lnTo>
                    <a:pt x="30042" y="25395"/>
                  </a:lnTo>
                  <a:lnTo>
                    <a:pt x="30403" y="25034"/>
                  </a:lnTo>
                  <a:lnTo>
                    <a:pt x="30719" y="24673"/>
                  </a:lnTo>
                  <a:lnTo>
                    <a:pt x="30989" y="24312"/>
                  </a:lnTo>
                  <a:lnTo>
                    <a:pt x="31260" y="23861"/>
                  </a:lnTo>
                  <a:lnTo>
                    <a:pt x="31485" y="23455"/>
                  </a:lnTo>
                  <a:lnTo>
                    <a:pt x="31666" y="22959"/>
                  </a:lnTo>
                  <a:lnTo>
                    <a:pt x="31846" y="22463"/>
                  </a:lnTo>
                  <a:lnTo>
                    <a:pt x="31982" y="21832"/>
                  </a:lnTo>
                  <a:lnTo>
                    <a:pt x="32027" y="21155"/>
                  </a:lnTo>
                  <a:lnTo>
                    <a:pt x="32027" y="20523"/>
                  </a:lnTo>
                  <a:lnTo>
                    <a:pt x="31936" y="19847"/>
                  </a:lnTo>
                  <a:lnTo>
                    <a:pt x="31846" y="19215"/>
                  </a:lnTo>
                  <a:lnTo>
                    <a:pt x="31666" y="18539"/>
                  </a:lnTo>
                  <a:lnTo>
                    <a:pt x="31440" y="17907"/>
                  </a:lnTo>
                  <a:lnTo>
                    <a:pt x="31215" y="17231"/>
                  </a:lnTo>
                  <a:lnTo>
                    <a:pt x="30628" y="15968"/>
                  </a:lnTo>
                  <a:lnTo>
                    <a:pt x="29997" y="14750"/>
                  </a:lnTo>
                  <a:lnTo>
                    <a:pt x="28779" y="12404"/>
                  </a:lnTo>
                  <a:lnTo>
                    <a:pt x="28463" y="11773"/>
                  </a:lnTo>
                  <a:lnTo>
                    <a:pt x="28193" y="11141"/>
                  </a:lnTo>
                  <a:lnTo>
                    <a:pt x="27696" y="9878"/>
                  </a:lnTo>
                  <a:lnTo>
                    <a:pt x="27290" y="8570"/>
                  </a:lnTo>
                  <a:lnTo>
                    <a:pt x="26884" y="7262"/>
                  </a:lnTo>
                  <a:lnTo>
                    <a:pt x="26524" y="6134"/>
                  </a:lnTo>
                  <a:lnTo>
                    <a:pt x="26118" y="4962"/>
                  </a:lnTo>
                  <a:lnTo>
                    <a:pt x="25847" y="4420"/>
                  </a:lnTo>
                  <a:lnTo>
                    <a:pt x="25576" y="3879"/>
                  </a:lnTo>
                  <a:lnTo>
                    <a:pt x="25261" y="3383"/>
                  </a:lnTo>
                  <a:lnTo>
                    <a:pt x="24855" y="2887"/>
                  </a:lnTo>
                  <a:lnTo>
                    <a:pt x="24584" y="2616"/>
                  </a:lnTo>
                  <a:lnTo>
                    <a:pt x="24313" y="2346"/>
                  </a:lnTo>
                  <a:lnTo>
                    <a:pt x="24043" y="2120"/>
                  </a:lnTo>
                  <a:lnTo>
                    <a:pt x="23772" y="1985"/>
                  </a:lnTo>
                  <a:lnTo>
                    <a:pt x="23456" y="1849"/>
                  </a:lnTo>
                  <a:lnTo>
                    <a:pt x="23186" y="1714"/>
                  </a:lnTo>
                  <a:lnTo>
                    <a:pt x="22870" y="1669"/>
                  </a:lnTo>
                  <a:lnTo>
                    <a:pt x="22599" y="1624"/>
                  </a:lnTo>
                  <a:lnTo>
                    <a:pt x="22013" y="1443"/>
                  </a:lnTo>
                  <a:lnTo>
                    <a:pt x="21472" y="1353"/>
                  </a:lnTo>
                  <a:lnTo>
                    <a:pt x="21066" y="1353"/>
                  </a:lnTo>
                  <a:lnTo>
                    <a:pt x="20660" y="1398"/>
                  </a:lnTo>
                  <a:lnTo>
                    <a:pt x="20299" y="1534"/>
                  </a:lnTo>
                  <a:lnTo>
                    <a:pt x="19938" y="1714"/>
                  </a:lnTo>
                  <a:lnTo>
                    <a:pt x="19532" y="1308"/>
                  </a:lnTo>
                  <a:lnTo>
                    <a:pt x="19081" y="947"/>
                  </a:lnTo>
                  <a:lnTo>
                    <a:pt x="18585" y="631"/>
                  </a:lnTo>
                  <a:lnTo>
                    <a:pt x="18089" y="406"/>
                  </a:lnTo>
                  <a:lnTo>
                    <a:pt x="17502" y="226"/>
                  </a:lnTo>
                  <a:lnTo>
                    <a:pt x="16916" y="90"/>
                  </a:lnTo>
                  <a:lnTo>
                    <a:pt x="1633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60;p52">
              <a:extLst>
                <a:ext uri="{FF2B5EF4-FFF2-40B4-BE49-F238E27FC236}">
                  <a16:creationId xmlns:a16="http://schemas.microsoft.com/office/drawing/2014/main" id="{C7E1D36D-07C5-5326-4F08-CECEBD0D0752}"/>
                </a:ext>
              </a:extLst>
            </p:cNvPr>
            <p:cNvSpPr/>
            <p:nvPr/>
          </p:nvSpPr>
          <p:spPr>
            <a:xfrm>
              <a:off x="6683850" y="3867875"/>
              <a:ext cx="542425" cy="359750"/>
            </a:xfrm>
            <a:custGeom>
              <a:avLst/>
              <a:gdLst/>
              <a:ahLst/>
              <a:cxnLst/>
              <a:rect l="l" t="t" r="r" b="b"/>
              <a:pathLst>
                <a:path w="21697" h="14390" extrusionOk="0">
                  <a:moveTo>
                    <a:pt x="3654" y="0"/>
                  </a:moveTo>
                  <a:lnTo>
                    <a:pt x="3473" y="46"/>
                  </a:lnTo>
                  <a:lnTo>
                    <a:pt x="3338" y="91"/>
                  </a:lnTo>
                  <a:lnTo>
                    <a:pt x="3203" y="226"/>
                  </a:lnTo>
                  <a:lnTo>
                    <a:pt x="3112" y="316"/>
                  </a:lnTo>
                  <a:lnTo>
                    <a:pt x="3067" y="497"/>
                  </a:lnTo>
                  <a:lnTo>
                    <a:pt x="3022" y="632"/>
                  </a:lnTo>
                  <a:lnTo>
                    <a:pt x="3067" y="812"/>
                  </a:lnTo>
                  <a:lnTo>
                    <a:pt x="3112" y="948"/>
                  </a:lnTo>
                  <a:lnTo>
                    <a:pt x="3022" y="1128"/>
                  </a:lnTo>
                  <a:lnTo>
                    <a:pt x="2842" y="2256"/>
                  </a:lnTo>
                  <a:lnTo>
                    <a:pt x="2661" y="3338"/>
                  </a:lnTo>
                  <a:lnTo>
                    <a:pt x="2526" y="3880"/>
                  </a:lnTo>
                  <a:lnTo>
                    <a:pt x="2391" y="4421"/>
                  </a:lnTo>
                  <a:lnTo>
                    <a:pt x="2255" y="4962"/>
                  </a:lnTo>
                  <a:lnTo>
                    <a:pt x="2030" y="5503"/>
                  </a:lnTo>
                  <a:lnTo>
                    <a:pt x="1804" y="5819"/>
                  </a:lnTo>
                  <a:lnTo>
                    <a:pt x="1579" y="6180"/>
                  </a:lnTo>
                  <a:lnTo>
                    <a:pt x="1353" y="6541"/>
                  </a:lnTo>
                  <a:lnTo>
                    <a:pt x="1308" y="6721"/>
                  </a:lnTo>
                  <a:lnTo>
                    <a:pt x="1263" y="6947"/>
                  </a:lnTo>
                  <a:lnTo>
                    <a:pt x="1173" y="6406"/>
                  </a:lnTo>
                  <a:lnTo>
                    <a:pt x="1128" y="6270"/>
                  </a:lnTo>
                  <a:lnTo>
                    <a:pt x="1038" y="6180"/>
                  </a:lnTo>
                  <a:lnTo>
                    <a:pt x="902" y="6090"/>
                  </a:lnTo>
                  <a:lnTo>
                    <a:pt x="586" y="6090"/>
                  </a:lnTo>
                  <a:lnTo>
                    <a:pt x="451" y="6180"/>
                  </a:lnTo>
                  <a:lnTo>
                    <a:pt x="361" y="6270"/>
                  </a:lnTo>
                  <a:lnTo>
                    <a:pt x="271" y="6406"/>
                  </a:lnTo>
                  <a:lnTo>
                    <a:pt x="226" y="6496"/>
                  </a:lnTo>
                  <a:lnTo>
                    <a:pt x="135" y="6857"/>
                  </a:lnTo>
                  <a:lnTo>
                    <a:pt x="45" y="7308"/>
                  </a:lnTo>
                  <a:lnTo>
                    <a:pt x="0" y="7804"/>
                  </a:lnTo>
                  <a:lnTo>
                    <a:pt x="0" y="8300"/>
                  </a:lnTo>
                  <a:lnTo>
                    <a:pt x="45" y="8796"/>
                  </a:lnTo>
                  <a:lnTo>
                    <a:pt x="135" y="9022"/>
                  </a:lnTo>
                  <a:lnTo>
                    <a:pt x="226" y="9202"/>
                  </a:lnTo>
                  <a:lnTo>
                    <a:pt x="361" y="9383"/>
                  </a:lnTo>
                  <a:lnTo>
                    <a:pt x="496" y="9518"/>
                  </a:lnTo>
                  <a:lnTo>
                    <a:pt x="677" y="9608"/>
                  </a:lnTo>
                  <a:lnTo>
                    <a:pt x="902" y="9698"/>
                  </a:lnTo>
                  <a:lnTo>
                    <a:pt x="1173" y="9698"/>
                  </a:lnTo>
                  <a:lnTo>
                    <a:pt x="1263" y="9789"/>
                  </a:lnTo>
                  <a:lnTo>
                    <a:pt x="1398" y="9969"/>
                  </a:lnTo>
                  <a:lnTo>
                    <a:pt x="1804" y="10916"/>
                  </a:lnTo>
                  <a:lnTo>
                    <a:pt x="2030" y="11322"/>
                  </a:lnTo>
                  <a:lnTo>
                    <a:pt x="2300" y="11773"/>
                  </a:lnTo>
                  <a:lnTo>
                    <a:pt x="2616" y="12179"/>
                  </a:lnTo>
                  <a:lnTo>
                    <a:pt x="2977" y="12585"/>
                  </a:lnTo>
                  <a:lnTo>
                    <a:pt x="3338" y="12901"/>
                  </a:lnTo>
                  <a:lnTo>
                    <a:pt x="3789" y="13172"/>
                  </a:lnTo>
                  <a:lnTo>
                    <a:pt x="4150" y="13352"/>
                  </a:lnTo>
                  <a:lnTo>
                    <a:pt x="4511" y="13442"/>
                  </a:lnTo>
                  <a:lnTo>
                    <a:pt x="5278" y="13668"/>
                  </a:lnTo>
                  <a:lnTo>
                    <a:pt x="6044" y="13758"/>
                  </a:lnTo>
                  <a:lnTo>
                    <a:pt x="6766" y="13893"/>
                  </a:lnTo>
                  <a:lnTo>
                    <a:pt x="8480" y="14119"/>
                  </a:lnTo>
                  <a:lnTo>
                    <a:pt x="9337" y="14209"/>
                  </a:lnTo>
                  <a:lnTo>
                    <a:pt x="10149" y="14209"/>
                  </a:lnTo>
                  <a:lnTo>
                    <a:pt x="11457" y="14299"/>
                  </a:lnTo>
                  <a:lnTo>
                    <a:pt x="12765" y="14344"/>
                  </a:lnTo>
                  <a:lnTo>
                    <a:pt x="13397" y="14389"/>
                  </a:lnTo>
                  <a:lnTo>
                    <a:pt x="14073" y="14389"/>
                  </a:lnTo>
                  <a:lnTo>
                    <a:pt x="14705" y="14344"/>
                  </a:lnTo>
                  <a:lnTo>
                    <a:pt x="15336" y="14254"/>
                  </a:lnTo>
                  <a:lnTo>
                    <a:pt x="15878" y="14119"/>
                  </a:lnTo>
                  <a:lnTo>
                    <a:pt x="16374" y="13983"/>
                  </a:lnTo>
                  <a:lnTo>
                    <a:pt x="17186" y="13487"/>
                  </a:lnTo>
                  <a:lnTo>
                    <a:pt x="17366" y="13532"/>
                  </a:lnTo>
                  <a:lnTo>
                    <a:pt x="17501" y="13577"/>
                  </a:lnTo>
                  <a:lnTo>
                    <a:pt x="17682" y="13532"/>
                  </a:lnTo>
                  <a:lnTo>
                    <a:pt x="17862" y="13397"/>
                  </a:lnTo>
                  <a:lnTo>
                    <a:pt x="18043" y="13352"/>
                  </a:lnTo>
                  <a:lnTo>
                    <a:pt x="18223" y="13262"/>
                  </a:lnTo>
                  <a:lnTo>
                    <a:pt x="18584" y="12991"/>
                  </a:lnTo>
                  <a:lnTo>
                    <a:pt x="18900" y="12630"/>
                  </a:lnTo>
                  <a:lnTo>
                    <a:pt x="19170" y="12269"/>
                  </a:lnTo>
                  <a:lnTo>
                    <a:pt x="19215" y="12179"/>
                  </a:lnTo>
                  <a:lnTo>
                    <a:pt x="19261" y="12044"/>
                  </a:lnTo>
                  <a:lnTo>
                    <a:pt x="19261" y="11863"/>
                  </a:lnTo>
                  <a:lnTo>
                    <a:pt x="19576" y="11277"/>
                  </a:lnTo>
                  <a:lnTo>
                    <a:pt x="19847" y="10736"/>
                  </a:lnTo>
                  <a:lnTo>
                    <a:pt x="19982" y="10691"/>
                  </a:lnTo>
                  <a:lnTo>
                    <a:pt x="20027" y="10600"/>
                  </a:lnTo>
                  <a:lnTo>
                    <a:pt x="20072" y="10555"/>
                  </a:lnTo>
                  <a:lnTo>
                    <a:pt x="20208" y="10059"/>
                  </a:lnTo>
                  <a:lnTo>
                    <a:pt x="20298" y="9608"/>
                  </a:lnTo>
                  <a:lnTo>
                    <a:pt x="20343" y="9473"/>
                  </a:lnTo>
                  <a:lnTo>
                    <a:pt x="20478" y="9518"/>
                  </a:lnTo>
                  <a:lnTo>
                    <a:pt x="20569" y="9518"/>
                  </a:lnTo>
                  <a:lnTo>
                    <a:pt x="20704" y="9473"/>
                  </a:lnTo>
                  <a:lnTo>
                    <a:pt x="20794" y="9428"/>
                  </a:lnTo>
                  <a:lnTo>
                    <a:pt x="20884" y="9337"/>
                  </a:lnTo>
                  <a:lnTo>
                    <a:pt x="21065" y="9428"/>
                  </a:lnTo>
                  <a:lnTo>
                    <a:pt x="21290" y="9428"/>
                  </a:lnTo>
                  <a:lnTo>
                    <a:pt x="21381" y="9383"/>
                  </a:lnTo>
                  <a:lnTo>
                    <a:pt x="21471" y="9292"/>
                  </a:lnTo>
                  <a:lnTo>
                    <a:pt x="21516" y="9202"/>
                  </a:lnTo>
                  <a:lnTo>
                    <a:pt x="21561" y="9112"/>
                  </a:lnTo>
                  <a:lnTo>
                    <a:pt x="21651" y="8661"/>
                  </a:lnTo>
                  <a:lnTo>
                    <a:pt x="21696" y="8255"/>
                  </a:lnTo>
                  <a:lnTo>
                    <a:pt x="21696" y="7804"/>
                  </a:lnTo>
                  <a:lnTo>
                    <a:pt x="21651" y="7398"/>
                  </a:lnTo>
                  <a:lnTo>
                    <a:pt x="21696" y="7037"/>
                  </a:lnTo>
                  <a:lnTo>
                    <a:pt x="21696" y="6721"/>
                  </a:lnTo>
                  <a:lnTo>
                    <a:pt x="21696" y="6586"/>
                  </a:lnTo>
                  <a:lnTo>
                    <a:pt x="21606" y="6451"/>
                  </a:lnTo>
                  <a:lnTo>
                    <a:pt x="21516" y="6360"/>
                  </a:lnTo>
                  <a:lnTo>
                    <a:pt x="21426" y="6270"/>
                  </a:lnTo>
                  <a:lnTo>
                    <a:pt x="21290" y="6225"/>
                  </a:lnTo>
                  <a:lnTo>
                    <a:pt x="21155" y="6225"/>
                  </a:lnTo>
                  <a:lnTo>
                    <a:pt x="21020" y="6270"/>
                  </a:lnTo>
                  <a:lnTo>
                    <a:pt x="20884" y="6360"/>
                  </a:lnTo>
                  <a:lnTo>
                    <a:pt x="20930" y="6360"/>
                  </a:lnTo>
                  <a:lnTo>
                    <a:pt x="20704" y="6496"/>
                  </a:lnTo>
                  <a:lnTo>
                    <a:pt x="20614" y="6631"/>
                  </a:lnTo>
                  <a:lnTo>
                    <a:pt x="20569" y="6857"/>
                  </a:lnTo>
                  <a:lnTo>
                    <a:pt x="20614" y="7082"/>
                  </a:lnTo>
                  <a:lnTo>
                    <a:pt x="20704" y="7263"/>
                  </a:lnTo>
                  <a:lnTo>
                    <a:pt x="20659" y="7353"/>
                  </a:lnTo>
                  <a:lnTo>
                    <a:pt x="20569" y="7488"/>
                  </a:lnTo>
                  <a:lnTo>
                    <a:pt x="20614" y="7398"/>
                  </a:lnTo>
                  <a:lnTo>
                    <a:pt x="20569" y="7308"/>
                  </a:lnTo>
                  <a:lnTo>
                    <a:pt x="20524" y="7082"/>
                  </a:lnTo>
                  <a:lnTo>
                    <a:pt x="20388" y="6766"/>
                  </a:lnTo>
                  <a:lnTo>
                    <a:pt x="20253" y="6451"/>
                  </a:lnTo>
                  <a:lnTo>
                    <a:pt x="20118" y="6135"/>
                  </a:lnTo>
                  <a:lnTo>
                    <a:pt x="19982" y="5819"/>
                  </a:lnTo>
                  <a:lnTo>
                    <a:pt x="19892" y="5413"/>
                  </a:lnTo>
                  <a:lnTo>
                    <a:pt x="19802" y="5007"/>
                  </a:lnTo>
                  <a:lnTo>
                    <a:pt x="19712" y="4601"/>
                  </a:lnTo>
                  <a:lnTo>
                    <a:pt x="19621" y="4240"/>
                  </a:lnTo>
                  <a:lnTo>
                    <a:pt x="19215" y="3023"/>
                  </a:lnTo>
                  <a:lnTo>
                    <a:pt x="19080" y="2436"/>
                  </a:lnTo>
                  <a:lnTo>
                    <a:pt x="18990" y="1850"/>
                  </a:lnTo>
                  <a:lnTo>
                    <a:pt x="18945" y="1354"/>
                  </a:lnTo>
                  <a:lnTo>
                    <a:pt x="18855" y="903"/>
                  </a:lnTo>
                  <a:lnTo>
                    <a:pt x="18764" y="677"/>
                  </a:lnTo>
                  <a:lnTo>
                    <a:pt x="18674" y="451"/>
                  </a:lnTo>
                  <a:lnTo>
                    <a:pt x="18539" y="271"/>
                  </a:lnTo>
                  <a:lnTo>
                    <a:pt x="18358" y="136"/>
                  </a:lnTo>
                  <a:lnTo>
                    <a:pt x="18223" y="46"/>
                  </a:lnTo>
                  <a:lnTo>
                    <a:pt x="18088" y="0"/>
                  </a:lnTo>
                  <a:lnTo>
                    <a:pt x="17772" y="0"/>
                  </a:lnTo>
                  <a:lnTo>
                    <a:pt x="17456" y="91"/>
                  </a:lnTo>
                  <a:lnTo>
                    <a:pt x="17141" y="181"/>
                  </a:lnTo>
                  <a:lnTo>
                    <a:pt x="16464" y="406"/>
                  </a:lnTo>
                  <a:lnTo>
                    <a:pt x="15787" y="497"/>
                  </a:lnTo>
                  <a:lnTo>
                    <a:pt x="15291" y="542"/>
                  </a:lnTo>
                  <a:lnTo>
                    <a:pt x="14750" y="497"/>
                  </a:lnTo>
                  <a:lnTo>
                    <a:pt x="13758" y="451"/>
                  </a:lnTo>
                  <a:lnTo>
                    <a:pt x="12720" y="316"/>
                  </a:lnTo>
                  <a:lnTo>
                    <a:pt x="11728" y="226"/>
                  </a:lnTo>
                  <a:lnTo>
                    <a:pt x="10690" y="181"/>
                  </a:lnTo>
                  <a:lnTo>
                    <a:pt x="9698" y="181"/>
                  </a:lnTo>
                  <a:lnTo>
                    <a:pt x="8661" y="226"/>
                  </a:lnTo>
                  <a:lnTo>
                    <a:pt x="7623" y="181"/>
                  </a:lnTo>
                  <a:lnTo>
                    <a:pt x="5638" y="91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1;p52">
              <a:extLst>
                <a:ext uri="{FF2B5EF4-FFF2-40B4-BE49-F238E27FC236}">
                  <a16:creationId xmlns:a16="http://schemas.microsoft.com/office/drawing/2014/main" id="{13A2A96F-6AE5-E8D7-C1B6-6738D93BF469}"/>
                </a:ext>
              </a:extLst>
            </p:cNvPr>
            <p:cNvSpPr/>
            <p:nvPr/>
          </p:nvSpPr>
          <p:spPr>
            <a:xfrm>
              <a:off x="6677075" y="3863350"/>
              <a:ext cx="559350" cy="645050"/>
            </a:xfrm>
            <a:custGeom>
              <a:avLst/>
              <a:gdLst/>
              <a:ahLst/>
              <a:cxnLst/>
              <a:rect l="l" t="t" r="r" b="b"/>
              <a:pathLst>
                <a:path w="22374" h="25802" extrusionOk="0">
                  <a:moveTo>
                    <a:pt x="3609" y="452"/>
                  </a:moveTo>
                  <a:lnTo>
                    <a:pt x="4511" y="497"/>
                  </a:lnTo>
                  <a:lnTo>
                    <a:pt x="5458" y="587"/>
                  </a:lnTo>
                  <a:lnTo>
                    <a:pt x="16780" y="587"/>
                  </a:lnTo>
                  <a:lnTo>
                    <a:pt x="18720" y="542"/>
                  </a:lnTo>
                  <a:lnTo>
                    <a:pt x="18765" y="542"/>
                  </a:lnTo>
                  <a:lnTo>
                    <a:pt x="18855" y="1084"/>
                  </a:lnTo>
                  <a:lnTo>
                    <a:pt x="18990" y="1625"/>
                  </a:lnTo>
                  <a:lnTo>
                    <a:pt x="19261" y="2707"/>
                  </a:lnTo>
                  <a:lnTo>
                    <a:pt x="19622" y="3925"/>
                  </a:lnTo>
                  <a:lnTo>
                    <a:pt x="19938" y="5143"/>
                  </a:lnTo>
                  <a:lnTo>
                    <a:pt x="20253" y="6361"/>
                  </a:lnTo>
                  <a:lnTo>
                    <a:pt x="20569" y="7579"/>
                  </a:lnTo>
                  <a:lnTo>
                    <a:pt x="20614" y="7669"/>
                  </a:lnTo>
                  <a:lnTo>
                    <a:pt x="20704" y="7714"/>
                  </a:lnTo>
                  <a:lnTo>
                    <a:pt x="20840" y="7714"/>
                  </a:lnTo>
                  <a:lnTo>
                    <a:pt x="20840" y="7759"/>
                  </a:lnTo>
                  <a:lnTo>
                    <a:pt x="20930" y="7804"/>
                  </a:lnTo>
                  <a:lnTo>
                    <a:pt x="20975" y="7759"/>
                  </a:lnTo>
                  <a:lnTo>
                    <a:pt x="20975" y="7714"/>
                  </a:lnTo>
                  <a:lnTo>
                    <a:pt x="21155" y="7173"/>
                  </a:lnTo>
                  <a:lnTo>
                    <a:pt x="21246" y="6902"/>
                  </a:lnTo>
                  <a:lnTo>
                    <a:pt x="21381" y="6632"/>
                  </a:lnTo>
                  <a:lnTo>
                    <a:pt x="21471" y="6541"/>
                  </a:lnTo>
                  <a:lnTo>
                    <a:pt x="21561" y="6496"/>
                  </a:lnTo>
                  <a:lnTo>
                    <a:pt x="21606" y="6496"/>
                  </a:lnTo>
                  <a:lnTo>
                    <a:pt x="21652" y="6541"/>
                  </a:lnTo>
                  <a:lnTo>
                    <a:pt x="21787" y="6632"/>
                  </a:lnTo>
                  <a:lnTo>
                    <a:pt x="21832" y="6857"/>
                  </a:lnTo>
                  <a:lnTo>
                    <a:pt x="21967" y="7308"/>
                  </a:lnTo>
                  <a:lnTo>
                    <a:pt x="22012" y="7579"/>
                  </a:lnTo>
                  <a:lnTo>
                    <a:pt x="21967" y="8210"/>
                  </a:lnTo>
                  <a:lnTo>
                    <a:pt x="21922" y="8526"/>
                  </a:lnTo>
                  <a:lnTo>
                    <a:pt x="21877" y="8842"/>
                  </a:lnTo>
                  <a:lnTo>
                    <a:pt x="21787" y="9158"/>
                  </a:lnTo>
                  <a:lnTo>
                    <a:pt x="21652" y="9518"/>
                  </a:lnTo>
                  <a:lnTo>
                    <a:pt x="20930" y="9518"/>
                  </a:lnTo>
                  <a:lnTo>
                    <a:pt x="20885" y="9428"/>
                  </a:lnTo>
                  <a:lnTo>
                    <a:pt x="20840" y="9383"/>
                  </a:lnTo>
                  <a:lnTo>
                    <a:pt x="20704" y="9338"/>
                  </a:lnTo>
                  <a:lnTo>
                    <a:pt x="20569" y="9383"/>
                  </a:lnTo>
                  <a:lnTo>
                    <a:pt x="20569" y="9428"/>
                  </a:lnTo>
                  <a:lnTo>
                    <a:pt x="20524" y="9518"/>
                  </a:lnTo>
                  <a:lnTo>
                    <a:pt x="20434" y="10195"/>
                  </a:lnTo>
                  <a:lnTo>
                    <a:pt x="20298" y="10781"/>
                  </a:lnTo>
                  <a:lnTo>
                    <a:pt x="20073" y="11278"/>
                  </a:lnTo>
                  <a:lnTo>
                    <a:pt x="19847" y="11774"/>
                  </a:lnTo>
                  <a:lnTo>
                    <a:pt x="19532" y="12180"/>
                  </a:lnTo>
                  <a:lnTo>
                    <a:pt x="19171" y="12541"/>
                  </a:lnTo>
                  <a:lnTo>
                    <a:pt x="18810" y="12901"/>
                  </a:lnTo>
                  <a:lnTo>
                    <a:pt x="18359" y="13172"/>
                  </a:lnTo>
                  <a:lnTo>
                    <a:pt x="18629" y="12721"/>
                  </a:lnTo>
                  <a:lnTo>
                    <a:pt x="18855" y="12270"/>
                  </a:lnTo>
                  <a:lnTo>
                    <a:pt x="19035" y="11774"/>
                  </a:lnTo>
                  <a:lnTo>
                    <a:pt x="19171" y="11233"/>
                  </a:lnTo>
                  <a:lnTo>
                    <a:pt x="19126" y="11142"/>
                  </a:lnTo>
                  <a:lnTo>
                    <a:pt x="19080" y="11097"/>
                  </a:lnTo>
                  <a:lnTo>
                    <a:pt x="18990" y="11097"/>
                  </a:lnTo>
                  <a:lnTo>
                    <a:pt x="18945" y="11187"/>
                  </a:lnTo>
                  <a:lnTo>
                    <a:pt x="18765" y="11774"/>
                  </a:lnTo>
                  <a:lnTo>
                    <a:pt x="18539" y="12360"/>
                  </a:lnTo>
                  <a:lnTo>
                    <a:pt x="18314" y="12901"/>
                  </a:lnTo>
                  <a:lnTo>
                    <a:pt x="18133" y="13172"/>
                  </a:lnTo>
                  <a:lnTo>
                    <a:pt x="17953" y="13398"/>
                  </a:lnTo>
                  <a:lnTo>
                    <a:pt x="17186" y="13713"/>
                  </a:lnTo>
                  <a:lnTo>
                    <a:pt x="16374" y="13984"/>
                  </a:lnTo>
                  <a:lnTo>
                    <a:pt x="15517" y="14164"/>
                  </a:lnTo>
                  <a:lnTo>
                    <a:pt x="14660" y="14300"/>
                  </a:lnTo>
                  <a:lnTo>
                    <a:pt x="13803" y="14390"/>
                  </a:lnTo>
                  <a:lnTo>
                    <a:pt x="12901" y="14435"/>
                  </a:lnTo>
                  <a:lnTo>
                    <a:pt x="11187" y="14480"/>
                  </a:lnTo>
                  <a:lnTo>
                    <a:pt x="9789" y="14435"/>
                  </a:lnTo>
                  <a:lnTo>
                    <a:pt x="8390" y="14345"/>
                  </a:lnTo>
                  <a:lnTo>
                    <a:pt x="7669" y="14300"/>
                  </a:lnTo>
                  <a:lnTo>
                    <a:pt x="6947" y="14164"/>
                  </a:lnTo>
                  <a:lnTo>
                    <a:pt x="6270" y="14029"/>
                  </a:lnTo>
                  <a:lnTo>
                    <a:pt x="5594" y="13894"/>
                  </a:lnTo>
                  <a:lnTo>
                    <a:pt x="5368" y="13623"/>
                  </a:lnTo>
                  <a:lnTo>
                    <a:pt x="5143" y="13398"/>
                  </a:lnTo>
                  <a:lnTo>
                    <a:pt x="4917" y="13127"/>
                  </a:lnTo>
                  <a:lnTo>
                    <a:pt x="4782" y="12811"/>
                  </a:lnTo>
                  <a:lnTo>
                    <a:pt x="4601" y="12495"/>
                  </a:lnTo>
                  <a:lnTo>
                    <a:pt x="4511" y="12180"/>
                  </a:lnTo>
                  <a:lnTo>
                    <a:pt x="4331" y="11503"/>
                  </a:lnTo>
                  <a:lnTo>
                    <a:pt x="4331" y="11458"/>
                  </a:lnTo>
                  <a:lnTo>
                    <a:pt x="4286" y="11413"/>
                  </a:lnTo>
                  <a:lnTo>
                    <a:pt x="4150" y="11413"/>
                  </a:lnTo>
                  <a:lnTo>
                    <a:pt x="4060" y="11458"/>
                  </a:lnTo>
                  <a:lnTo>
                    <a:pt x="4060" y="11548"/>
                  </a:lnTo>
                  <a:lnTo>
                    <a:pt x="4060" y="11593"/>
                  </a:lnTo>
                  <a:lnTo>
                    <a:pt x="4150" y="12135"/>
                  </a:lnTo>
                  <a:lnTo>
                    <a:pt x="4331" y="12676"/>
                  </a:lnTo>
                  <a:lnTo>
                    <a:pt x="4646" y="13217"/>
                  </a:lnTo>
                  <a:lnTo>
                    <a:pt x="4962" y="13668"/>
                  </a:lnTo>
                  <a:lnTo>
                    <a:pt x="4376" y="13398"/>
                  </a:lnTo>
                  <a:lnTo>
                    <a:pt x="3789" y="13037"/>
                  </a:lnTo>
                  <a:lnTo>
                    <a:pt x="3293" y="12676"/>
                  </a:lnTo>
                  <a:lnTo>
                    <a:pt x="2842" y="12180"/>
                  </a:lnTo>
                  <a:lnTo>
                    <a:pt x="2481" y="11638"/>
                  </a:lnTo>
                  <a:lnTo>
                    <a:pt x="2301" y="11368"/>
                  </a:lnTo>
                  <a:lnTo>
                    <a:pt x="2166" y="11052"/>
                  </a:lnTo>
                  <a:lnTo>
                    <a:pt x="2075" y="10691"/>
                  </a:lnTo>
                  <a:lnTo>
                    <a:pt x="1985" y="10330"/>
                  </a:lnTo>
                  <a:lnTo>
                    <a:pt x="1895" y="9924"/>
                  </a:lnTo>
                  <a:lnTo>
                    <a:pt x="1850" y="9518"/>
                  </a:lnTo>
                  <a:lnTo>
                    <a:pt x="1805" y="9428"/>
                  </a:lnTo>
                  <a:lnTo>
                    <a:pt x="1805" y="9383"/>
                  </a:lnTo>
                  <a:lnTo>
                    <a:pt x="1669" y="9338"/>
                  </a:lnTo>
                  <a:lnTo>
                    <a:pt x="1534" y="9383"/>
                  </a:lnTo>
                  <a:lnTo>
                    <a:pt x="1489" y="9428"/>
                  </a:lnTo>
                  <a:lnTo>
                    <a:pt x="1444" y="9518"/>
                  </a:lnTo>
                  <a:lnTo>
                    <a:pt x="722" y="9518"/>
                  </a:lnTo>
                  <a:lnTo>
                    <a:pt x="587" y="9158"/>
                  </a:lnTo>
                  <a:lnTo>
                    <a:pt x="497" y="8842"/>
                  </a:lnTo>
                  <a:lnTo>
                    <a:pt x="451" y="8526"/>
                  </a:lnTo>
                  <a:lnTo>
                    <a:pt x="406" y="8210"/>
                  </a:lnTo>
                  <a:lnTo>
                    <a:pt x="361" y="7579"/>
                  </a:lnTo>
                  <a:lnTo>
                    <a:pt x="406" y="7308"/>
                  </a:lnTo>
                  <a:lnTo>
                    <a:pt x="542" y="6857"/>
                  </a:lnTo>
                  <a:lnTo>
                    <a:pt x="587" y="6632"/>
                  </a:lnTo>
                  <a:lnTo>
                    <a:pt x="722" y="6541"/>
                  </a:lnTo>
                  <a:lnTo>
                    <a:pt x="767" y="6496"/>
                  </a:lnTo>
                  <a:lnTo>
                    <a:pt x="812" y="6496"/>
                  </a:lnTo>
                  <a:lnTo>
                    <a:pt x="903" y="6541"/>
                  </a:lnTo>
                  <a:lnTo>
                    <a:pt x="993" y="6632"/>
                  </a:lnTo>
                  <a:lnTo>
                    <a:pt x="1128" y="6902"/>
                  </a:lnTo>
                  <a:lnTo>
                    <a:pt x="1218" y="7173"/>
                  </a:lnTo>
                  <a:lnTo>
                    <a:pt x="1399" y="7714"/>
                  </a:lnTo>
                  <a:lnTo>
                    <a:pt x="1399" y="7759"/>
                  </a:lnTo>
                  <a:lnTo>
                    <a:pt x="1444" y="7804"/>
                  </a:lnTo>
                  <a:lnTo>
                    <a:pt x="1534" y="7759"/>
                  </a:lnTo>
                  <a:lnTo>
                    <a:pt x="1534" y="7714"/>
                  </a:lnTo>
                  <a:lnTo>
                    <a:pt x="1669" y="7714"/>
                  </a:lnTo>
                  <a:lnTo>
                    <a:pt x="1760" y="7669"/>
                  </a:lnTo>
                  <a:lnTo>
                    <a:pt x="1805" y="7579"/>
                  </a:lnTo>
                  <a:lnTo>
                    <a:pt x="2120" y="6451"/>
                  </a:lnTo>
                  <a:lnTo>
                    <a:pt x="2391" y="5324"/>
                  </a:lnTo>
                  <a:lnTo>
                    <a:pt x="2977" y="3068"/>
                  </a:lnTo>
                  <a:lnTo>
                    <a:pt x="3023" y="3023"/>
                  </a:lnTo>
                  <a:lnTo>
                    <a:pt x="3023" y="2978"/>
                  </a:lnTo>
                  <a:lnTo>
                    <a:pt x="3113" y="2707"/>
                  </a:lnTo>
                  <a:lnTo>
                    <a:pt x="3429" y="1580"/>
                  </a:lnTo>
                  <a:lnTo>
                    <a:pt x="3564" y="993"/>
                  </a:lnTo>
                  <a:lnTo>
                    <a:pt x="3609" y="452"/>
                  </a:lnTo>
                  <a:close/>
                  <a:moveTo>
                    <a:pt x="9022" y="14976"/>
                  </a:moveTo>
                  <a:lnTo>
                    <a:pt x="10330" y="15021"/>
                  </a:lnTo>
                  <a:lnTo>
                    <a:pt x="11683" y="15067"/>
                  </a:lnTo>
                  <a:lnTo>
                    <a:pt x="12495" y="15021"/>
                  </a:lnTo>
                  <a:lnTo>
                    <a:pt x="12224" y="15608"/>
                  </a:lnTo>
                  <a:lnTo>
                    <a:pt x="11909" y="16194"/>
                  </a:lnTo>
                  <a:lnTo>
                    <a:pt x="11638" y="16781"/>
                  </a:lnTo>
                  <a:lnTo>
                    <a:pt x="11367" y="17412"/>
                  </a:lnTo>
                  <a:lnTo>
                    <a:pt x="11232" y="17953"/>
                  </a:lnTo>
                  <a:lnTo>
                    <a:pt x="10961" y="17547"/>
                  </a:lnTo>
                  <a:lnTo>
                    <a:pt x="10691" y="17232"/>
                  </a:lnTo>
                  <a:lnTo>
                    <a:pt x="9969" y="16555"/>
                  </a:lnTo>
                  <a:lnTo>
                    <a:pt x="9653" y="16239"/>
                  </a:lnTo>
                  <a:lnTo>
                    <a:pt x="9337" y="15878"/>
                  </a:lnTo>
                  <a:lnTo>
                    <a:pt x="9112" y="15427"/>
                  </a:lnTo>
                  <a:lnTo>
                    <a:pt x="9067" y="15202"/>
                  </a:lnTo>
                  <a:lnTo>
                    <a:pt x="9022" y="14976"/>
                  </a:lnTo>
                  <a:close/>
                  <a:moveTo>
                    <a:pt x="7488" y="1"/>
                  </a:moveTo>
                  <a:lnTo>
                    <a:pt x="5549" y="46"/>
                  </a:lnTo>
                  <a:lnTo>
                    <a:pt x="4556" y="91"/>
                  </a:lnTo>
                  <a:lnTo>
                    <a:pt x="3609" y="181"/>
                  </a:lnTo>
                  <a:lnTo>
                    <a:pt x="3519" y="227"/>
                  </a:lnTo>
                  <a:lnTo>
                    <a:pt x="3429" y="272"/>
                  </a:lnTo>
                  <a:lnTo>
                    <a:pt x="3293" y="407"/>
                  </a:lnTo>
                  <a:lnTo>
                    <a:pt x="3248" y="587"/>
                  </a:lnTo>
                  <a:lnTo>
                    <a:pt x="3203" y="723"/>
                  </a:lnTo>
                  <a:lnTo>
                    <a:pt x="2932" y="1715"/>
                  </a:lnTo>
                  <a:lnTo>
                    <a:pt x="2617" y="2707"/>
                  </a:lnTo>
                  <a:lnTo>
                    <a:pt x="2030" y="4692"/>
                  </a:lnTo>
                  <a:lnTo>
                    <a:pt x="1714" y="5820"/>
                  </a:lnTo>
                  <a:lnTo>
                    <a:pt x="1579" y="6406"/>
                  </a:lnTo>
                  <a:lnTo>
                    <a:pt x="1489" y="6722"/>
                  </a:lnTo>
                  <a:lnTo>
                    <a:pt x="1444" y="6857"/>
                  </a:lnTo>
                  <a:lnTo>
                    <a:pt x="1444" y="6992"/>
                  </a:lnTo>
                  <a:lnTo>
                    <a:pt x="1354" y="6677"/>
                  </a:lnTo>
                  <a:lnTo>
                    <a:pt x="1173" y="6361"/>
                  </a:lnTo>
                  <a:lnTo>
                    <a:pt x="993" y="6135"/>
                  </a:lnTo>
                  <a:lnTo>
                    <a:pt x="857" y="6090"/>
                  </a:lnTo>
                  <a:lnTo>
                    <a:pt x="722" y="6045"/>
                  </a:lnTo>
                  <a:lnTo>
                    <a:pt x="587" y="6000"/>
                  </a:lnTo>
                  <a:lnTo>
                    <a:pt x="497" y="6045"/>
                  </a:lnTo>
                  <a:lnTo>
                    <a:pt x="316" y="6181"/>
                  </a:lnTo>
                  <a:lnTo>
                    <a:pt x="226" y="6361"/>
                  </a:lnTo>
                  <a:lnTo>
                    <a:pt x="136" y="6632"/>
                  </a:lnTo>
                  <a:lnTo>
                    <a:pt x="46" y="7173"/>
                  </a:lnTo>
                  <a:lnTo>
                    <a:pt x="0" y="7579"/>
                  </a:lnTo>
                  <a:lnTo>
                    <a:pt x="0" y="8165"/>
                  </a:lnTo>
                  <a:lnTo>
                    <a:pt x="46" y="8571"/>
                  </a:lnTo>
                  <a:lnTo>
                    <a:pt x="91" y="8932"/>
                  </a:lnTo>
                  <a:lnTo>
                    <a:pt x="181" y="9293"/>
                  </a:lnTo>
                  <a:lnTo>
                    <a:pt x="271" y="9609"/>
                  </a:lnTo>
                  <a:lnTo>
                    <a:pt x="451" y="9879"/>
                  </a:lnTo>
                  <a:lnTo>
                    <a:pt x="677" y="10060"/>
                  </a:lnTo>
                  <a:lnTo>
                    <a:pt x="948" y="10195"/>
                  </a:lnTo>
                  <a:lnTo>
                    <a:pt x="1173" y="10240"/>
                  </a:lnTo>
                  <a:lnTo>
                    <a:pt x="1399" y="10240"/>
                  </a:lnTo>
                  <a:lnTo>
                    <a:pt x="1534" y="10195"/>
                  </a:lnTo>
                  <a:lnTo>
                    <a:pt x="1579" y="10285"/>
                  </a:lnTo>
                  <a:lnTo>
                    <a:pt x="1624" y="10556"/>
                  </a:lnTo>
                  <a:lnTo>
                    <a:pt x="1805" y="11007"/>
                  </a:lnTo>
                  <a:lnTo>
                    <a:pt x="1940" y="11368"/>
                  </a:lnTo>
                  <a:lnTo>
                    <a:pt x="2075" y="11729"/>
                  </a:lnTo>
                  <a:lnTo>
                    <a:pt x="2301" y="12090"/>
                  </a:lnTo>
                  <a:lnTo>
                    <a:pt x="2526" y="12405"/>
                  </a:lnTo>
                  <a:lnTo>
                    <a:pt x="2752" y="12676"/>
                  </a:lnTo>
                  <a:lnTo>
                    <a:pt x="3068" y="12947"/>
                  </a:lnTo>
                  <a:lnTo>
                    <a:pt x="3383" y="13217"/>
                  </a:lnTo>
                  <a:lnTo>
                    <a:pt x="3744" y="13488"/>
                  </a:lnTo>
                  <a:lnTo>
                    <a:pt x="3383" y="14615"/>
                  </a:lnTo>
                  <a:lnTo>
                    <a:pt x="3068" y="15788"/>
                  </a:lnTo>
                  <a:lnTo>
                    <a:pt x="2797" y="17006"/>
                  </a:lnTo>
                  <a:lnTo>
                    <a:pt x="2571" y="18179"/>
                  </a:lnTo>
                  <a:lnTo>
                    <a:pt x="2075" y="20570"/>
                  </a:lnTo>
                  <a:lnTo>
                    <a:pt x="1895" y="21787"/>
                  </a:lnTo>
                  <a:lnTo>
                    <a:pt x="1714" y="23005"/>
                  </a:lnTo>
                  <a:lnTo>
                    <a:pt x="1760" y="23096"/>
                  </a:lnTo>
                  <a:lnTo>
                    <a:pt x="1760" y="23141"/>
                  </a:lnTo>
                  <a:lnTo>
                    <a:pt x="1895" y="23186"/>
                  </a:lnTo>
                  <a:lnTo>
                    <a:pt x="2075" y="23186"/>
                  </a:lnTo>
                  <a:lnTo>
                    <a:pt x="2120" y="23141"/>
                  </a:lnTo>
                  <a:lnTo>
                    <a:pt x="2166" y="23050"/>
                  </a:lnTo>
                  <a:lnTo>
                    <a:pt x="2436" y="21878"/>
                  </a:lnTo>
                  <a:lnTo>
                    <a:pt x="2617" y="20705"/>
                  </a:lnTo>
                  <a:lnTo>
                    <a:pt x="3023" y="18314"/>
                  </a:lnTo>
                  <a:lnTo>
                    <a:pt x="3248" y="17141"/>
                  </a:lnTo>
                  <a:lnTo>
                    <a:pt x="3474" y="15969"/>
                  </a:lnTo>
                  <a:lnTo>
                    <a:pt x="3970" y="13623"/>
                  </a:lnTo>
                  <a:lnTo>
                    <a:pt x="4421" y="13849"/>
                  </a:lnTo>
                  <a:lnTo>
                    <a:pt x="4872" y="14074"/>
                  </a:lnTo>
                  <a:lnTo>
                    <a:pt x="5323" y="14255"/>
                  </a:lnTo>
                  <a:lnTo>
                    <a:pt x="5774" y="14435"/>
                  </a:lnTo>
                  <a:lnTo>
                    <a:pt x="6360" y="14570"/>
                  </a:lnTo>
                  <a:lnTo>
                    <a:pt x="6902" y="14661"/>
                  </a:lnTo>
                  <a:lnTo>
                    <a:pt x="8074" y="14841"/>
                  </a:lnTo>
                  <a:lnTo>
                    <a:pt x="8796" y="14976"/>
                  </a:lnTo>
                  <a:lnTo>
                    <a:pt x="8796" y="15202"/>
                  </a:lnTo>
                  <a:lnTo>
                    <a:pt x="8841" y="15427"/>
                  </a:lnTo>
                  <a:lnTo>
                    <a:pt x="8932" y="15653"/>
                  </a:lnTo>
                  <a:lnTo>
                    <a:pt x="9022" y="15878"/>
                  </a:lnTo>
                  <a:lnTo>
                    <a:pt x="9247" y="16284"/>
                  </a:lnTo>
                  <a:lnTo>
                    <a:pt x="9563" y="16690"/>
                  </a:lnTo>
                  <a:lnTo>
                    <a:pt x="10375" y="17547"/>
                  </a:lnTo>
                  <a:lnTo>
                    <a:pt x="10736" y="18044"/>
                  </a:lnTo>
                  <a:lnTo>
                    <a:pt x="11052" y="18585"/>
                  </a:lnTo>
                  <a:lnTo>
                    <a:pt x="10961" y="19171"/>
                  </a:lnTo>
                  <a:lnTo>
                    <a:pt x="10916" y="19803"/>
                  </a:lnTo>
                  <a:lnTo>
                    <a:pt x="10826" y="21246"/>
                  </a:lnTo>
                  <a:lnTo>
                    <a:pt x="10826" y="22690"/>
                  </a:lnTo>
                  <a:lnTo>
                    <a:pt x="10871" y="25576"/>
                  </a:lnTo>
                  <a:lnTo>
                    <a:pt x="10871" y="25667"/>
                  </a:lnTo>
                  <a:lnTo>
                    <a:pt x="10916" y="25757"/>
                  </a:lnTo>
                  <a:lnTo>
                    <a:pt x="11006" y="25802"/>
                  </a:lnTo>
                  <a:lnTo>
                    <a:pt x="11187" y="25802"/>
                  </a:lnTo>
                  <a:lnTo>
                    <a:pt x="11232" y="25757"/>
                  </a:lnTo>
                  <a:lnTo>
                    <a:pt x="11277" y="25667"/>
                  </a:lnTo>
                  <a:lnTo>
                    <a:pt x="11322" y="25576"/>
                  </a:lnTo>
                  <a:lnTo>
                    <a:pt x="11277" y="22915"/>
                  </a:lnTo>
                  <a:lnTo>
                    <a:pt x="11322" y="20209"/>
                  </a:lnTo>
                  <a:lnTo>
                    <a:pt x="11367" y="19352"/>
                  </a:lnTo>
                  <a:lnTo>
                    <a:pt x="11503" y="18495"/>
                  </a:lnTo>
                  <a:lnTo>
                    <a:pt x="11728" y="17683"/>
                  </a:lnTo>
                  <a:lnTo>
                    <a:pt x="11863" y="17277"/>
                  </a:lnTo>
                  <a:lnTo>
                    <a:pt x="12044" y="16871"/>
                  </a:lnTo>
                  <a:lnTo>
                    <a:pt x="12450" y="15969"/>
                  </a:lnTo>
                  <a:lnTo>
                    <a:pt x="12585" y="15518"/>
                  </a:lnTo>
                  <a:lnTo>
                    <a:pt x="12720" y="15021"/>
                  </a:lnTo>
                  <a:lnTo>
                    <a:pt x="13893" y="14931"/>
                  </a:lnTo>
                  <a:lnTo>
                    <a:pt x="15066" y="14796"/>
                  </a:lnTo>
                  <a:lnTo>
                    <a:pt x="15562" y="14706"/>
                  </a:lnTo>
                  <a:lnTo>
                    <a:pt x="16013" y="14570"/>
                  </a:lnTo>
                  <a:lnTo>
                    <a:pt x="16464" y="14435"/>
                  </a:lnTo>
                  <a:lnTo>
                    <a:pt x="16915" y="14255"/>
                  </a:lnTo>
                  <a:lnTo>
                    <a:pt x="17502" y="14029"/>
                  </a:lnTo>
                  <a:lnTo>
                    <a:pt x="18133" y="13758"/>
                  </a:lnTo>
                  <a:lnTo>
                    <a:pt x="18675" y="13443"/>
                  </a:lnTo>
                  <a:lnTo>
                    <a:pt x="18765" y="14570"/>
                  </a:lnTo>
                  <a:lnTo>
                    <a:pt x="18945" y="15698"/>
                  </a:lnTo>
                  <a:lnTo>
                    <a:pt x="19126" y="16781"/>
                  </a:lnTo>
                  <a:lnTo>
                    <a:pt x="19396" y="17908"/>
                  </a:lnTo>
                  <a:lnTo>
                    <a:pt x="19712" y="19171"/>
                  </a:lnTo>
                  <a:lnTo>
                    <a:pt x="20073" y="20479"/>
                  </a:lnTo>
                  <a:lnTo>
                    <a:pt x="20479" y="21742"/>
                  </a:lnTo>
                  <a:lnTo>
                    <a:pt x="20749" y="22374"/>
                  </a:lnTo>
                  <a:lnTo>
                    <a:pt x="20975" y="22960"/>
                  </a:lnTo>
                  <a:lnTo>
                    <a:pt x="21020" y="23050"/>
                  </a:lnTo>
                  <a:lnTo>
                    <a:pt x="21246" y="23050"/>
                  </a:lnTo>
                  <a:lnTo>
                    <a:pt x="21336" y="22960"/>
                  </a:lnTo>
                  <a:lnTo>
                    <a:pt x="21381" y="22915"/>
                  </a:lnTo>
                  <a:lnTo>
                    <a:pt x="21381" y="22825"/>
                  </a:lnTo>
                  <a:lnTo>
                    <a:pt x="21020" y="21652"/>
                  </a:lnTo>
                  <a:lnTo>
                    <a:pt x="20659" y="20479"/>
                  </a:lnTo>
                  <a:lnTo>
                    <a:pt x="20253" y="19352"/>
                  </a:lnTo>
                  <a:lnTo>
                    <a:pt x="19892" y="18179"/>
                  </a:lnTo>
                  <a:lnTo>
                    <a:pt x="19577" y="16961"/>
                  </a:lnTo>
                  <a:lnTo>
                    <a:pt x="19306" y="15743"/>
                  </a:lnTo>
                  <a:lnTo>
                    <a:pt x="19126" y="14480"/>
                  </a:lnTo>
                  <a:lnTo>
                    <a:pt x="18945" y="13262"/>
                  </a:lnTo>
                  <a:lnTo>
                    <a:pt x="19351" y="12901"/>
                  </a:lnTo>
                  <a:lnTo>
                    <a:pt x="19757" y="12495"/>
                  </a:lnTo>
                  <a:lnTo>
                    <a:pt x="20073" y="12090"/>
                  </a:lnTo>
                  <a:lnTo>
                    <a:pt x="20343" y="11593"/>
                  </a:lnTo>
                  <a:lnTo>
                    <a:pt x="20614" y="10917"/>
                  </a:lnTo>
                  <a:lnTo>
                    <a:pt x="20749" y="10511"/>
                  </a:lnTo>
                  <a:lnTo>
                    <a:pt x="20795" y="10285"/>
                  </a:lnTo>
                  <a:lnTo>
                    <a:pt x="20840" y="10195"/>
                  </a:lnTo>
                  <a:lnTo>
                    <a:pt x="20975" y="10240"/>
                  </a:lnTo>
                  <a:lnTo>
                    <a:pt x="21201" y="10240"/>
                  </a:lnTo>
                  <a:lnTo>
                    <a:pt x="21426" y="10195"/>
                  </a:lnTo>
                  <a:lnTo>
                    <a:pt x="21697" y="10060"/>
                  </a:lnTo>
                  <a:lnTo>
                    <a:pt x="21922" y="9879"/>
                  </a:lnTo>
                  <a:lnTo>
                    <a:pt x="22103" y="9609"/>
                  </a:lnTo>
                  <a:lnTo>
                    <a:pt x="22193" y="9293"/>
                  </a:lnTo>
                  <a:lnTo>
                    <a:pt x="22283" y="8932"/>
                  </a:lnTo>
                  <a:lnTo>
                    <a:pt x="22328" y="8571"/>
                  </a:lnTo>
                  <a:lnTo>
                    <a:pt x="22373" y="8165"/>
                  </a:lnTo>
                  <a:lnTo>
                    <a:pt x="22373" y="7579"/>
                  </a:lnTo>
                  <a:lnTo>
                    <a:pt x="22328" y="7173"/>
                  </a:lnTo>
                  <a:lnTo>
                    <a:pt x="22238" y="6632"/>
                  </a:lnTo>
                  <a:lnTo>
                    <a:pt x="22148" y="6361"/>
                  </a:lnTo>
                  <a:lnTo>
                    <a:pt x="22058" y="6181"/>
                  </a:lnTo>
                  <a:lnTo>
                    <a:pt x="21877" y="6045"/>
                  </a:lnTo>
                  <a:lnTo>
                    <a:pt x="21787" y="6000"/>
                  </a:lnTo>
                  <a:lnTo>
                    <a:pt x="21652" y="6045"/>
                  </a:lnTo>
                  <a:lnTo>
                    <a:pt x="21561" y="6045"/>
                  </a:lnTo>
                  <a:lnTo>
                    <a:pt x="21426" y="6135"/>
                  </a:lnTo>
                  <a:lnTo>
                    <a:pt x="21246" y="6361"/>
                  </a:lnTo>
                  <a:lnTo>
                    <a:pt x="21110" y="6632"/>
                  </a:lnTo>
                  <a:lnTo>
                    <a:pt x="21020" y="6767"/>
                  </a:lnTo>
                  <a:lnTo>
                    <a:pt x="20930" y="6767"/>
                  </a:lnTo>
                  <a:lnTo>
                    <a:pt x="20885" y="6722"/>
                  </a:lnTo>
                  <a:lnTo>
                    <a:pt x="20840" y="6587"/>
                  </a:lnTo>
                  <a:lnTo>
                    <a:pt x="20795" y="6451"/>
                  </a:lnTo>
                  <a:lnTo>
                    <a:pt x="20749" y="6181"/>
                  </a:lnTo>
                  <a:lnTo>
                    <a:pt x="20614" y="5594"/>
                  </a:lnTo>
                  <a:lnTo>
                    <a:pt x="20208" y="4151"/>
                  </a:lnTo>
                  <a:lnTo>
                    <a:pt x="19938" y="3339"/>
                  </a:lnTo>
                  <a:lnTo>
                    <a:pt x="19667" y="2572"/>
                  </a:lnTo>
                  <a:lnTo>
                    <a:pt x="19532" y="2031"/>
                  </a:lnTo>
                  <a:lnTo>
                    <a:pt x="19351" y="1444"/>
                  </a:lnTo>
                  <a:lnTo>
                    <a:pt x="19216" y="858"/>
                  </a:lnTo>
                  <a:lnTo>
                    <a:pt x="18990" y="317"/>
                  </a:lnTo>
                  <a:lnTo>
                    <a:pt x="18945" y="272"/>
                  </a:lnTo>
                  <a:lnTo>
                    <a:pt x="18945" y="181"/>
                  </a:lnTo>
                  <a:lnTo>
                    <a:pt x="18900" y="136"/>
                  </a:lnTo>
                  <a:lnTo>
                    <a:pt x="18810" y="91"/>
                  </a:lnTo>
                  <a:lnTo>
                    <a:pt x="18720" y="46"/>
                  </a:lnTo>
                  <a:lnTo>
                    <a:pt x="16915" y="1"/>
                  </a:lnTo>
                  <a:lnTo>
                    <a:pt x="15066" y="1"/>
                  </a:lnTo>
                  <a:lnTo>
                    <a:pt x="11412" y="46"/>
                  </a:lnTo>
                  <a:lnTo>
                    <a:pt x="7488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2;p52">
              <a:extLst>
                <a:ext uri="{FF2B5EF4-FFF2-40B4-BE49-F238E27FC236}">
                  <a16:creationId xmlns:a16="http://schemas.microsoft.com/office/drawing/2014/main" id="{6C55C1E5-C667-73CC-AC08-914005164646}"/>
                </a:ext>
              </a:extLst>
            </p:cNvPr>
            <p:cNvSpPr/>
            <p:nvPr/>
          </p:nvSpPr>
          <p:spPr>
            <a:xfrm>
              <a:off x="6832700" y="4048300"/>
              <a:ext cx="29325" cy="97000"/>
            </a:xfrm>
            <a:custGeom>
              <a:avLst/>
              <a:gdLst/>
              <a:ahLst/>
              <a:cxnLst/>
              <a:rect l="l" t="t" r="r" b="b"/>
              <a:pathLst>
                <a:path w="1173" h="3880" extrusionOk="0">
                  <a:moveTo>
                    <a:pt x="587" y="0"/>
                  </a:moveTo>
                  <a:lnTo>
                    <a:pt x="541" y="91"/>
                  </a:lnTo>
                  <a:lnTo>
                    <a:pt x="541" y="406"/>
                  </a:lnTo>
                  <a:lnTo>
                    <a:pt x="587" y="722"/>
                  </a:lnTo>
                  <a:lnTo>
                    <a:pt x="496" y="767"/>
                  </a:lnTo>
                  <a:lnTo>
                    <a:pt x="406" y="993"/>
                  </a:lnTo>
                  <a:lnTo>
                    <a:pt x="271" y="722"/>
                  </a:lnTo>
                  <a:lnTo>
                    <a:pt x="135" y="452"/>
                  </a:lnTo>
                  <a:lnTo>
                    <a:pt x="45" y="452"/>
                  </a:lnTo>
                  <a:lnTo>
                    <a:pt x="0" y="497"/>
                  </a:lnTo>
                  <a:lnTo>
                    <a:pt x="0" y="542"/>
                  </a:lnTo>
                  <a:lnTo>
                    <a:pt x="90" y="857"/>
                  </a:lnTo>
                  <a:lnTo>
                    <a:pt x="271" y="1128"/>
                  </a:lnTo>
                  <a:lnTo>
                    <a:pt x="271" y="1173"/>
                  </a:lnTo>
                  <a:lnTo>
                    <a:pt x="226" y="1309"/>
                  </a:lnTo>
                  <a:lnTo>
                    <a:pt x="181" y="1624"/>
                  </a:lnTo>
                  <a:lnTo>
                    <a:pt x="135" y="1985"/>
                  </a:lnTo>
                  <a:lnTo>
                    <a:pt x="0" y="2617"/>
                  </a:lnTo>
                  <a:lnTo>
                    <a:pt x="0" y="2977"/>
                  </a:lnTo>
                  <a:lnTo>
                    <a:pt x="0" y="3293"/>
                  </a:lnTo>
                  <a:lnTo>
                    <a:pt x="90" y="3519"/>
                  </a:lnTo>
                  <a:lnTo>
                    <a:pt x="271" y="3744"/>
                  </a:lnTo>
                  <a:lnTo>
                    <a:pt x="361" y="3835"/>
                  </a:lnTo>
                  <a:lnTo>
                    <a:pt x="451" y="3880"/>
                  </a:lnTo>
                  <a:lnTo>
                    <a:pt x="587" y="3880"/>
                  </a:lnTo>
                  <a:lnTo>
                    <a:pt x="722" y="3789"/>
                  </a:lnTo>
                  <a:lnTo>
                    <a:pt x="812" y="3654"/>
                  </a:lnTo>
                  <a:lnTo>
                    <a:pt x="902" y="3519"/>
                  </a:lnTo>
                  <a:lnTo>
                    <a:pt x="947" y="3158"/>
                  </a:lnTo>
                  <a:lnTo>
                    <a:pt x="992" y="2752"/>
                  </a:lnTo>
                  <a:lnTo>
                    <a:pt x="992" y="2436"/>
                  </a:lnTo>
                  <a:lnTo>
                    <a:pt x="947" y="1805"/>
                  </a:lnTo>
                  <a:lnTo>
                    <a:pt x="902" y="1173"/>
                  </a:lnTo>
                  <a:lnTo>
                    <a:pt x="1038" y="948"/>
                  </a:lnTo>
                  <a:lnTo>
                    <a:pt x="1173" y="722"/>
                  </a:lnTo>
                  <a:lnTo>
                    <a:pt x="1173" y="632"/>
                  </a:lnTo>
                  <a:lnTo>
                    <a:pt x="1128" y="542"/>
                  </a:lnTo>
                  <a:lnTo>
                    <a:pt x="1083" y="542"/>
                  </a:lnTo>
                  <a:lnTo>
                    <a:pt x="992" y="587"/>
                  </a:lnTo>
                  <a:lnTo>
                    <a:pt x="902" y="722"/>
                  </a:lnTo>
                  <a:lnTo>
                    <a:pt x="812" y="857"/>
                  </a:lnTo>
                  <a:lnTo>
                    <a:pt x="812" y="812"/>
                  </a:lnTo>
                  <a:lnTo>
                    <a:pt x="722" y="722"/>
                  </a:lnTo>
                  <a:lnTo>
                    <a:pt x="767" y="406"/>
                  </a:lnTo>
                  <a:lnTo>
                    <a:pt x="767" y="9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3;p52">
              <a:extLst>
                <a:ext uri="{FF2B5EF4-FFF2-40B4-BE49-F238E27FC236}">
                  <a16:creationId xmlns:a16="http://schemas.microsoft.com/office/drawing/2014/main" id="{E20C5D91-D9D2-E6D0-70A4-09BF218ED2CE}"/>
                </a:ext>
              </a:extLst>
            </p:cNvPr>
            <p:cNvSpPr/>
            <p:nvPr/>
          </p:nvSpPr>
          <p:spPr>
            <a:xfrm>
              <a:off x="7065000" y="4052800"/>
              <a:ext cx="31600" cy="92500"/>
            </a:xfrm>
            <a:custGeom>
              <a:avLst/>
              <a:gdLst/>
              <a:ahLst/>
              <a:cxnLst/>
              <a:rect l="l" t="t" r="r" b="b"/>
              <a:pathLst>
                <a:path w="1264" h="3700" extrusionOk="0">
                  <a:moveTo>
                    <a:pt x="632" y="1"/>
                  </a:moveTo>
                  <a:lnTo>
                    <a:pt x="586" y="46"/>
                  </a:lnTo>
                  <a:lnTo>
                    <a:pt x="586" y="91"/>
                  </a:lnTo>
                  <a:lnTo>
                    <a:pt x="586" y="407"/>
                  </a:lnTo>
                  <a:lnTo>
                    <a:pt x="586" y="542"/>
                  </a:lnTo>
                  <a:lnTo>
                    <a:pt x="496" y="587"/>
                  </a:lnTo>
                  <a:lnTo>
                    <a:pt x="451" y="677"/>
                  </a:lnTo>
                  <a:lnTo>
                    <a:pt x="361" y="542"/>
                  </a:lnTo>
                  <a:lnTo>
                    <a:pt x="226" y="452"/>
                  </a:lnTo>
                  <a:lnTo>
                    <a:pt x="90" y="452"/>
                  </a:lnTo>
                  <a:lnTo>
                    <a:pt x="90" y="542"/>
                  </a:lnTo>
                  <a:lnTo>
                    <a:pt x="135" y="677"/>
                  </a:lnTo>
                  <a:lnTo>
                    <a:pt x="226" y="813"/>
                  </a:lnTo>
                  <a:lnTo>
                    <a:pt x="316" y="903"/>
                  </a:lnTo>
                  <a:lnTo>
                    <a:pt x="271" y="993"/>
                  </a:lnTo>
                  <a:lnTo>
                    <a:pt x="271" y="1129"/>
                  </a:lnTo>
                  <a:lnTo>
                    <a:pt x="181" y="1444"/>
                  </a:lnTo>
                  <a:lnTo>
                    <a:pt x="135" y="1805"/>
                  </a:lnTo>
                  <a:lnTo>
                    <a:pt x="0" y="2437"/>
                  </a:lnTo>
                  <a:lnTo>
                    <a:pt x="0" y="2797"/>
                  </a:lnTo>
                  <a:lnTo>
                    <a:pt x="45" y="3113"/>
                  </a:lnTo>
                  <a:lnTo>
                    <a:pt x="90" y="3339"/>
                  </a:lnTo>
                  <a:lnTo>
                    <a:pt x="271" y="3564"/>
                  </a:lnTo>
                  <a:lnTo>
                    <a:pt x="361" y="3655"/>
                  </a:lnTo>
                  <a:lnTo>
                    <a:pt x="496" y="3700"/>
                  </a:lnTo>
                  <a:lnTo>
                    <a:pt x="586" y="3700"/>
                  </a:lnTo>
                  <a:lnTo>
                    <a:pt x="722" y="3609"/>
                  </a:lnTo>
                  <a:lnTo>
                    <a:pt x="812" y="3474"/>
                  </a:lnTo>
                  <a:lnTo>
                    <a:pt x="902" y="3339"/>
                  </a:lnTo>
                  <a:lnTo>
                    <a:pt x="992" y="2978"/>
                  </a:lnTo>
                  <a:lnTo>
                    <a:pt x="992" y="2572"/>
                  </a:lnTo>
                  <a:lnTo>
                    <a:pt x="992" y="2256"/>
                  </a:lnTo>
                  <a:lnTo>
                    <a:pt x="992" y="1670"/>
                  </a:lnTo>
                  <a:lnTo>
                    <a:pt x="902" y="1038"/>
                  </a:lnTo>
                  <a:lnTo>
                    <a:pt x="1128" y="903"/>
                  </a:lnTo>
                  <a:lnTo>
                    <a:pt x="1218" y="768"/>
                  </a:lnTo>
                  <a:lnTo>
                    <a:pt x="1263" y="677"/>
                  </a:lnTo>
                  <a:lnTo>
                    <a:pt x="1263" y="587"/>
                  </a:lnTo>
                  <a:lnTo>
                    <a:pt x="1173" y="542"/>
                  </a:lnTo>
                  <a:lnTo>
                    <a:pt x="992" y="632"/>
                  </a:lnTo>
                  <a:lnTo>
                    <a:pt x="857" y="813"/>
                  </a:lnTo>
                  <a:lnTo>
                    <a:pt x="812" y="632"/>
                  </a:lnTo>
                  <a:lnTo>
                    <a:pt x="767" y="632"/>
                  </a:lnTo>
                  <a:lnTo>
                    <a:pt x="812" y="317"/>
                  </a:lnTo>
                  <a:lnTo>
                    <a:pt x="767" y="181"/>
                  </a:lnTo>
                  <a:lnTo>
                    <a:pt x="722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4;p52">
              <a:extLst>
                <a:ext uri="{FF2B5EF4-FFF2-40B4-BE49-F238E27FC236}">
                  <a16:creationId xmlns:a16="http://schemas.microsoft.com/office/drawing/2014/main" id="{A5DFE47C-9636-E8BB-0969-C04708D28D7B}"/>
                </a:ext>
              </a:extLst>
            </p:cNvPr>
            <p:cNvSpPr/>
            <p:nvPr/>
          </p:nvSpPr>
          <p:spPr>
            <a:xfrm>
              <a:off x="6935300" y="4035900"/>
              <a:ext cx="58675" cy="160150"/>
            </a:xfrm>
            <a:custGeom>
              <a:avLst/>
              <a:gdLst/>
              <a:ahLst/>
              <a:cxnLst/>
              <a:rect l="l" t="t" r="r" b="b"/>
              <a:pathLst>
                <a:path w="2347" h="6406" extrusionOk="0">
                  <a:moveTo>
                    <a:pt x="46" y="0"/>
                  </a:moveTo>
                  <a:lnTo>
                    <a:pt x="1" y="45"/>
                  </a:lnTo>
                  <a:lnTo>
                    <a:pt x="46" y="90"/>
                  </a:lnTo>
                  <a:lnTo>
                    <a:pt x="181" y="406"/>
                  </a:lnTo>
                  <a:lnTo>
                    <a:pt x="317" y="767"/>
                  </a:lnTo>
                  <a:lnTo>
                    <a:pt x="362" y="1083"/>
                  </a:lnTo>
                  <a:lnTo>
                    <a:pt x="407" y="1444"/>
                  </a:lnTo>
                  <a:lnTo>
                    <a:pt x="452" y="2075"/>
                  </a:lnTo>
                  <a:lnTo>
                    <a:pt x="407" y="2752"/>
                  </a:lnTo>
                  <a:lnTo>
                    <a:pt x="226" y="4060"/>
                  </a:lnTo>
                  <a:lnTo>
                    <a:pt x="181" y="4736"/>
                  </a:lnTo>
                  <a:lnTo>
                    <a:pt x="226" y="5413"/>
                  </a:lnTo>
                  <a:lnTo>
                    <a:pt x="226" y="5593"/>
                  </a:lnTo>
                  <a:lnTo>
                    <a:pt x="271" y="5729"/>
                  </a:lnTo>
                  <a:lnTo>
                    <a:pt x="452" y="5954"/>
                  </a:lnTo>
                  <a:lnTo>
                    <a:pt x="677" y="6135"/>
                  </a:lnTo>
                  <a:lnTo>
                    <a:pt x="948" y="6225"/>
                  </a:lnTo>
                  <a:lnTo>
                    <a:pt x="1264" y="6315"/>
                  </a:lnTo>
                  <a:lnTo>
                    <a:pt x="1580" y="6360"/>
                  </a:lnTo>
                  <a:lnTo>
                    <a:pt x="2166" y="6405"/>
                  </a:lnTo>
                  <a:lnTo>
                    <a:pt x="2256" y="6360"/>
                  </a:lnTo>
                  <a:lnTo>
                    <a:pt x="2301" y="6315"/>
                  </a:lnTo>
                  <a:lnTo>
                    <a:pt x="2346" y="6225"/>
                  </a:lnTo>
                  <a:lnTo>
                    <a:pt x="2301" y="6090"/>
                  </a:lnTo>
                  <a:lnTo>
                    <a:pt x="2256" y="6045"/>
                  </a:lnTo>
                  <a:lnTo>
                    <a:pt x="2166" y="6045"/>
                  </a:lnTo>
                  <a:lnTo>
                    <a:pt x="1715" y="5999"/>
                  </a:lnTo>
                  <a:lnTo>
                    <a:pt x="1174" y="5909"/>
                  </a:lnTo>
                  <a:lnTo>
                    <a:pt x="948" y="5819"/>
                  </a:lnTo>
                  <a:lnTo>
                    <a:pt x="768" y="5684"/>
                  </a:lnTo>
                  <a:lnTo>
                    <a:pt x="632" y="5503"/>
                  </a:lnTo>
                  <a:lnTo>
                    <a:pt x="542" y="5278"/>
                  </a:lnTo>
                  <a:lnTo>
                    <a:pt x="542" y="4962"/>
                  </a:lnTo>
                  <a:lnTo>
                    <a:pt x="587" y="4646"/>
                  </a:lnTo>
                  <a:lnTo>
                    <a:pt x="677" y="4015"/>
                  </a:lnTo>
                  <a:lnTo>
                    <a:pt x="813" y="2932"/>
                  </a:lnTo>
                  <a:lnTo>
                    <a:pt x="813" y="2436"/>
                  </a:lnTo>
                  <a:lnTo>
                    <a:pt x="768" y="1940"/>
                  </a:lnTo>
                  <a:lnTo>
                    <a:pt x="723" y="1444"/>
                  </a:lnTo>
                  <a:lnTo>
                    <a:pt x="587" y="948"/>
                  </a:lnTo>
                  <a:lnTo>
                    <a:pt x="407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5;p52">
              <a:extLst>
                <a:ext uri="{FF2B5EF4-FFF2-40B4-BE49-F238E27FC236}">
                  <a16:creationId xmlns:a16="http://schemas.microsoft.com/office/drawing/2014/main" id="{3A7DD1A6-C2E0-AC7A-AFC0-996D30BE2DE1}"/>
                </a:ext>
              </a:extLst>
            </p:cNvPr>
            <p:cNvSpPr/>
            <p:nvPr/>
          </p:nvSpPr>
          <p:spPr>
            <a:xfrm>
              <a:off x="6788700" y="4308800"/>
              <a:ext cx="49650" cy="172550"/>
            </a:xfrm>
            <a:custGeom>
              <a:avLst/>
              <a:gdLst/>
              <a:ahLst/>
              <a:cxnLst/>
              <a:rect l="l" t="t" r="r" b="b"/>
              <a:pathLst>
                <a:path w="1986" h="6902" extrusionOk="0">
                  <a:moveTo>
                    <a:pt x="1715" y="0"/>
                  </a:moveTo>
                  <a:lnTo>
                    <a:pt x="1670" y="45"/>
                  </a:lnTo>
                  <a:lnTo>
                    <a:pt x="1625" y="135"/>
                  </a:lnTo>
                  <a:lnTo>
                    <a:pt x="1354" y="947"/>
                  </a:lnTo>
                  <a:lnTo>
                    <a:pt x="1084" y="1759"/>
                  </a:lnTo>
                  <a:lnTo>
                    <a:pt x="903" y="2571"/>
                  </a:lnTo>
                  <a:lnTo>
                    <a:pt x="678" y="3428"/>
                  </a:lnTo>
                  <a:lnTo>
                    <a:pt x="362" y="5097"/>
                  </a:lnTo>
                  <a:lnTo>
                    <a:pt x="1" y="6811"/>
                  </a:lnTo>
                  <a:lnTo>
                    <a:pt x="1" y="6856"/>
                  </a:lnTo>
                  <a:lnTo>
                    <a:pt x="46" y="6901"/>
                  </a:lnTo>
                  <a:lnTo>
                    <a:pt x="136" y="6901"/>
                  </a:lnTo>
                  <a:lnTo>
                    <a:pt x="181" y="6856"/>
                  </a:lnTo>
                  <a:lnTo>
                    <a:pt x="587" y="5187"/>
                  </a:lnTo>
                  <a:lnTo>
                    <a:pt x="948" y="3518"/>
                  </a:lnTo>
                  <a:lnTo>
                    <a:pt x="1174" y="2661"/>
                  </a:lnTo>
                  <a:lnTo>
                    <a:pt x="1399" y="1849"/>
                  </a:lnTo>
                  <a:lnTo>
                    <a:pt x="1625" y="1038"/>
                  </a:lnTo>
                  <a:lnTo>
                    <a:pt x="1941" y="226"/>
                  </a:lnTo>
                  <a:lnTo>
                    <a:pt x="1986" y="135"/>
                  </a:lnTo>
                  <a:lnTo>
                    <a:pt x="1941" y="90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6;p52">
              <a:extLst>
                <a:ext uri="{FF2B5EF4-FFF2-40B4-BE49-F238E27FC236}">
                  <a16:creationId xmlns:a16="http://schemas.microsoft.com/office/drawing/2014/main" id="{60E6710B-0A12-2992-3B8E-EF3F8E310315}"/>
                </a:ext>
              </a:extLst>
            </p:cNvPr>
            <p:cNvSpPr/>
            <p:nvPr/>
          </p:nvSpPr>
          <p:spPr>
            <a:xfrm>
              <a:off x="7090925" y="4272700"/>
              <a:ext cx="63175" cy="203000"/>
            </a:xfrm>
            <a:custGeom>
              <a:avLst/>
              <a:gdLst/>
              <a:ahLst/>
              <a:cxnLst/>
              <a:rect l="l" t="t" r="r" b="b"/>
              <a:pathLst>
                <a:path w="2527" h="8120" extrusionOk="0">
                  <a:moveTo>
                    <a:pt x="136" y="1"/>
                  </a:moveTo>
                  <a:lnTo>
                    <a:pt x="46" y="91"/>
                  </a:lnTo>
                  <a:lnTo>
                    <a:pt x="1" y="181"/>
                  </a:lnTo>
                  <a:lnTo>
                    <a:pt x="1" y="226"/>
                  </a:lnTo>
                  <a:lnTo>
                    <a:pt x="452" y="2256"/>
                  </a:lnTo>
                  <a:lnTo>
                    <a:pt x="993" y="4241"/>
                  </a:lnTo>
                  <a:lnTo>
                    <a:pt x="1624" y="6180"/>
                  </a:lnTo>
                  <a:lnTo>
                    <a:pt x="1985" y="7127"/>
                  </a:lnTo>
                  <a:lnTo>
                    <a:pt x="2346" y="8075"/>
                  </a:lnTo>
                  <a:lnTo>
                    <a:pt x="2391" y="8120"/>
                  </a:lnTo>
                  <a:lnTo>
                    <a:pt x="2481" y="8120"/>
                  </a:lnTo>
                  <a:lnTo>
                    <a:pt x="2526" y="8075"/>
                  </a:lnTo>
                  <a:lnTo>
                    <a:pt x="2526" y="8030"/>
                  </a:lnTo>
                  <a:lnTo>
                    <a:pt x="2211" y="7037"/>
                  </a:lnTo>
                  <a:lnTo>
                    <a:pt x="1895" y="6090"/>
                  </a:lnTo>
                  <a:lnTo>
                    <a:pt x="1309" y="4105"/>
                  </a:lnTo>
                  <a:lnTo>
                    <a:pt x="812" y="2121"/>
                  </a:lnTo>
                  <a:lnTo>
                    <a:pt x="361" y="136"/>
                  </a:lnTo>
                  <a:lnTo>
                    <a:pt x="316" y="91"/>
                  </a:lnTo>
                  <a:lnTo>
                    <a:pt x="271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7;p52">
              <a:extLst>
                <a:ext uri="{FF2B5EF4-FFF2-40B4-BE49-F238E27FC236}">
                  <a16:creationId xmlns:a16="http://schemas.microsoft.com/office/drawing/2014/main" id="{996F4FA4-EACD-498B-7AB4-1801E88E089A}"/>
                </a:ext>
              </a:extLst>
            </p:cNvPr>
            <p:cNvSpPr/>
            <p:nvPr/>
          </p:nvSpPr>
          <p:spPr>
            <a:xfrm>
              <a:off x="6972525" y="4335850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36" y="1"/>
                  </a:moveTo>
                  <a:lnTo>
                    <a:pt x="45" y="46"/>
                  </a:lnTo>
                  <a:lnTo>
                    <a:pt x="45" y="136"/>
                  </a:lnTo>
                  <a:lnTo>
                    <a:pt x="0" y="226"/>
                  </a:lnTo>
                  <a:lnTo>
                    <a:pt x="0" y="271"/>
                  </a:lnTo>
                  <a:lnTo>
                    <a:pt x="45" y="361"/>
                  </a:lnTo>
                  <a:lnTo>
                    <a:pt x="136" y="407"/>
                  </a:lnTo>
                  <a:lnTo>
                    <a:pt x="316" y="407"/>
                  </a:lnTo>
                  <a:lnTo>
                    <a:pt x="361" y="361"/>
                  </a:lnTo>
                  <a:lnTo>
                    <a:pt x="406" y="271"/>
                  </a:lnTo>
                  <a:lnTo>
                    <a:pt x="406" y="226"/>
                  </a:lnTo>
                  <a:lnTo>
                    <a:pt x="406" y="136"/>
                  </a:lnTo>
                  <a:lnTo>
                    <a:pt x="361" y="4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8;p52">
              <a:extLst>
                <a:ext uri="{FF2B5EF4-FFF2-40B4-BE49-F238E27FC236}">
                  <a16:creationId xmlns:a16="http://schemas.microsoft.com/office/drawing/2014/main" id="{1CEC1EB8-BBF5-5C31-ADAF-17528349F077}"/>
                </a:ext>
              </a:extLst>
            </p:cNvPr>
            <p:cNvSpPr/>
            <p:nvPr/>
          </p:nvSpPr>
          <p:spPr>
            <a:xfrm>
              <a:off x="6981550" y="4375325"/>
              <a:ext cx="9050" cy="11300"/>
            </a:xfrm>
            <a:custGeom>
              <a:avLst/>
              <a:gdLst/>
              <a:ahLst/>
              <a:cxnLst/>
              <a:rect l="l" t="t" r="r" b="b"/>
              <a:pathLst>
                <a:path w="362" h="452" extrusionOk="0">
                  <a:moveTo>
                    <a:pt x="136" y="0"/>
                  </a:moveTo>
                  <a:lnTo>
                    <a:pt x="45" y="91"/>
                  </a:lnTo>
                  <a:lnTo>
                    <a:pt x="0" y="181"/>
                  </a:lnTo>
                  <a:lnTo>
                    <a:pt x="45" y="271"/>
                  </a:lnTo>
                  <a:lnTo>
                    <a:pt x="90" y="406"/>
                  </a:lnTo>
                  <a:lnTo>
                    <a:pt x="136" y="451"/>
                  </a:lnTo>
                  <a:lnTo>
                    <a:pt x="181" y="451"/>
                  </a:lnTo>
                  <a:lnTo>
                    <a:pt x="316" y="406"/>
                  </a:lnTo>
                  <a:lnTo>
                    <a:pt x="361" y="316"/>
                  </a:lnTo>
                  <a:lnTo>
                    <a:pt x="361" y="226"/>
                  </a:lnTo>
                  <a:lnTo>
                    <a:pt x="316" y="136"/>
                  </a:lnTo>
                  <a:lnTo>
                    <a:pt x="271" y="91"/>
                  </a:lnTo>
                  <a:lnTo>
                    <a:pt x="271" y="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9;p52">
              <a:extLst>
                <a:ext uri="{FF2B5EF4-FFF2-40B4-BE49-F238E27FC236}">
                  <a16:creationId xmlns:a16="http://schemas.microsoft.com/office/drawing/2014/main" id="{7ABEA6D4-F7B6-F1FA-665D-B210FFAC4815}"/>
                </a:ext>
              </a:extLst>
            </p:cNvPr>
            <p:cNvSpPr/>
            <p:nvPr/>
          </p:nvSpPr>
          <p:spPr>
            <a:xfrm>
              <a:off x="6984925" y="4427200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91" y="0"/>
                  </a:moveTo>
                  <a:lnTo>
                    <a:pt x="46" y="45"/>
                  </a:lnTo>
                  <a:lnTo>
                    <a:pt x="1" y="136"/>
                  </a:lnTo>
                  <a:lnTo>
                    <a:pt x="1" y="226"/>
                  </a:lnTo>
                  <a:lnTo>
                    <a:pt x="1" y="271"/>
                  </a:lnTo>
                  <a:lnTo>
                    <a:pt x="46" y="361"/>
                  </a:lnTo>
                  <a:lnTo>
                    <a:pt x="91" y="406"/>
                  </a:lnTo>
                  <a:lnTo>
                    <a:pt x="271" y="406"/>
                  </a:lnTo>
                  <a:lnTo>
                    <a:pt x="316" y="361"/>
                  </a:lnTo>
                  <a:lnTo>
                    <a:pt x="361" y="271"/>
                  </a:lnTo>
                  <a:lnTo>
                    <a:pt x="406" y="226"/>
                  </a:lnTo>
                  <a:lnTo>
                    <a:pt x="361" y="136"/>
                  </a:lnTo>
                  <a:lnTo>
                    <a:pt x="361" y="4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0;p52">
              <a:extLst>
                <a:ext uri="{FF2B5EF4-FFF2-40B4-BE49-F238E27FC236}">
                  <a16:creationId xmlns:a16="http://schemas.microsoft.com/office/drawing/2014/main" id="{00916D70-D89E-B1FB-1686-FCAF7FD44F01}"/>
                </a:ext>
              </a:extLst>
            </p:cNvPr>
            <p:cNvSpPr/>
            <p:nvPr/>
          </p:nvSpPr>
          <p:spPr>
            <a:xfrm>
              <a:off x="6991700" y="4471175"/>
              <a:ext cx="7900" cy="9050"/>
            </a:xfrm>
            <a:custGeom>
              <a:avLst/>
              <a:gdLst/>
              <a:ahLst/>
              <a:cxnLst/>
              <a:rect l="l" t="t" r="r" b="b"/>
              <a:pathLst>
                <a:path w="316" h="362" extrusionOk="0">
                  <a:moveTo>
                    <a:pt x="90" y="0"/>
                  </a:moveTo>
                  <a:lnTo>
                    <a:pt x="0" y="181"/>
                  </a:lnTo>
                  <a:lnTo>
                    <a:pt x="0" y="226"/>
                  </a:lnTo>
                  <a:lnTo>
                    <a:pt x="45" y="316"/>
                  </a:lnTo>
                  <a:lnTo>
                    <a:pt x="135" y="361"/>
                  </a:lnTo>
                  <a:lnTo>
                    <a:pt x="226" y="361"/>
                  </a:lnTo>
                  <a:lnTo>
                    <a:pt x="271" y="316"/>
                  </a:lnTo>
                  <a:lnTo>
                    <a:pt x="316" y="271"/>
                  </a:lnTo>
                  <a:lnTo>
                    <a:pt x="316" y="226"/>
                  </a:lnTo>
                  <a:lnTo>
                    <a:pt x="316" y="181"/>
                  </a:lnTo>
                  <a:lnTo>
                    <a:pt x="316" y="91"/>
                  </a:lnTo>
                  <a:lnTo>
                    <a:pt x="226" y="4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71;p52">
              <a:extLst>
                <a:ext uri="{FF2B5EF4-FFF2-40B4-BE49-F238E27FC236}">
                  <a16:creationId xmlns:a16="http://schemas.microsoft.com/office/drawing/2014/main" id="{9AF1C1A7-5F87-91EB-780A-7340CABCF1A5}"/>
                </a:ext>
              </a:extLst>
            </p:cNvPr>
            <p:cNvSpPr/>
            <p:nvPr/>
          </p:nvSpPr>
          <p:spPr>
            <a:xfrm>
              <a:off x="6556425" y="3722400"/>
              <a:ext cx="825450" cy="588675"/>
            </a:xfrm>
            <a:custGeom>
              <a:avLst/>
              <a:gdLst/>
              <a:ahLst/>
              <a:cxnLst/>
              <a:rect l="l" t="t" r="r" b="b"/>
              <a:pathLst>
                <a:path w="33018" h="23547" extrusionOk="0">
                  <a:moveTo>
                    <a:pt x="14615" y="1"/>
                  </a:moveTo>
                  <a:lnTo>
                    <a:pt x="13667" y="91"/>
                  </a:lnTo>
                  <a:lnTo>
                    <a:pt x="12765" y="271"/>
                  </a:lnTo>
                  <a:lnTo>
                    <a:pt x="11818" y="542"/>
                  </a:lnTo>
                  <a:lnTo>
                    <a:pt x="10916" y="858"/>
                  </a:lnTo>
                  <a:lnTo>
                    <a:pt x="10059" y="1219"/>
                  </a:lnTo>
                  <a:lnTo>
                    <a:pt x="9247" y="1625"/>
                  </a:lnTo>
                  <a:lnTo>
                    <a:pt x="8480" y="2076"/>
                  </a:lnTo>
                  <a:lnTo>
                    <a:pt x="7758" y="2572"/>
                  </a:lnTo>
                  <a:lnTo>
                    <a:pt x="7127" y="3113"/>
                  </a:lnTo>
                  <a:lnTo>
                    <a:pt x="6721" y="3564"/>
                  </a:lnTo>
                  <a:lnTo>
                    <a:pt x="6315" y="4015"/>
                  </a:lnTo>
                  <a:lnTo>
                    <a:pt x="5909" y="4466"/>
                  </a:lnTo>
                  <a:lnTo>
                    <a:pt x="5593" y="4962"/>
                  </a:lnTo>
                  <a:lnTo>
                    <a:pt x="4917" y="6000"/>
                  </a:lnTo>
                  <a:lnTo>
                    <a:pt x="4330" y="7128"/>
                  </a:lnTo>
                  <a:lnTo>
                    <a:pt x="3834" y="8255"/>
                  </a:lnTo>
                  <a:lnTo>
                    <a:pt x="3383" y="9383"/>
                  </a:lnTo>
                  <a:lnTo>
                    <a:pt x="2977" y="10556"/>
                  </a:lnTo>
                  <a:lnTo>
                    <a:pt x="2571" y="11683"/>
                  </a:lnTo>
                  <a:lnTo>
                    <a:pt x="1624" y="14525"/>
                  </a:lnTo>
                  <a:lnTo>
                    <a:pt x="1173" y="15968"/>
                  </a:lnTo>
                  <a:lnTo>
                    <a:pt x="767" y="17412"/>
                  </a:lnTo>
                  <a:lnTo>
                    <a:pt x="406" y="18855"/>
                  </a:lnTo>
                  <a:lnTo>
                    <a:pt x="180" y="20299"/>
                  </a:lnTo>
                  <a:lnTo>
                    <a:pt x="90" y="21020"/>
                  </a:lnTo>
                  <a:lnTo>
                    <a:pt x="0" y="21787"/>
                  </a:lnTo>
                  <a:lnTo>
                    <a:pt x="0" y="22554"/>
                  </a:lnTo>
                  <a:lnTo>
                    <a:pt x="0" y="23321"/>
                  </a:lnTo>
                  <a:lnTo>
                    <a:pt x="0" y="23411"/>
                  </a:lnTo>
                  <a:lnTo>
                    <a:pt x="90" y="23501"/>
                  </a:lnTo>
                  <a:lnTo>
                    <a:pt x="135" y="23546"/>
                  </a:lnTo>
                  <a:lnTo>
                    <a:pt x="316" y="23546"/>
                  </a:lnTo>
                  <a:lnTo>
                    <a:pt x="406" y="23501"/>
                  </a:lnTo>
                  <a:lnTo>
                    <a:pt x="451" y="23456"/>
                  </a:lnTo>
                  <a:lnTo>
                    <a:pt x="496" y="23321"/>
                  </a:lnTo>
                  <a:lnTo>
                    <a:pt x="496" y="21877"/>
                  </a:lnTo>
                  <a:lnTo>
                    <a:pt x="632" y="20479"/>
                  </a:lnTo>
                  <a:lnTo>
                    <a:pt x="812" y="19081"/>
                  </a:lnTo>
                  <a:lnTo>
                    <a:pt x="947" y="18404"/>
                  </a:lnTo>
                  <a:lnTo>
                    <a:pt x="1128" y="17682"/>
                  </a:lnTo>
                  <a:lnTo>
                    <a:pt x="1489" y="16465"/>
                  </a:lnTo>
                  <a:lnTo>
                    <a:pt x="1894" y="15247"/>
                  </a:lnTo>
                  <a:lnTo>
                    <a:pt x="2706" y="12856"/>
                  </a:lnTo>
                  <a:lnTo>
                    <a:pt x="3428" y="10691"/>
                  </a:lnTo>
                  <a:lnTo>
                    <a:pt x="3834" y="9608"/>
                  </a:lnTo>
                  <a:lnTo>
                    <a:pt x="4285" y="8526"/>
                  </a:lnTo>
                  <a:lnTo>
                    <a:pt x="4781" y="7488"/>
                  </a:lnTo>
                  <a:lnTo>
                    <a:pt x="5277" y="6451"/>
                  </a:lnTo>
                  <a:lnTo>
                    <a:pt x="5864" y="5459"/>
                  </a:lnTo>
                  <a:lnTo>
                    <a:pt x="6540" y="4511"/>
                  </a:lnTo>
                  <a:lnTo>
                    <a:pt x="7127" y="3835"/>
                  </a:lnTo>
                  <a:lnTo>
                    <a:pt x="7803" y="3203"/>
                  </a:lnTo>
                  <a:lnTo>
                    <a:pt x="8525" y="2617"/>
                  </a:lnTo>
                  <a:lnTo>
                    <a:pt x="9337" y="2076"/>
                  </a:lnTo>
                  <a:lnTo>
                    <a:pt x="10194" y="1625"/>
                  </a:lnTo>
                  <a:lnTo>
                    <a:pt x="11096" y="1264"/>
                  </a:lnTo>
                  <a:lnTo>
                    <a:pt x="12043" y="948"/>
                  </a:lnTo>
                  <a:lnTo>
                    <a:pt x="12991" y="677"/>
                  </a:lnTo>
                  <a:lnTo>
                    <a:pt x="13983" y="542"/>
                  </a:lnTo>
                  <a:lnTo>
                    <a:pt x="14975" y="452"/>
                  </a:lnTo>
                  <a:lnTo>
                    <a:pt x="15923" y="452"/>
                  </a:lnTo>
                  <a:lnTo>
                    <a:pt x="16870" y="542"/>
                  </a:lnTo>
                  <a:lnTo>
                    <a:pt x="17817" y="767"/>
                  </a:lnTo>
                  <a:lnTo>
                    <a:pt x="18268" y="903"/>
                  </a:lnTo>
                  <a:lnTo>
                    <a:pt x="18674" y="1038"/>
                  </a:lnTo>
                  <a:lnTo>
                    <a:pt x="19125" y="1219"/>
                  </a:lnTo>
                  <a:lnTo>
                    <a:pt x="19531" y="1444"/>
                  </a:lnTo>
                  <a:lnTo>
                    <a:pt x="19937" y="1670"/>
                  </a:lnTo>
                  <a:lnTo>
                    <a:pt x="20298" y="1940"/>
                  </a:lnTo>
                  <a:lnTo>
                    <a:pt x="20118" y="2166"/>
                  </a:lnTo>
                  <a:lnTo>
                    <a:pt x="19937" y="2436"/>
                  </a:lnTo>
                  <a:lnTo>
                    <a:pt x="19802" y="2707"/>
                  </a:lnTo>
                  <a:lnTo>
                    <a:pt x="19666" y="3023"/>
                  </a:lnTo>
                  <a:lnTo>
                    <a:pt x="19712" y="3113"/>
                  </a:lnTo>
                  <a:lnTo>
                    <a:pt x="19757" y="3158"/>
                  </a:lnTo>
                  <a:lnTo>
                    <a:pt x="19847" y="3158"/>
                  </a:lnTo>
                  <a:lnTo>
                    <a:pt x="19937" y="3068"/>
                  </a:lnTo>
                  <a:lnTo>
                    <a:pt x="20163" y="2617"/>
                  </a:lnTo>
                  <a:lnTo>
                    <a:pt x="20433" y="2211"/>
                  </a:lnTo>
                  <a:lnTo>
                    <a:pt x="20704" y="1940"/>
                  </a:lnTo>
                  <a:lnTo>
                    <a:pt x="21065" y="1715"/>
                  </a:lnTo>
                  <a:lnTo>
                    <a:pt x="21426" y="1579"/>
                  </a:lnTo>
                  <a:lnTo>
                    <a:pt x="21786" y="1534"/>
                  </a:lnTo>
                  <a:lnTo>
                    <a:pt x="22192" y="1534"/>
                  </a:lnTo>
                  <a:lnTo>
                    <a:pt x="22598" y="1579"/>
                  </a:lnTo>
                  <a:lnTo>
                    <a:pt x="23004" y="1715"/>
                  </a:lnTo>
                  <a:lnTo>
                    <a:pt x="23410" y="1850"/>
                  </a:lnTo>
                  <a:lnTo>
                    <a:pt x="23771" y="2076"/>
                  </a:lnTo>
                  <a:lnTo>
                    <a:pt x="24177" y="2301"/>
                  </a:lnTo>
                  <a:lnTo>
                    <a:pt x="24538" y="2572"/>
                  </a:lnTo>
                  <a:lnTo>
                    <a:pt x="24854" y="2887"/>
                  </a:lnTo>
                  <a:lnTo>
                    <a:pt x="25124" y="3203"/>
                  </a:lnTo>
                  <a:lnTo>
                    <a:pt x="25395" y="3519"/>
                  </a:lnTo>
                  <a:lnTo>
                    <a:pt x="25756" y="4105"/>
                  </a:lnTo>
                  <a:lnTo>
                    <a:pt x="26072" y="4737"/>
                  </a:lnTo>
                  <a:lnTo>
                    <a:pt x="26342" y="5368"/>
                  </a:lnTo>
                  <a:lnTo>
                    <a:pt x="26568" y="6045"/>
                  </a:lnTo>
                  <a:lnTo>
                    <a:pt x="26974" y="7398"/>
                  </a:lnTo>
                  <a:lnTo>
                    <a:pt x="27380" y="8706"/>
                  </a:lnTo>
                  <a:lnTo>
                    <a:pt x="27650" y="9518"/>
                  </a:lnTo>
                  <a:lnTo>
                    <a:pt x="27921" y="10330"/>
                  </a:lnTo>
                  <a:lnTo>
                    <a:pt x="28598" y="11954"/>
                  </a:lnTo>
                  <a:lnTo>
                    <a:pt x="29319" y="13533"/>
                  </a:lnTo>
                  <a:lnTo>
                    <a:pt x="30041" y="15111"/>
                  </a:lnTo>
                  <a:lnTo>
                    <a:pt x="30763" y="16645"/>
                  </a:lnTo>
                  <a:lnTo>
                    <a:pt x="31439" y="18269"/>
                  </a:lnTo>
                  <a:lnTo>
                    <a:pt x="31755" y="19081"/>
                  </a:lnTo>
                  <a:lnTo>
                    <a:pt x="32026" y="19893"/>
                  </a:lnTo>
                  <a:lnTo>
                    <a:pt x="32296" y="20705"/>
                  </a:lnTo>
                  <a:lnTo>
                    <a:pt x="32522" y="21562"/>
                  </a:lnTo>
                  <a:lnTo>
                    <a:pt x="32567" y="21652"/>
                  </a:lnTo>
                  <a:lnTo>
                    <a:pt x="32657" y="21697"/>
                  </a:lnTo>
                  <a:lnTo>
                    <a:pt x="32747" y="21742"/>
                  </a:lnTo>
                  <a:lnTo>
                    <a:pt x="32838" y="21742"/>
                  </a:lnTo>
                  <a:lnTo>
                    <a:pt x="32928" y="21697"/>
                  </a:lnTo>
                  <a:lnTo>
                    <a:pt x="32973" y="21652"/>
                  </a:lnTo>
                  <a:lnTo>
                    <a:pt x="33018" y="21562"/>
                  </a:lnTo>
                  <a:lnTo>
                    <a:pt x="33018" y="21426"/>
                  </a:lnTo>
                  <a:lnTo>
                    <a:pt x="32747" y="20389"/>
                  </a:lnTo>
                  <a:lnTo>
                    <a:pt x="32387" y="19396"/>
                  </a:lnTo>
                  <a:lnTo>
                    <a:pt x="32026" y="18359"/>
                  </a:lnTo>
                  <a:lnTo>
                    <a:pt x="31665" y="17367"/>
                  </a:lnTo>
                  <a:lnTo>
                    <a:pt x="30808" y="15382"/>
                  </a:lnTo>
                  <a:lnTo>
                    <a:pt x="29906" y="13442"/>
                  </a:lnTo>
                  <a:lnTo>
                    <a:pt x="29094" y="11593"/>
                  </a:lnTo>
                  <a:lnTo>
                    <a:pt x="28327" y="9699"/>
                  </a:lnTo>
                  <a:lnTo>
                    <a:pt x="27650" y="7849"/>
                  </a:lnTo>
                  <a:lnTo>
                    <a:pt x="26974" y="5910"/>
                  </a:lnTo>
                  <a:lnTo>
                    <a:pt x="26748" y="5278"/>
                  </a:lnTo>
                  <a:lnTo>
                    <a:pt x="26478" y="4602"/>
                  </a:lnTo>
                  <a:lnTo>
                    <a:pt x="26162" y="3925"/>
                  </a:lnTo>
                  <a:lnTo>
                    <a:pt x="25756" y="3339"/>
                  </a:lnTo>
                  <a:lnTo>
                    <a:pt x="25350" y="2752"/>
                  </a:lnTo>
                  <a:lnTo>
                    <a:pt x="24854" y="2211"/>
                  </a:lnTo>
                  <a:lnTo>
                    <a:pt x="24583" y="1985"/>
                  </a:lnTo>
                  <a:lnTo>
                    <a:pt x="24267" y="1805"/>
                  </a:lnTo>
                  <a:lnTo>
                    <a:pt x="23997" y="1625"/>
                  </a:lnTo>
                  <a:lnTo>
                    <a:pt x="23636" y="1444"/>
                  </a:lnTo>
                  <a:lnTo>
                    <a:pt x="23230" y="1309"/>
                  </a:lnTo>
                  <a:lnTo>
                    <a:pt x="22779" y="1219"/>
                  </a:lnTo>
                  <a:lnTo>
                    <a:pt x="22373" y="1173"/>
                  </a:lnTo>
                  <a:lnTo>
                    <a:pt x="21922" y="1173"/>
                  </a:lnTo>
                  <a:lnTo>
                    <a:pt x="21516" y="1219"/>
                  </a:lnTo>
                  <a:lnTo>
                    <a:pt x="21155" y="1354"/>
                  </a:lnTo>
                  <a:lnTo>
                    <a:pt x="20794" y="1534"/>
                  </a:lnTo>
                  <a:lnTo>
                    <a:pt x="20478" y="1805"/>
                  </a:lnTo>
                  <a:lnTo>
                    <a:pt x="20118" y="1489"/>
                  </a:lnTo>
                  <a:lnTo>
                    <a:pt x="19802" y="1219"/>
                  </a:lnTo>
                  <a:lnTo>
                    <a:pt x="19396" y="993"/>
                  </a:lnTo>
                  <a:lnTo>
                    <a:pt x="19035" y="767"/>
                  </a:lnTo>
                  <a:lnTo>
                    <a:pt x="18629" y="587"/>
                  </a:lnTo>
                  <a:lnTo>
                    <a:pt x="18223" y="452"/>
                  </a:lnTo>
                  <a:lnTo>
                    <a:pt x="17366" y="181"/>
                  </a:lnTo>
                  <a:lnTo>
                    <a:pt x="16464" y="46"/>
                  </a:lnTo>
                  <a:lnTo>
                    <a:pt x="1556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72;p52">
              <a:extLst>
                <a:ext uri="{FF2B5EF4-FFF2-40B4-BE49-F238E27FC236}">
                  <a16:creationId xmlns:a16="http://schemas.microsoft.com/office/drawing/2014/main" id="{8045298A-7234-DB60-D348-8F21E38FCE55}"/>
                </a:ext>
              </a:extLst>
            </p:cNvPr>
            <p:cNvSpPr/>
            <p:nvPr/>
          </p:nvSpPr>
          <p:spPr>
            <a:xfrm>
              <a:off x="7210450" y="4299775"/>
              <a:ext cx="56425" cy="112775"/>
            </a:xfrm>
            <a:custGeom>
              <a:avLst/>
              <a:gdLst/>
              <a:ahLst/>
              <a:cxnLst/>
              <a:rect l="l" t="t" r="r" b="b"/>
              <a:pathLst>
                <a:path w="2257" h="4511" extrusionOk="0">
                  <a:moveTo>
                    <a:pt x="1" y="0"/>
                  </a:moveTo>
                  <a:lnTo>
                    <a:pt x="1" y="90"/>
                  </a:lnTo>
                  <a:lnTo>
                    <a:pt x="91" y="677"/>
                  </a:lnTo>
                  <a:lnTo>
                    <a:pt x="271" y="1263"/>
                  </a:lnTo>
                  <a:lnTo>
                    <a:pt x="452" y="1850"/>
                  </a:lnTo>
                  <a:lnTo>
                    <a:pt x="677" y="2436"/>
                  </a:lnTo>
                  <a:lnTo>
                    <a:pt x="993" y="3022"/>
                  </a:lnTo>
                  <a:lnTo>
                    <a:pt x="1309" y="3564"/>
                  </a:lnTo>
                  <a:lnTo>
                    <a:pt x="1670" y="4060"/>
                  </a:lnTo>
                  <a:lnTo>
                    <a:pt x="2031" y="4511"/>
                  </a:lnTo>
                  <a:lnTo>
                    <a:pt x="2211" y="4511"/>
                  </a:lnTo>
                  <a:lnTo>
                    <a:pt x="2256" y="4421"/>
                  </a:lnTo>
                  <a:lnTo>
                    <a:pt x="2211" y="4376"/>
                  </a:lnTo>
                  <a:lnTo>
                    <a:pt x="1580" y="3338"/>
                  </a:lnTo>
                  <a:lnTo>
                    <a:pt x="948" y="2301"/>
                  </a:lnTo>
                  <a:lnTo>
                    <a:pt x="677" y="1759"/>
                  </a:lnTo>
                  <a:lnTo>
                    <a:pt x="452" y="1218"/>
                  </a:lnTo>
                  <a:lnTo>
                    <a:pt x="271" y="632"/>
                  </a:lnTo>
                  <a:lnTo>
                    <a:pt x="136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73;p52">
              <a:extLst>
                <a:ext uri="{FF2B5EF4-FFF2-40B4-BE49-F238E27FC236}">
                  <a16:creationId xmlns:a16="http://schemas.microsoft.com/office/drawing/2014/main" id="{4D0F1694-F404-22BE-FB11-B9A44BDB0966}"/>
                </a:ext>
              </a:extLst>
            </p:cNvPr>
            <p:cNvSpPr/>
            <p:nvPr/>
          </p:nvSpPr>
          <p:spPr>
            <a:xfrm>
              <a:off x="7234150" y="4215200"/>
              <a:ext cx="78950" cy="144350"/>
            </a:xfrm>
            <a:custGeom>
              <a:avLst/>
              <a:gdLst/>
              <a:ahLst/>
              <a:cxnLst/>
              <a:rect l="l" t="t" r="r" b="b"/>
              <a:pathLst>
                <a:path w="3158" h="5774" extrusionOk="0">
                  <a:moveTo>
                    <a:pt x="90" y="0"/>
                  </a:moveTo>
                  <a:lnTo>
                    <a:pt x="45" y="45"/>
                  </a:lnTo>
                  <a:lnTo>
                    <a:pt x="0" y="45"/>
                  </a:lnTo>
                  <a:lnTo>
                    <a:pt x="0" y="90"/>
                  </a:lnTo>
                  <a:lnTo>
                    <a:pt x="677" y="1534"/>
                  </a:lnTo>
                  <a:lnTo>
                    <a:pt x="1443" y="2977"/>
                  </a:lnTo>
                  <a:lnTo>
                    <a:pt x="2977" y="5729"/>
                  </a:lnTo>
                  <a:lnTo>
                    <a:pt x="3022" y="5774"/>
                  </a:lnTo>
                  <a:lnTo>
                    <a:pt x="3112" y="5774"/>
                  </a:lnTo>
                  <a:lnTo>
                    <a:pt x="3158" y="5729"/>
                  </a:lnTo>
                  <a:lnTo>
                    <a:pt x="3158" y="5639"/>
                  </a:lnTo>
                  <a:lnTo>
                    <a:pt x="2797" y="4917"/>
                  </a:lnTo>
                  <a:lnTo>
                    <a:pt x="2436" y="4195"/>
                  </a:lnTo>
                  <a:lnTo>
                    <a:pt x="1624" y="2842"/>
                  </a:lnTo>
                  <a:lnTo>
                    <a:pt x="857" y="1444"/>
                  </a:lnTo>
                  <a:lnTo>
                    <a:pt x="451" y="767"/>
                  </a:lnTo>
                  <a:lnTo>
                    <a:pt x="135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4;p52">
              <a:extLst>
                <a:ext uri="{FF2B5EF4-FFF2-40B4-BE49-F238E27FC236}">
                  <a16:creationId xmlns:a16="http://schemas.microsoft.com/office/drawing/2014/main" id="{900F17F6-F75E-5F4B-EF85-14CBAA931ED1}"/>
                </a:ext>
              </a:extLst>
            </p:cNvPr>
            <p:cNvSpPr/>
            <p:nvPr/>
          </p:nvSpPr>
          <p:spPr>
            <a:xfrm>
              <a:off x="7318725" y="4282850"/>
              <a:ext cx="25950" cy="36100"/>
            </a:xfrm>
            <a:custGeom>
              <a:avLst/>
              <a:gdLst/>
              <a:ahLst/>
              <a:cxnLst/>
              <a:rect l="l" t="t" r="r" b="b"/>
              <a:pathLst>
                <a:path w="1038" h="1444" extrusionOk="0">
                  <a:moveTo>
                    <a:pt x="45" y="1"/>
                  </a:moveTo>
                  <a:lnTo>
                    <a:pt x="0" y="46"/>
                  </a:lnTo>
                  <a:lnTo>
                    <a:pt x="0" y="136"/>
                  </a:lnTo>
                  <a:lnTo>
                    <a:pt x="451" y="767"/>
                  </a:lnTo>
                  <a:lnTo>
                    <a:pt x="632" y="1083"/>
                  </a:lnTo>
                  <a:lnTo>
                    <a:pt x="857" y="1399"/>
                  </a:lnTo>
                  <a:lnTo>
                    <a:pt x="902" y="1444"/>
                  </a:lnTo>
                  <a:lnTo>
                    <a:pt x="992" y="1399"/>
                  </a:lnTo>
                  <a:lnTo>
                    <a:pt x="1037" y="1354"/>
                  </a:lnTo>
                  <a:lnTo>
                    <a:pt x="992" y="1264"/>
                  </a:lnTo>
                  <a:lnTo>
                    <a:pt x="857" y="948"/>
                  </a:lnTo>
                  <a:lnTo>
                    <a:pt x="632" y="632"/>
                  </a:lnTo>
                  <a:lnTo>
                    <a:pt x="180" y="4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5;p52">
              <a:extLst>
                <a:ext uri="{FF2B5EF4-FFF2-40B4-BE49-F238E27FC236}">
                  <a16:creationId xmlns:a16="http://schemas.microsoft.com/office/drawing/2014/main" id="{8B640B44-70A4-8487-85F4-1E7591E7F41D}"/>
                </a:ext>
              </a:extLst>
            </p:cNvPr>
            <p:cNvSpPr/>
            <p:nvPr/>
          </p:nvSpPr>
          <p:spPr>
            <a:xfrm>
              <a:off x="7280375" y="4148650"/>
              <a:ext cx="92500" cy="133100"/>
            </a:xfrm>
            <a:custGeom>
              <a:avLst/>
              <a:gdLst/>
              <a:ahLst/>
              <a:cxnLst/>
              <a:rect l="l" t="t" r="r" b="b"/>
              <a:pathLst>
                <a:path w="3700" h="5324" extrusionOk="0">
                  <a:moveTo>
                    <a:pt x="136" y="1"/>
                  </a:moveTo>
                  <a:lnTo>
                    <a:pt x="46" y="46"/>
                  </a:lnTo>
                  <a:lnTo>
                    <a:pt x="0" y="46"/>
                  </a:lnTo>
                  <a:lnTo>
                    <a:pt x="46" y="136"/>
                  </a:lnTo>
                  <a:lnTo>
                    <a:pt x="903" y="1399"/>
                  </a:lnTo>
                  <a:lnTo>
                    <a:pt x="1760" y="2707"/>
                  </a:lnTo>
                  <a:lnTo>
                    <a:pt x="2617" y="4015"/>
                  </a:lnTo>
                  <a:lnTo>
                    <a:pt x="3474" y="5278"/>
                  </a:lnTo>
                  <a:lnTo>
                    <a:pt x="3564" y="5323"/>
                  </a:lnTo>
                  <a:lnTo>
                    <a:pt x="3654" y="5323"/>
                  </a:lnTo>
                  <a:lnTo>
                    <a:pt x="3699" y="5233"/>
                  </a:lnTo>
                  <a:lnTo>
                    <a:pt x="3654" y="5143"/>
                  </a:lnTo>
                  <a:lnTo>
                    <a:pt x="1940" y="2617"/>
                  </a:lnTo>
                  <a:lnTo>
                    <a:pt x="1083" y="1309"/>
                  </a:lnTo>
                  <a:lnTo>
                    <a:pt x="181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6;p52">
              <a:extLst>
                <a:ext uri="{FF2B5EF4-FFF2-40B4-BE49-F238E27FC236}">
                  <a16:creationId xmlns:a16="http://schemas.microsoft.com/office/drawing/2014/main" id="{4F34473D-08DB-3591-84E2-6A4C0B995F32}"/>
                </a:ext>
              </a:extLst>
            </p:cNvPr>
            <p:cNvSpPr/>
            <p:nvPr/>
          </p:nvSpPr>
          <p:spPr>
            <a:xfrm>
              <a:off x="7239775" y="4166700"/>
              <a:ext cx="47400" cy="72200"/>
            </a:xfrm>
            <a:custGeom>
              <a:avLst/>
              <a:gdLst/>
              <a:ahLst/>
              <a:cxnLst/>
              <a:rect l="l" t="t" r="r" b="b"/>
              <a:pathLst>
                <a:path w="1896" h="2888" extrusionOk="0">
                  <a:moveTo>
                    <a:pt x="46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813" y="1489"/>
                  </a:lnTo>
                  <a:lnTo>
                    <a:pt x="1670" y="2842"/>
                  </a:lnTo>
                  <a:lnTo>
                    <a:pt x="1760" y="2887"/>
                  </a:lnTo>
                  <a:lnTo>
                    <a:pt x="1850" y="2887"/>
                  </a:lnTo>
                  <a:lnTo>
                    <a:pt x="1895" y="2842"/>
                  </a:lnTo>
                  <a:lnTo>
                    <a:pt x="1895" y="2707"/>
                  </a:lnTo>
                  <a:lnTo>
                    <a:pt x="1489" y="2030"/>
                  </a:lnTo>
                  <a:lnTo>
                    <a:pt x="1038" y="1354"/>
                  </a:lnTo>
                  <a:lnTo>
                    <a:pt x="587" y="722"/>
                  </a:lnTo>
                  <a:lnTo>
                    <a:pt x="136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77;p52">
              <a:extLst>
                <a:ext uri="{FF2B5EF4-FFF2-40B4-BE49-F238E27FC236}">
                  <a16:creationId xmlns:a16="http://schemas.microsoft.com/office/drawing/2014/main" id="{914F7D57-9009-9A77-DF9A-CDFCBD2F6B8E}"/>
                </a:ext>
              </a:extLst>
            </p:cNvPr>
            <p:cNvSpPr/>
            <p:nvPr/>
          </p:nvSpPr>
          <p:spPr>
            <a:xfrm>
              <a:off x="7198050" y="4210675"/>
              <a:ext cx="25975" cy="55275"/>
            </a:xfrm>
            <a:custGeom>
              <a:avLst/>
              <a:gdLst/>
              <a:ahLst/>
              <a:cxnLst/>
              <a:rect l="l" t="t" r="r" b="b"/>
              <a:pathLst>
                <a:path w="1039" h="2211" extrusionOk="0">
                  <a:moveTo>
                    <a:pt x="46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452" y="1128"/>
                  </a:lnTo>
                  <a:lnTo>
                    <a:pt x="903" y="2166"/>
                  </a:lnTo>
                  <a:lnTo>
                    <a:pt x="948" y="2211"/>
                  </a:lnTo>
                  <a:lnTo>
                    <a:pt x="1038" y="2211"/>
                  </a:lnTo>
                  <a:lnTo>
                    <a:pt x="1038" y="2121"/>
                  </a:lnTo>
                  <a:lnTo>
                    <a:pt x="858" y="1580"/>
                  </a:lnTo>
                  <a:lnTo>
                    <a:pt x="632" y="1083"/>
                  </a:lnTo>
                  <a:lnTo>
                    <a:pt x="181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78;p52">
              <a:extLst>
                <a:ext uri="{FF2B5EF4-FFF2-40B4-BE49-F238E27FC236}">
                  <a16:creationId xmlns:a16="http://schemas.microsoft.com/office/drawing/2014/main" id="{B87CC99E-B049-B5C1-1AD5-DBFBC411D734}"/>
                </a:ext>
              </a:extLst>
            </p:cNvPr>
            <p:cNvSpPr/>
            <p:nvPr/>
          </p:nvSpPr>
          <p:spPr>
            <a:xfrm>
              <a:off x="6672550" y="4252400"/>
              <a:ext cx="53025" cy="182700"/>
            </a:xfrm>
            <a:custGeom>
              <a:avLst/>
              <a:gdLst/>
              <a:ahLst/>
              <a:cxnLst/>
              <a:rect l="l" t="t" r="r" b="b"/>
              <a:pathLst>
                <a:path w="2121" h="7308" extrusionOk="0">
                  <a:moveTo>
                    <a:pt x="1941" y="1"/>
                  </a:moveTo>
                  <a:lnTo>
                    <a:pt x="1895" y="91"/>
                  </a:lnTo>
                  <a:lnTo>
                    <a:pt x="1670" y="993"/>
                  </a:lnTo>
                  <a:lnTo>
                    <a:pt x="1444" y="1850"/>
                  </a:lnTo>
                  <a:lnTo>
                    <a:pt x="948" y="3609"/>
                  </a:lnTo>
                  <a:lnTo>
                    <a:pt x="452" y="5368"/>
                  </a:lnTo>
                  <a:lnTo>
                    <a:pt x="227" y="6271"/>
                  </a:lnTo>
                  <a:lnTo>
                    <a:pt x="1" y="7173"/>
                  </a:lnTo>
                  <a:lnTo>
                    <a:pt x="46" y="7263"/>
                  </a:lnTo>
                  <a:lnTo>
                    <a:pt x="91" y="7308"/>
                  </a:lnTo>
                  <a:lnTo>
                    <a:pt x="181" y="7308"/>
                  </a:lnTo>
                  <a:lnTo>
                    <a:pt x="227" y="7218"/>
                  </a:lnTo>
                  <a:lnTo>
                    <a:pt x="452" y="6361"/>
                  </a:lnTo>
                  <a:lnTo>
                    <a:pt x="678" y="5459"/>
                  </a:lnTo>
                  <a:lnTo>
                    <a:pt x="1219" y="3699"/>
                  </a:lnTo>
                  <a:lnTo>
                    <a:pt x="1760" y="1940"/>
                  </a:lnTo>
                  <a:lnTo>
                    <a:pt x="1986" y="1038"/>
                  </a:lnTo>
                  <a:lnTo>
                    <a:pt x="2121" y="181"/>
                  </a:lnTo>
                  <a:lnTo>
                    <a:pt x="2121" y="46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9;p52">
              <a:extLst>
                <a:ext uri="{FF2B5EF4-FFF2-40B4-BE49-F238E27FC236}">
                  <a16:creationId xmlns:a16="http://schemas.microsoft.com/office/drawing/2014/main" id="{646716FB-10FA-713B-3F48-0752AAC87EE6}"/>
                </a:ext>
              </a:extLst>
            </p:cNvPr>
            <p:cNvSpPr/>
            <p:nvPr/>
          </p:nvSpPr>
          <p:spPr>
            <a:xfrm>
              <a:off x="6612800" y="4237750"/>
              <a:ext cx="55275" cy="142100"/>
            </a:xfrm>
            <a:custGeom>
              <a:avLst/>
              <a:gdLst/>
              <a:ahLst/>
              <a:cxnLst/>
              <a:rect l="l" t="t" r="r" b="b"/>
              <a:pathLst>
                <a:path w="2211" h="5684" extrusionOk="0">
                  <a:moveTo>
                    <a:pt x="2075" y="0"/>
                  </a:moveTo>
                  <a:lnTo>
                    <a:pt x="1985" y="45"/>
                  </a:lnTo>
                  <a:lnTo>
                    <a:pt x="1669" y="722"/>
                  </a:lnTo>
                  <a:lnTo>
                    <a:pt x="1354" y="1354"/>
                  </a:lnTo>
                  <a:lnTo>
                    <a:pt x="1083" y="2075"/>
                  </a:lnTo>
                  <a:lnTo>
                    <a:pt x="857" y="2752"/>
                  </a:lnTo>
                  <a:lnTo>
                    <a:pt x="406" y="4150"/>
                  </a:lnTo>
                  <a:lnTo>
                    <a:pt x="0" y="5594"/>
                  </a:lnTo>
                  <a:lnTo>
                    <a:pt x="45" y="5639"/>
                  </a:lnTo>
                  <a:lnTo>
                    <a:pt x="91" y="5684"/>
                  </a:lnTo>
                  <a:lnTo>
                    <a:pt x="136" y="5684"/>
                  </a:lnTo>
                  <a:lnTo>
                    <a:pt x="181" y="5639"/>
                  </a:lnTo>
                  <a:lnTo>
                    <a:pt x="1128" y="2887"/>
                  </a:lnTo>
                  <a:lnTo>
                    <a:pt x="1624" y="1534"/>
                  </a:lnTo>
                  <a:lnTo>
                    <a:pt x="2211" y="181"/>
                  </a:lnTo>
                  <a:lnTo>
                    <a:pt x="2211" y="91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0;p52">
              <a:extLst>
                <a:ext uri="{FF2B5EF4-FFF2-40B4-BE49-F238E27FC236}">
                  <a16:creationId xmlns:a16="http://schemas.microsoft.com/office/drawing/2014/main" id="{5ADA72E3-4D54-2984-98EB-50CFCB4358BB}"/>
                </a:ext>
              </a:extLst>
            </p:cNvPr>
            <p:cNvSpPr/>
            <p:nvPr/>
          </p:nvSpPr>
          <p:spPr>
            <a:xfrm>
              <a:off x="6802250" y="3755100"/>
              <a:ext cx="177050" cy="60925"/>
            </a:xfrm>
            <a:custGeom>
              <a:avLst/>
              <a:gdLst/>
              <a:ahLst/>
              <a:cxnLst/>
              <a:rect l="l" t="t" r="r" b="b"/>
              <a:pathLst>
                <a:path w="7082" h="2437" extrusionOk="0">
                  <a:moveTo>
                    <a:pt x="5142" y="1"/>
                  </a:moveTo>
                  <a:lnTo>
                    <a:pt x="4691" y="91"/>
                  </a:lnTo>
                  <a:lnTo>
                    <a:pt x="4285" y="181"/>
                  </a:lnTo>
                  <a:lnTo>
                    <a:pt x="3383" y="452"/>
                  </a:lnTo>
                  <a:lnTo>
                    <a:pt x="2526" y="768"/>
                  </a:lnTo>
                  <a:lnTo>
                    <a:pt x="1714" y="1219"/>
                  </a:lnTo>
                  <a:lnTo>
                    <a:pt x="90" y="2121"/>
                  </a:lnTo>
                  <a:lnTo>
                    <a:pt x="45" y="2166"/>
                  </a:lnTo>
                  <a:lnTo>
                    <a:pt x="0" y="2211"/>
                  </a:lnTo>
                  <a:lnTo>
                    <a:pt x="45" y="2346"/>
                  </a:lnTo>
                  <a:lnTo>
                    <a:pt x="136" y="2437"/>
                  </a:lnTo>
                  <a:lnTo>
                    <a:pt x="271" y="2437"/>
                  </a:lnTo>
                  <a:lnTo>
                    <a:pt x="1850" y="1579"/>
                  </a:lnTo>
                  <a:lnTo>
                    <a:pt x="2662" y="1174"/>
                  </a:lnTo>
                  <a:lnTo>
                    <a:pt x="3473" y="858"/>
                  </a:lnTo>
                  <a:lnTo>
                    <a:pt x="4285" y="587"/>
                  </a:lnTo>
                  <a:lnTo>
                    <a:pt x="5142" y="407"/>
                  </a:lnTo>
                  <a:lnTo>
                    <a:pt x="5593" y="362"/>
                  </a:lnTo>
                  <a:lnTo>
                    <a:pt x="6045" y="317"/>
                  </a:lnTo>
                  <a:lnTo>
                    <a:pt x="6496" y="362"/>
                  </a:lnTo>
                  <a:lnTo>
                    <a:pt x="6947" y="407"/>
                  </a:lnTo>
                  <a:lnTo>
                    <a:pt x="7037" y="362"/>
                  </a:lnTo>
                  <a:lnTo>
                    <a:pt x="7082" y="271"/>
                  </a:lnTo>
                  <a:lnTo>
                    <a:pt x="7082" y="226"/>
                  </a:lnTo>
                  <a:lnTo>
                    <a:pt x="6992" y="136"/>
                  </a:lnTo>
                  <a:lnTo>
                    <a:pt x="6541" y="46"/>
                  </a:lnTo>
                  <a:lnTo>
                    <a:pt x="609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81;p52">
              <a:extLst>
                <a:ext uri="{FF2B5EF4-FFF2-40B4-BE49-F238E27FC236}">
                  <a16:creationId xmlns:a16="http://schemas.microsoft.com/office/drawing/2014/main" id="{A4900C1D-C3CD-742E-2D53-4221C88D8AE6}"/>
                </a:ext>
              </a:extLst>
            </p:cNvPr>
            <p:cNvSpPr/>
            <p:nvPr/>
          </p:nvSpPr>
          <p:spPr>
            <a:xfrm>
              <a:off x="6946575" y="3793450"/>
              <a:ext cx="47400" cy="30475"/>
            </a:xfrm>
            <a:custGeom>
              <a:avLst/>
              <a:gdLst/>
              <a:ahLst/>
              <a:cxnLst/>
              <a:rect l="l" t="t" r="r" b="b"/>
              <a:pathLst>
                <a:path w="1896" h="1219" extrusionOk="0">
                  <a:moveTo>
                    <a:pt x="1625" y="0"/>
                  </a:moveTo>
                  <a:lnTo>
                    <a:pt x="1219" y="226"/>
                  </a:lnTo>
                  <a:lnTo>
                    <a:pt x="813" y="451"/>
                  </a:lnTo>
                  <a:lnTo>
                    <a:pt x="407" y="677"/>
                  </a:lnTo>
                  <a:lnTo>
                    <a:pt x="46" y="993"/>
                  </a:lnTo>
                  <a:lnTo>
                    <a:pt x="1" y="1083"/>
                  </a:lnTo>
                  <a:lnTo>
                    <a:pt x="46" y="1173"/>
                  </a:lnTo>
                  <a:lnTo>
                    <a:pt x="136" y="1218"/>
                  </a:lnTo>
                  <a:lnTo>
                    <a:pt x="226" y="1218"/>
                  </a:lnTo>
                  <a:lnTo>
                    <a:pt x="587" y="948"/>
                  </a:lnTo>
                  <a:lnTo>
                    <a:pt x="993" y="677"/>
                  </a:lnTo>
                  <a:lnTo>
                    <a:pt x="1399" y="451"/>
                  </a:lnTo>
                  <a:lnTo>
                    <a:pt x="1805" y="271"/>
                  </a:lnTo>
                  <a:lnTo>
                    <a:pt x="1850" y="271"/>
                  </a:lnTo>
                  <a:lnTo>
                    <a:pt x="1895" y="181"/>
                  </a:lnTo>
                  <a:lnTo>
                    <a:pt x="1850" y="91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82;p52">
              <a:extLst>
                <a:ext uri="{FF2B5EF4-FFF2-40B4-BE49-F238E27FC236}">
                  <a16:creationId xmlns:a16="http://schemas.microsoft.com/office/drawing/2014/main" id="{9449806C-B52B-DC17-8B2C-019E41C0C3BF}"/>
                </a:ext>
              </a:extLst>
            </p:cNvPr>
            <p:cNvSpPr/>
            <p:nvPr/>
          </p:nvSpPr>
          <p:spPr>
            <a:xfrm>
              <a:off x="7070625" y="3801350"/>
              <a:ext cx="27100" cy="22575"/>
            </a:xfrm>
            <a:custGeom>
              <a:avLst/>
              <a:gdLst/>
              <a:ahLst/>
              <a:cxnLst/>
              <a:rect l="l" t="t" r="r" b="b"/>
              <a:pathLst>
                <a:path w="1084" h="903" extrusionOk="0">
                  <a:moveTo>
                    <a:pt x="903" y="0"/>
                  </a:moveTo>
                  <a:lnTo>
                    <a:pt x="632" y="90"/>
                  </a:lnTo>
                  <a:lnTo>
                    <a:pt x="407" y="271"/>
                  </a:lnTo>
                  <a:lnTo>
                    <a:pt x="181" y="451"/>
                  </a:lnTo>
                  <a:lnTo>
                    <a:pt x="1" y="722"/>
                  </a:lnTo>
                  <a:lnTo>
                    <a:pt x="1" y="812"/>
                  </a:lnTo>
                  <a:lnTo>
                    <a:pt x="46" y="902"/>
                  </a:lnTo>
                  <a:lnTo>
                    <a:pt x="136" y="902"/>
                  </a:lnTo>
                  <a:lnTo>
                    <a:pt x="226" y="857"/>
                  </a:lnTo>
                  <a:lnTo>
                    <a:pt x="407" y="677"/>
                  </a:lnTo>
                  <a:lnTo>
                    <a:pt x="542" y="496"/>
                  </a:lnTo>
                  <a:lnTo>
                    <a:pt x="767" y="361"/>
                  </a:lnTo>
                  <a:lnTo>
                    <a:pt x="993" y="271"/>
                  </a:lnTo>
                  <a:lnTo>
                    <a:pt x="1083" y="181"/>
                  </a:lnTo>
                  <a:lnTo>
                    <a:pt x="1083" y="90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83;p52">
              <a:extLst>
                <a:ext uri="{FF2B5EF4-FFF2-40B4-BE49-F238E27FC236}">
                  <a16:creationId xmlns:a16="http://schemas.microsoft.com/office/drawing/2014/main" id="{2150FB6A-23E2-A07C-CE9C-533C32D62DB8}"/>
                </a:ext>
              </a:extLst>
            </p:cNvPr>
            <p:cNvSpPr/>
            <p:nvPr/>
          </p:nvSpPr>
          <p:spPr>
            <a:xfrm>
              <a:off x="7182275" y="3830650"/>
              <a:ext cx="55275" cy="171450"/>
            </a:xfrm>
            <a:custGeom>
              <a:avLst/>
              <a:gdLst/>
              <a:ahLst/>
              <a:cxnLst/>
              <a:rect l="l" t="t" r="r" b="b"/>
              <a:pathLst>
                <a:path w="2211" h="6858" extrusionOk="0">
                  <a:moveTo>
                    <a:pt x="45" y="1"/>
                  </a:moveTo>
                  <a:lnTo>
                    <a:pt x="0" y="46"/>
                  </a:lnTo>
                  <a:lnTo>
                    <a:pt x="0" y="136"/>
                  </a:lnTo>
                  <a:lnTo>
                    <a:pt x="361" y="903"/>
                  </a:lnTo>
                  <a:lnTo>
                    <a:pt x="677" y="1715"/>
                  </a:lnTo>
                  <a:lnTo>
                    <a:pt x="902" y="2572"/>
                  </a:lnTo>
                  <a:lnTo>
                    <a:pt x="1128" y="3384"/>
                  </a:lnTo>
                  <a:lnTo>
                    <a:pt x="1489" y="5098"/>
                  </a:lnTo>
                  <a:lnTo>
                    <a:pt x="1714" y="5955"/>
                  </a:lnTo>
                  <a:lnTo>
                    <a:pt x="1985" y="6767"/>
                  </a:lnTo>
                  <a:lnTo>
                    <a:pt x="2030" y="6857"/>
                  </a:lnTo>
                  <a:lnTo>
                    <a:pt x="2120" y="6857"/>
                  </a:lnTo>
                  <a:lnTo>
                    <a:pt x="2165" y="6812"/>
                  </a:lnTo>
                  <a:lnTo>
                    <a:pt x="2210" y="6722"/>
                  </a:lnTo>
                  <a:lnTo>
                    <a:pt x="1940" y="5865"/>
                  </a:lnTo>
                  <a:lnTo>
                    <a:pt x="1714" y="5008"/>
                  </a:lnTo>
                  <a:lnTo>
                    <a:pt x="1353" y="3294"/>
                  </a:lnTo>
                  <a:lnTo>
                    <a:pt x="1128" y="2437"/>
                  </a:lnTo>
                  <a:lnTo>
                    <a:pt x="857" y="1625"/>
                  </a:lnTo>
                  <a:lnTo>
                    <a:pt x="541" y="813"/>
                  </a:lnTo>
                  <a:lnTo>
                    <a:pt x="135" y="46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84;p52">
              <a:extLst>
                <a:ext uri="{FF2B5EF4-FFF2-40B4-BE49-F238E27FC236}">
                  <a16:creationId xmlns:a16="http://schemas.microsoft.com/office/drawing/2014/main" id="{51D9C09C-807D-2D2E-E51E-5CF8362A3B4E}"/>
                </a:ext>
              </a:extLst>
            </p:cNvPr>
            <p:cNvSpPr/>
            <p:nvPr/>
          </p:nvSpPr>
          <p:spPr>
            <a:xfrm>
              <a:off x="6672550" y="3862225"/>
              <a:ext cx="68825" cy="135350"/>
            </a:xfrm>
            <a:custGeom>
              <a:avLst/>
              <a:gdLst/>
              <a:ahLst/>
              <a:cxnLst/>
              <a:rect l="l" t="t" r="r" b="b"/>
              <a:pathLst>
                <a:path w="2753" h="5414" extrusionOk="0">
                  <a:moveTo>
                    <a:pt x="2662" y="1"/>
                  </a:moveTo>
                  <a:lnTo>
                    <a:pt x="2572" y="46"/>
                  </a:lnTo>
                  <a:lnTo>
                    <a:pt x="1760" y="1264"/>
                  </a:lnTo>
                  <a:lnTo>
                    <a:pt x="1354" y="1895"/>
                  </a:lnTo>
                  <a:lnTo>
                    <a:pt x="993" y="2572"/>
                  </a:lnTo>
                  <a:lnTo>
                    <a:pt x="632" y="3249"/>
                  </a:lnTo>
                  <a:lnTo>
                    <a:pt x="362" y="3925"/>
                  </a:lnTo>
                  <a:lnTo>
                    <a:pt x="136" y="4647"/>
                  </a:lnTo>
                  <a:lnTo>
                    <a:pt x="1" y="5323"/>
                  </a:lnTo>
                  <a:lnTo>
                    <a:pt x="1" y="5414"/>
                  </a:lnTo>
                  <a:lnTo>
                    <a:pt x="91" y="5414"/>
                  </a:lnTo>
                  <a:lnTo>
                    <a:pt x="136" y="5369"/>
                  </a:lnTo>
                  <a:lnTo>
                    <a:pt x="317" y="4647"/>
                  </a:lnTo>
                  <a:lnTo>
                    <a:pt x="542" y="3970"/>
                  </a:lnTo>
                  <a:lnTo>
                    <a:pt x="858" y="3294"/>
                  </a:lnTo>
                  <a:lnTo>
                    <a:pt x="1219" y="2662"/>
                  </a:lnTo>
                  <a:lnTo>
                    <a:pt x="1986" y="1399"/>
                  </a:lnTo>
                  <a:lnTo>
                    <a:pt x="2752" y="181"/>
                  </a:lnTo>
                  <a:lnTo>
                    <a:pt x="2752" y="91"/>
                  </a:lnTo>
                  <a:lnTo>
                    <a:pt x="2707" y="46"/>
                  </a:lnTo>
                  <a:lnTo>
                    <a:pt x="2662" y="1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85;p52">
              <a:extLst>
                <a:ext uri="{FF2B5EF4-FFF2-40B4-BE49-F238E27FC236}">
                  <a16:creationId xmlns:a16="http://schemas.microsoft.com/office/drawing/2014/main" id="{B5C56084-4235-B67C-C1AC-151E4AE426F8}"/>
                </a:ext>
              </a:extLst>
            </p:cNvPr>
            <p:cNvSpPr/>
            <p:nvPr/>
          </p:nvSpPr>
          <p:spPr>
            <a:xfrm>
              <a:off x="6581225" y="4096800"/>
              <a:ext cx="59775" cy="237950"/>
            </a:xfrm>
            <a:custGeom>
              <a:avLst/>
              <a:gdLst/>
              <a:ahLst/>
              <a:cxnLst/>
              <a:rect l="l" t="t" r="r" b="b"/>
              <a:pathLst>
                <a:path w="2391" h="9518" extrusionOk="0">
                  <a:moveTo>
                    <a:pt x="2211" y="0"/>
                  </a:moveTo>
                  <a:lnTo>
                    <a:pt x="2120" y="90"/>
                  </a:lnTo>
                  <a:lnTo>
                    <a:pt x="1850" y="632"/>
                  </a:lnTo>
                  <a:lnTo>
                    <a:pt x="1624" y="1173"/>
                  </a:lnTo>
                  <a:lnTo>
                    <a:pt x="1444" y="1714"/>
                  </a:lnTo>
                  <a:lnTo>
                    <a:pt x="1263" y="2300"/>
                  </a:lnTo>
                  <a:lnTo>
                    <a:pt x="993" y="3473"/>
                  </a:lnTo>
                  <a:lnTo>
                    <a:pt x="812" y="4646"/>
                  </a:lnTo>
                  <a:lnTo>
                    <a:pt x="451" y="7037"/>
                  </a:lnTo>
                  <a:lnTo>
                    <a:pt x="271" y="8209"/>
                  </a:lnTo>
                  <a:lnTo>
                    <a:pt x="0" y="9382"/>
                  </a:lnTo>
                  <a:lnTo>
                    <a:pt x="45" y="9472"/>
                  </a:lnTo>
                  <a:lnTo>
                    <a:pt x="91" y="9518"/>
                  </a:lnTo>
                  <a:lnTo>
                    <a:pt x="181" y="9518"/>
                  </a:lnTo>
                  <a:lnTo>
                    <a:pt x="226" y="9427"/>
                  </a:lnTo>
                  <a:lnTo>
                    <a:pt x="497" y="8300"/>
                  </a:lnTo>
                  <a:lnTo>
                    <a:pt x="722" y="7127"/>
                  </a:lnTo>
                  <a:lnTo>
                    <a:pt x="1128" y="4781"/>
                  </a:lnTo>
                  <a:lnTo>
                    <a:pt x="1354" y="3609"/>
                  </a:lnTo>
                  <a:lnTo>
                    <a:pt x="1624" y="2481"/>
                  </a:lnTo>
                  <a:lnTo>
                    <a:pt x="1985" y="1308"/>
                  </a:lnTo>
                  <a:lnTo>
                    <a:pt x="2391" y="180"/>
                  </a:lnTo>
                  <a:lnTo>
                    <a:pt x="2391" y="135"/>
                  </a:lnTo>
                  <a:lnTo>
                    <a:pt x="2391" y="90"/>
                  </a:lnTo>
                  <a:lnTo>
                    <a:pt x="2301" y="4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232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83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AAC056-D7C9-FE03-6BC5-38E3D95CC685}"/>
              </a:ext>
            </a:extLst>
          </p:cNvPr>
          <p:cNvSpPr/>
          <p:nvPr/>
        </p:nvSpPr>
        <p:spPr>
          <a:xfrm>
            <a:off x="909274" y="1930972"/>
            <a:ext cx="10167257" cy="3411443"/>
          </a:xfrm>
          <a:prstGeom prst="roundRect">
            <a:avLst>
              <a:gd name="adj" fmla="val 2746"/>
            </a:avLst>
          </a:prstGeom>
          <a:solidFill>
            <a:srgbClr val="7AB800"/>
          </a:solidFill>
          <a:ln>
            <a:noFill/>
          </a:ln>
          <a:effectLst>
            <a:outerShdw blurRad="508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D515DEB-ECF4-F756-02C3-15257FDD4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5" y="5894613"/>
            <a:ext cx="802800" cy="59825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C348F8-EEE1-48E9-B787-05A998C02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6479" y="5625228"/>
            <a:ext cx="1850400" cy="86763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0B6EA2D-3FA5-3AF8-6439-E92B05091D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428" y="2109364"/>
            <a:ext cx="10489298" cy="36747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0E0F4D-3FCE-3048-18BC-39C0844B6D74}"/>
              </a:ext>
            </a:extLst>
          </p:cNvPr>
          <p:cNvSpPr txBox="1">
            <a:spLocks/>
          </p:cNvSpPr>
          <p:nvPr/>
        </p:nvSpPr>
        <p:spPr>
          <a:xfrm>
            <a:off x="588970" y="862724"/>
            <a:ext cx="11014060" cy="11095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latin typeface="Roboto" panose="02000000000000000000" pitchFamily="2" charset="0"/>
                <a:ea typeface="Roboto" panose="02000000000000000000" pitchFamily="2" charset="0"/>
              </a:rPr>
              <a:t>Using ‘thrive’ to </a:t>
            </a:r>
            <a:r>
              <a:rPr lang="en-US" sz="3200" err="1">
                <a:latin typeface="Roboto" panose="02000000000000000000" pitchFamily="2" charset="0"/>
                <a:ea typeface="Roboto" panose="02000000000000000000" pitchFamily="2" charset="0"/>
              </a:rPr>
              <a:t>reconceptualise</a:t>
            </a:r>
            <a:r>
              <a:rPr lang="en-US" sz="3200">
                <a:latin typeface="Roboto" panose="02000000000000000000" pitchFamily="2" charset="0"/>
                <a:ea typeface="Roboto" panose="02000000000000000000" pitchFamily="2" charset="0"/>
              </a:rPr>
              <a:t> curriculum, pedagogy, assessment, quality assurance, recognition and certification</a:t>
            </a:r>
            <a:endParaRPr lang="en-AU" sz="3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A622D-B5F7-64E2-E05A-BD4DDC329036}"/>
              </a:ext>
            </a:extLst>
          </p:cNvPr>
          <p:cNvSpPr txBox="1"/>
          <p:nvPr/>
        </p:nvSpPr>
        <p:spPr>
          <a:xfrm>
            <a:off x="283779" y="145727"/>
            <a:ext cx="114745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Tahoma" panose="020B0604030504040204" pitchFamily="34" charset="0"/>
              </a:rPr>
              <a:t>Future directions</a:t>
            </a:r>
            <a:endParaRPr lang="en-AU" sz="380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2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A9AE-2CB7-72A3-55BA-3B5398BC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82" y="477381"/>
            <a:ext cx="11421035" cy="553998"/>
          </a:xfrm>
        </p:spPr>
        <p:txBody>
          <a:bodyPr/>
          <a:lstStyle/>
          <a:p>
            <a:pPr algn="ctr"/>
            <a:r>
              <a:rPr lang="en-US" sz="3600" b="0">
                <a:solidFill>
                  <a:srgbClr val="92D050"/>
                </a:solidFill>
                <a:latin typeface="Roboto Medium" panose="02000000000000000000" pitchFamily="2" charset="0"/>
              </a:rPr>
              <a:t>Future Directions. A qualification for a changing world </a:t>
            </a:r>
            <a:endParaRPr lang="en-AU" sz="3600" b="0">
              <a:solidFill>
                <a:srgbClr val="92D050"/>
              </a:solidFill>
              <a:latin typeface="Roboto Medium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0F2CDD-6503-9011-7A22-4098DAF09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767066"/>
              </p:ext>
            </p:extLst>
          </p:nvPr>
        </p:nvGraphicFramePr>
        <p:xfrm>
          <a:off x="1197608" y="1031379"/>
          <a:ext cx="9439912" cy="487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615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DBD50E-3EAF-5706-BD25-A8C88484C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471612"/>
            <a:ext cx="3072659" cy="4334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71D39-F986-642D-1F9A-6707DC051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133" y="1471612"/>
            <a:ext cx="3112720" cy="4334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C3DE7A-468E-7814-FC9E-944566B20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440" y="1330106"/>
            <a:ext cx="3403974" cy="47928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E87FAD-38BC-E6F4-B780-182C03ECAC08}"/>
              </a:ext>
            </a:extLst>
          </p:cNvPr>
          <p:cNvSpPr txBox="1"/>
          <p:nvPr/>
        </p:nvSpPr>
        <p:spPr>
          <a:xfrm>
            <a:off x="1100137" y="424607"/>
            <a:ext cx="9559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>
                <a:solidFill>
                  <a:srgbClr val="92D050"/>
                </a:solidFill>
                <a:latin typeface="Roboto Medium" panose="02000000000000000000" pitchFamily="2" charset="0"/>
              </a:rPr>
              <a:t>Passport to Thrive</a:t>
            </a:r>
            <a:endParaRPr lang="en-AU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3D9BF1-4A8A-76CB-8783-F7B91B1671DC}"/>
              </a:ext>
            </a:extLst>
          </p:cNvPr>
          <p:cNvSpPr txBox="1"/>
          <p:nvPr/>
        </p:nvSpPr>
        <p:spPr>
          <a:xfrm>
            <a:off x="871537" y="6004053"/>
            <a:ext cx="6822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>
                <a:solidFill>
                  <a:srgbClr val="92D050"/>
                </a:solidFill>
              </a:rPr>
              <a:t>https://www.sace.sa.edu.au/about/what-we-do/strategic-plan</a:t>
            </a:r>
          </a:p>
        </p:txBody>
      </p:sp>
    </p:spTree>
    <p:extLst>
      <p:ext uri="{BB962C8B-B14F-4D97-AF65-F5344CB8AC3E}">
        <p14:creationId xmlns:p14="http://schemas.microsoft.com/office/powerpoint/2010/main" val="395527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A00F-90A3-E829-AE12-202078B4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006" y="454739"/>
            <a:ext cx="10453987" cy="615553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000" b="0">
                <a:solidFill>
                  <a:srgbClr val="92D050"/>
                </a:solidFill>
                <a:latin typeface="Roboto Medium" panose="02000000000000000000" pitchFamily="2" charset="0"/>
              </a:rPr>
              <a:t>Subject improvements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334F85D-DAAE-8FAC-510B-F2B96D328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71897"/>
              </p:ext>
            </p:extLst>
          </p:nvPr>
        </p:nvGraphicFramePr>
        <p:xfrm>
          <a:off x="482247" y="1169760"/>
          <a:ext cx="11227506" cy="451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5660">
                  <a:extLst>
                    <a:ext uri="{9D8B030D-6E8A-4147-A177-3AD203B41FA5}">
                      <a16:colId xmlns:a16="http://schemas.microsoft.com/office/drawing/2014/main" val="1193646779"/>
                    </a:ext>
                  </a:extLst>
                </a:gridCol>
                <a:gridCol w="9461846">
                  <a:extLst>
                    <a:ext uri="{9D8B030D-6E8A-4147-A177-3AD203B41FA5}">
                      <a16:colId xmlns:a16="http://schemas.microsoft.com/office/drawing/2014/main" val="2513649378"/>
                    </a:ext>
                  </a:extLst>
                </a:gridCol>
              </a:tblGrid>
              <a:tr h="970788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Overarching principles</a:t>
                      </a:r>
                      <a:endParaRPr lang="en-US" sz="3600" b="0" i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756409"/>
                  </a:ext>
                </a:extLst>
              </a:tr>
              <a:tr h="51353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flexibility </a:t>
                      </a:r>
                      <a:endParaRPr lang="en-AU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for teachers to make local decisions based on the needs of their cohort   </a:t>
                      </a:r>
                      <a:endParaRPr lang="en-AU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01078"/>
                  </a:ext>
                </a:extLst>
              </a:tr>
              <a:tr h="60718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space</a:t>
                      </a:r>
                      <a:endParaRPr lang="en-AU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for student agency, authentic learning and development of capabilities        </a:t>
                      </a:r>
                      <a:endParaRPr lang="en-AU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42706"/>
                  </a:ext>
                </a:extLst>
              </a:tr>
              <a:tr h="51353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clarity</a:t>
                      </a:r>
                      <a:endParaRPr lang="en-AU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 remove inconsistencies or ambiguities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200259"/>
                  </a:ext>
                </a:extLst>
              </a:tr>
              <a:tr h="51353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consistency</a:t>
                      </a:r>
                      <a:endParaRPr lang="en-AU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within and across subjects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96028"/>
                  </a:ext>
                </a:extLst>
              </a:tr>
              <a:tr h="51353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opportunities</a:t>
                      </a:r>
                      <a:endParaRPr lang="en-AU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for students to present their learning in varied and novel ways </a:t>
                      </a:r>
                      <a:endParaRPr lang="en-AU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36018"/>
                  </a:ext>
                </a:extLst>
              </a:tr>
              <a:tr h="886371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manageability</a:t>
                      </a:r>
                      <a:endParaRPr lang="en-AU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for students and teachers and do not require significant change to programming or extensive professional learning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4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65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BEED09-59D3-4F94-8821-90BCA68A5CB3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FB052F7E0484B95F6CB9B97F7DA8F" ma:contentTypeVersion="4" ma:contentTypeDescription="Create a new document." ma:contentTypeScope="" ma:versionID="8b26e3d112f9edcaec776440c46ea593">
  <xsd:schema xmlns:xsd="http://www.w3.org/2001/XMLSchema" xmlns:xs="http://www.w3.org/2001/XMLSchema" xmlns:p="http://schemas.microsoft.com/office/2006/metadata/properties" xmlns:ns2="f74927ef-59e0-43b7-bc0c-9a4f54542464" targetNamespace="http://schemas.microsoft.com/office/2006/metadata/properties" ma:root="true" ma:fieldsID="a3b2fc101ac9064b49399bd462de421a" ns2:_="">
    <xsd:import namespace="f74927ef-59e0-43b7-bc0c-9a4f545424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927ef-59e0-43b7-bc0c-9a4f54542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0DD128-5638-4DA7-807E-774E4BFC3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C68334-B7AE-42F9-9BE2-25F22614CDDD}">
  <ds:schemaRefs>
    <ds:schemaRef ds:uri="f74927ef-59e0-43b7-bc0c-9a4f545424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B7EBFA-35D6-464D-9E59-7AEA476DDFB5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f74927ef-59e0-43b7-bc0c-9a4f54542464"/>
  </ds:schemaRefs>
</ds:datastoreItem>
</file>

<file path=docMetadata/LabelInfo.xml><?xml version="1.0" encoding="utf-8"?>
<clbl:labelList xmlns:clbl="http://schemas.microsoft.com/office/2020/mipLabelMetadata">
  <clbl:label id="{77274858-3b1d-4431-8679-d878f40e28fd}" enabled="1" method="Privileged" siteId="{bda528f7-fca9-432f-bc98-bd7e90d4090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1382</Words>
  <Application>Microsoft Office PowerPoint</Application>
  <PresentationFormat>Widescreen</PresentationFormat>
  <Paragraphs>290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Segoe UI</vt:lpstr>
      <vt:lpstr>Roboto Medium</vt:lpstr>
      <vt:lpstr>Tahoma</vt:lpstr>
      <vt:lpstr>Calibri</vt:lpstr>
      <vt:lpstr>Roboto Light</vt:lpstr>
      <vt:lpstr>Roboto  </vt:lpstr>
      <vt:lpstr>Arial</vt:lpstr>
      <vt:lpstr>roboto bold</vt:lpstr>
      <vt:lpstr>Roboto Black</vt:lpstr>
      <vt:lpstr>Wingdings</vt:lpstr>
      <vt:lpstr>roboto</vt:lpstr>
      <vt:lpstr>roboto</vt:lpstr>
      <vt:lpstr>Office Theme</vt:lpstr>
      <vt:lpstr>PowerPoint Presentation</vt:lpstr>
      <vt:lpstr>Teacher information session  Changes to the nationally assessed languages at continuers level</vt:lpstr>
      <vt:lpstr>Acknowledgement of Country</vt:lpstr>
      <vt:lpstr>PowerPoint Presentation</vt:lpstr>
      <vt:lpstr>Agenda   </vt:lpstr>
      <vt:lpstr>PowerPoint Presentation</vt:lpstr>
      <vt:lpstr>Future Directions. A qualification for a changing world </vt:lpstr>
      <vt:lpstr>PowerPoint Presentation</vt:lpstr>
      <vt:lpstr>Subject improvements</vt:lpstr>
      <vt:lpstr> Ideas for subject improvements from 2025 From 8-10 assessments to 8 assessments and change to weightings overall</vt:lpstr>
      <vt:lpstr>Feedback on ideas for subject improvements in 2025</vt:lpstr>
      <vt:lpstr>New CCAFL framework – a reminder</vt:lpstr>
      <vt:lpstr>New CCAFL framework</vt:lpstr>
      <vt:lpstr>What’s new in the subject outline?</vt:lpstr>
      <vt:lpstr>Stage 2 assessment types (for teaching in 2025)</vt:lpstr>
      <vt:lpstr>Changes to oral exam</vt:lpstr>
      <vt:lpstr>NSW hosted languages – Filipino,  Croatian, Serbian  </vt:lpstr>
      <vt:lpstr>Prescribed topics - Filipino</vt:lpstr>
      <vt:lpstr>                                  Specifications to be confirmed    VIC – Bengali, Bosnian, Hebrew, Hindi, Tamil, Portuguese,  Punjabi, Russian, Persian, Sinhala, Turkish   SACE   Khmer, Nepali, Polish, Hungarian  </vt:lpstr>
      <vt:lpstr>Assessment Type 3: Written examination 2025</vt:lpstr>
      <vt:lpstr>PowerPoint Presentation</vt:lpstr>
      <vt:lpstr>Section 1: Responding to Texts</vt:lpstr>
      <vt:lpstr>PowerPoint Presentation</vt:lpstr>
      <vt:lpstr>PowerPoint Presentation</vt:lpstr>
      <vt:lpstr>PowerPoint Presentation</vt:lpstr>
      <vt:lpstr>Section 2: Creating Texts</vt:lpstr>
      <vt:lpstr>PowerPoint Presentation</vt:lpstr>
      <vt:lpstr>Visual texts</vt:lpstr>
      <vt:lpstr>PowerPoint Presentation</vt:lpstr>
      <vt:lpstr>QUESTION TIME  Thank you for your support  Best wishes for the year ahead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Virginia (SACE)</dc:creator>
  <cp:lastModifiedBy> Comment</cp:lastModifiedBy>
  <cp:revision>8</cp:revision>
  <cp:lastPrinted>2023-06-16T04:25:22Z</cp:lastPrinted>
  <dcterms:created xsi:type="dcterms:W3CDTF">2022-05-09T06:05:53Z</dcterms:created>
  <dcterms:modified xsi:type="dcterms:W3CDTF">2024-05-24T05:59:33Z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2022-05-09T00:00:00Z</vt:filetime>
  </property>
  <property fmtid="{D5CDD505-2E9C-101B-9397-08002B2CF9AE}" pid="5" name="MSIP_Label_77274858-3b1d-4431-8679-d878f40e28fd_Enabled">
    <vt:lpwstr>true</vt:lpwstr>
  </property>
  <property fmtid="{D5CDD505-2E9C-101B-9397-08002B2CF9AE}" pid="6" name="ClassificationContentMarkingHeaderLocations">
    <vt:lpwstr>Office Theme:8</vt:lpwstr>
  </property>
  <property fmtid="{D5CDD505-2E9C-101B-9397-08002B2CF9AE}" pid="7" name="MSIP_Label_77274858-3b1d-4431-8679-d878f40e28fd_Name">
    <vt:lpwstr>-Official</vt:lpwstr>
  </property>
  <property fmtid="{D5CDD505-2E9C-101B-9397-08002B2CF9AE}" pid="8" name="MSIP_Label_77274858-3b1d-4431-8679-d878f40e28fd_SiteId">
    <vt:lpwstr>bda528f7-fca9-432f-bc98-bd7e90d40906</vt:lpwstr>
  </property>
  <property fmtid="{D5CDD505-2E9C-101B-9397-08002B2CF9AE}" pid="9" name="MSIP_Label_77274858-3b1d-4431-8679-d878f40e28fd_Method">
    <vt:lpwstr>Privileged</vt:lpwstr>
  </property>
  <property fmtid="{D5CDD505-2E9C-101B-9397-08002B2CF9AE}" pid="10" name="ClassificationContentMarkingHeaderText">
    <vt:lpwstr>OFFICIAL</vt:lpwstr>
  </property>
  <property fmtid="{D5CDD505-2E9C-101B-9397-08002B2CF9AE}" pid="11" name="MSIP_Label_77274858-3b1d-4431-8679-d878f40e28fd_ActionId">
    <vt:lpwstr>98368f51-4880-4534-970c-8052975dc26f</vt:lpwstr>
  </property>
  <property fmtid="{D5CDD505-2E9C-101B-9397-08002B2CF9AE}" pid="12" name="MSIP_Label_77274858-3b1d-4431-8679-d878f40e28fd_SetDate">
    <vt:lpwstr>2022-05-09T13:01:33Z</vt:lpwstr>
  </property>
  <property fmtid="{D5CDD505-2E9C-101B-9397-08002B2CF9AE}" pid="13" name="MSIP_Label_77274858-3b1d-4431-8679-d878f40e28fd_ContentBits">
    <vt:lpwstr>1</vt:lpwstr>
  </property>
  <property fmtid="{D5CDD505-2E9C-101B-9397-08002B2CF9AE}" pid="14" name="ContentTypeId">
    <vt:lpwstr>0x010100E0DFB052F7E0484B95F6CB9B97F7DA8F</vt:lpwstr>
  </property>
  <property fmtid="{D5CDD505-2E9C-101B-9397-08002B2CF9AE}" pid="15" name="MediaServiceImageTags">
    <vt:lpwstr/>
  </property>
  <property fmtid="{D5CDD505-2E9C-101B-9397-08002B2CF9AE}" pid="16" name="Order">
    <vt:r8>400</vt:r8>
  </property>
  <property fmtid="{D5CDD505-2E9C-101B-9397-08002B2CF9AE}" pid="17" name="TriggerFlowInfo">
    <vt:lpwstr/>
  </property>
  <property fmtid="{D5CDD505-2E9C-101B-9397-08002B2CF9AE}" pid="18" name="ComplianceAssetId">
    <vt:lpwstr/>
  </property>
  <property fmtid="{D5CDD505-2E9C-101B-9397-08002B2CF9AE}" pid="19" name="_ExtendedDescription">
    <vt:lpwstr/>
  </property>
  <property fmtid="{D5CDD505-2E9C-101B-9397-08002B2CF9AE}" pid="20" name="Objective-VersionNumber">
    <vt:r8>2</vt:r8>
  </property>
  <property fmtid="{D5CDD505-2E9C-101B-9397-08002B2CF9AE}" pid="21" name="Objective-Path">
    <vt:lpwstr>Philippa Gallagher:</vt:lpwstr>
  </property>
  <property fmtid="{D5CDD505-2E9C-101B-9397-08002B2CF9AE}" pid="22" name="Objective-Caveats">
    <vt:lpwstr/>
  </property>
  <property fmtid="{D5CDD505-2E9C-101B-9397-08002B2CF9AE}" pid="23" name="Objective-State">
    <vt:lpwstr>Being Edited</vt:lpwstr>
  </property>
  <property fmtid="{D5CDD505-2E9C-101B-9397-08002B2CF9AE}" pid="24" name="Objective-Parent">
    <vt:lpwstr>Philippa Gallagher</vt:lpwstr>
  </property>
  <property fmtid="{D5CDD505-2E9C-101B-9397-08002B2CF9AE}" pid="25" name="Objective-Description">
    <vt:lpwstr/>
  </property>
  <property fmtid="{D5CDD505-2E9C-101B-9397-08002B2CF9AE}" pid="26" name="Objective-FileNumber">
    <vt:lpwstr/>
  </property>
  <property fmtid="{D5CDD505-2E9C-101B-9397-08002B2CF9AE}" pid="27" name="Objective-Version">
    <vt:lpwstr>0.2</vt:lpwstr>
  </property>
  <property fmtid="{D5CDD505-2E9C-101B-9397-08002B2CF9AE}" pid="28" name="Objective-ModificationStamp">
    <vt:filetime>2019-04-01T23:01:00Z</vt:filetime>
  </property>
  <property fmtid="{D5CDD505-2E9C-101B-9397-08002B2CF9AE}" pid="29" name="Objective-VersionComment">
    <vt:lpwstr>Edited from Template Dialog</vt:lpwstr>
  </property>
  <property fmtid="{D5CDD505-2E9C-101B-9397-08002B2CF9AE}" pid="30" name="Objective-Comment">
    <vt:lpwstr/>
  </property>
  <property fmtid="{D5CDD505-2E9C-101B-9397-08002B2CF9AE}" pid="31" name="Objective-Title">
    <vt:lpwstr>Powerpoint Blank</vt:lpwstr>
  </property>
  <property fmtid="{D5CDD505-2E9C-101B-9397-08002B2CF9AE}" pid="32" name="Objective-IsApproved">
    <vt:bool>false</vt:bool>
  </property>
  <property fmtid="{D5CDD505-2E9C-101B-9397-08002B2CF9AE}" pid="33" name="Objective-IsPublished">
    <vt:bool>false</vt:bool>
  </property>
  <property fmtid="{D5CDD505-2E9C-101B-9397-08002B2CF9AE}" pid="34" name="Checked by">
    <vt:lpwstr>32123</vt:lpwstr>
  </property>
  <property fmtid="{D5CDD505-2E9C-101B-9397-08002B2CF9AE}" pid="35" name="Objective-Classification">
    <vt:lpwstr>[Inherited - none]</vt:lpwstr>
  </property>
  <property fmtid="{D5CDD505-2E9C-101B-9397-08002B2CF9AE}" pid="36" name="Objective-CreationStamp">
    <vt:filetime>2019-04-01T23:00:36Z</vt:filetime>
  </property>
  <property fmtid="{D5CDD505-2E9C-101B-9397-08002B2CF9AE}" pid="37" name="Objective-Owner">
    <vt:lpwstr>Philippa Gallagher</vt:lpwstr>
  </property>
  <property fmtid="{D5CDD505-2E9C-101B-9397-08002B2CF9AE}" pid="38" name="Objective-VersionId">
    <vt:lpwstr>vA1415351</vt:lpwstr>
  </property>
  <property fmtid="{D5CDD505-2E9C-101B-9397-08002B2CF9AE}" pid="39" name="Objective-DatePublished">
    <vt:lpwstr/>
  </property>
  <property fmtid="{D5CDD505-2E9C-101B-9397-08002B2CF9AE}" pid="40" name="Objective-Id">
    <vt:lpwstr>A813389</vt:lpwstr>
  </property>
</Properties>
</file>