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4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18" r:id="rId2"/>
    <p:sldMasterId id="2147483827" r:id="rId3"/>
    <p:sldMasterId id="2147483839" r:id="rId4"/>
    <p:sldMasterId id="2147483851" r:id="rId5"/>
    <p:sldMasterId id="2147483863" r:id="rId6"/>
    <p:sldMasterId id="2147483875" r:id="rId7"/>
    <p:sldMasterId id="2147483887" r:id="rId8"/>
  </p:sldMasterIdLst>
  <p:notesMasterIdLst>
    <p:notesMasterId r:id="rId102"/>
  </p:notesMasterIdLst>
  <p:handoutMasterIdLst>
    <p:handoutMasterId r:id="rId103"/>
  </p:handoutMasterIdLst>
  <p:sldIdLst>
    <p:sldId id="341" r:id="rId9"/>
    <p:sldId id="369" r:id="rId10"/>
    <p:sldId id="370" r:id="rId11"/>
    <p:sldId id="372" r:id="rId12"/>
    <p:sldId id="373" r:id="rId13"/>
    <p:sldId id="374" r:id="rId14"/>
    <p:sldId id="375" r:id="rId15"/>
    <p:sldId id="376" r:id="rId16"/>
    <p:sldId id="371" r:id="rId17"/>
    <p:sldId id="378" r:id="rId18"/>
    <p:sldId id="379" r:id="rId19"/>
    <p:sldId id="380" r:id="rId20"/>
    <p:sldId id="381" r:id="rId21"/>
    <p:sldId id="384" r:id="rId22"/>
    <p:sldId id="385" r:id="rId23"/>
    <p:sldId id="386" r:id="rId24"/>
    <p:sldId id="388" r:id="rId25"/>
    <p:sldId id="389" r:id="rId26"/>
    <p:sldId id="390" r:id="rId27"/>
    <p:sldId id="391" r:id="rId28"/>
    <p:sldId id="392" r:id="rId29"/>
    <p:sldId id="393" r:id="rId30"/>
    <p:sldId id="394" r:id="rId31"/>
    <p:sldId id="395" r:id="rId32"/>
    <p:sldId id="404" r:id="rId33"/>
    <p:sldId id="397" r:id="rId34"/>
    <p:sldId id="403" r:id="rId35"/>
    <p:sldId id="398" r:id="rId36"/>
    <p:sldId id="399" r:id="rId37"/>
    <p:sldId id="356" r:id="rId38"/>
    <p:sldId id="357" r:id="rId39"/>
    <p:sldId id="358" r:id="rId40"/>
    <p:sldId id="359" r:id="rId41"/>
    <p:sldId id="360" r:id="rId42"/>
    <p:sldId id="321" r:id="rId43"/>
    <p:sldId id="311" r:id="rId44"/>
    <p:sldId id="361" r:id="rId45"/>
    <p:sldId id="274" r:id="rId46"/>
    <p:sldId id="275" r:id="rId47"/>
    <p:sldId id="276" r:id="rId48"/>
    <p:sldId id="277" r:id="rId49"/>
    <p:sldId id="278" r:id="rId50"/>
    <p:sldId id="279" r:id="rId51"/>
    <p:sldId id="362" r:id="rId52"/>
    <p:sldId id="322" r:id="rId53"/>
    <p:sldId id="282" r:id="rId54"/>
    <p:sldId id="353" r:id="rId55"/>
    <p:sldId id="400" r:id="rId56"/>
    <p:sldId id="354" r:id="rId57"/>
    <p:sldId id="283" r:id="rId58"/>
    <p:sldId id="284" r:id="rId59"/>
    <p:sldId id="285" r:id="rId60"/>
    <p:sldId id="286" r:id="rId61"/>
    <p:sldId id="287" r:id="rId62"/>
    <p:sldId id="288" r:id="rId63"/>
    <p:sldId id="289" r:id="rId64"/>
    <p:sldId id="290" r:id="rId65"/>
    <p:sldId id="299" r:id="rId66"/>
    <p:sldId id="300" r:id="rId67"/>
    <p:sldId id="301" r:id="rId68"/>
    <p:sldId id="325" r:id="rId69"/>
    <p:sldId id="323" r:id="rId70"/>
    <p:sldId id="292" r:id="rId71"/>
    <p:sldId id="355" r:id="rId72"/>
    <p:sldId id="327" r:id="rId73"/>
    <p:sldId id="295" r:id="rId74"/>
    <p:sldId id="324" r:id="rId75"/>
    <p:sldId id="363" r:id="rId76"/>
    <p:sldId id="297" r:id="rId77"/>
    <p:sldId id="402" r:id="rId78"/>
    <p:sldId id="326" r:id="rId79"/>
    <p:sldId id="304" r:id="rId80"/>
    <p:sldId id="305" r:id="rId81"/>
    <p:sldId id="331" r:id="rId82"/>
    <p:sldId id="330" r:id="rId83"/>
    <p:sldId id="340" r:id="rId84"/>
    <p:sldId id="333" r:id="rId85"/>
    <p:sldId id="365" r:id="rId86"/>
    <p:sldId id="366" r:id="rId87"/>
    <p:sldId id="329" r:id="rId88"/>
    <p:sldId id="342" r:id="rId89"/>
    <p:sldId id="343" r:id="rId90"/>
    <p:sldId id="344" r:id="rId91"/>
    <p:sldId id="349" r:id="rId92"/>
    <p:sldId id="350" r:id="rId93"/>
    <p:sldId id="351" r:id="rId94"/>
    <p:sldId id="345" r:id="rId95"/>
    <p:sldId id="348" r:id="rId96"/>
    <p:sldId id="346" r:id="rId97"/>
    <p:sldId id="347" r:id="rId98"/>
    <p:sldId id="401" r:id="rId99"/>
    <p:sldId id="367" r:id="rId100"/>
    <p:sldId id="368" r:id="rId101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1C6"/>
    <a:srgbClr val="F7921E"/>
    <a:srgbClr val="001A2E"/>
    <a:srgbClr val="008080"/>
    <a:srgbClr val="F0E338"/>
    <a:srgbClr val="953735"/>
    <a:srgbClr val="000066"/>
    <a:srgbClr val="A9CF38"/>
    <a:srgbClr val="92D05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323" autoAdjust="0"/>
    <p:restoredTop sz="93396" autoAdjust="0"/>
  </p:normalViewPr>
  <p:slideViewPr>
    <p:cSldViewPr snapToGrid="0">
      <p:cViewPr>
        <p:scale>
          <a:sx n="50" d="100"/>
          <a:sy n="50" d="100"/>
        </p:scale>
        <p:origin x="-1666" y="-7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3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07" Type="http://schemas.openxmlformats.org/officeDocument/2006/relationships/tableStyles" Target="tableStyles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theme" Target="theme/theme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kawh01\Music\Desktop\Ab%20Ed\2015%20Ab%20Ed%20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kawh01\Music\Desktop\Ab%20Ed\2015%20Ab%20Ed%20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kawh01\Music\Desktop\Ab%20Ed\2015%20Ab%20Ed%20dat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kawh01\Music\Desktop\Ab%20Ed\2015%20Ab%20Ed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897654835390487E-2"/>
          <c:y val="1.6834902740217001E-2"/>
          <c:w val="0.86045427245817052"/>
          <c:h val="0.90026218326762464"/>
        </c:manualLayout>
      </c:layout>
      <c:barChart>
        <c:barDir val="col"/>
        <c:grouping val="clustered"/>
        <c:varyColors val="0"/>
        <c:ser>
          <c:idx val="0"/>
          <c:order val="0"/>
          <c:tx>
            <c:v>Females</c:v>
          </c:tx>
          <c:invertIfNegative val="0"/>
          <c:cat>
            <c:numRef>
              <c:f>Sheet1!$F$5:$K$5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Sheet1!$F$6:$K$6</c:f>
              <c:numCache>
                <c:formatCode>General</c:formatCode>
                <c:ptCount val="6"/>
                <c:pt idx="0">
                  <c:v>87</c:v>
                </c:pt>
                <c:pt idx="1">
                  <c:v>125</c:v>
                </c:pt>
                <c:pt idx="2">
                  <c:v>139</c:v>
                </c:pt>
                <c:pt idx="3">
                  <c:v>173</c:v>
                </c:pt>
                <c:pt idx="4">
                  <c:v>181</c:v>
                </c:pt>
                <c:pt idx="5">
                  <c:v>190</c:v>
                </c:pt>
              </c:numCache>
            </c:numRef>
          </c:val>
        </c:ser>
        <c:ser>
          <c:idx val="1"/>
          <c:order val="1"/>
          <c:tx>
            <c:v>Males</c:v>
          </c:tx>
          <c:invertIfNegative val="0"/>
          <c:cat>
            <c:numRef>
              <c:f>Sheet1!$F$5:$K$5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Sheet1!$F$7:$K$7</c:f>
              <c:numCache>
                <c:formatCode>General</c:formatCode>
                <c:ptCount val="6"/>
                <c:pt idx="0">
                  <c:v>93</c:v>
                </c:pt>
                <c:pt idx="1">
                  <c:v>91</c:v>
                </c:pt>
                <c:pt idx="2">
                  <c:v>118</c:v>
                </c:pt>
                <c:pt idx="3">
                  <c:v>106</c:v>
                </c:pt>
                <c:pt idx="4">
                  <c:v>134</c:v>
                </c:pt>
                <c:pt idx="5">
                  <c:v>151</c:v>
                </c:pt>
              </c:numCache>
            </c:numRef>
          </c:val>
        </c:ser>
        <c:ser>
          <c:idx val="2"/>
          <c:order val="2"/>
          <c:tx>
            <c:v>Total</c:v>
          </c:tx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dispRSqr val="0"/>
            <c:dispEq val="0"/>
          </c:trendline>
          <c:cat>
            <c:numRef>
              <c:f>Sheet1!$F$5:$K$5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Sheet1!$F$8:$K$8</c:f>
              <c:numCache>
                <c:formatCode>General</c:formatCode>
                <c:ptCount val="6"/>
                <c:pt idx="0">
                  <c:v>180</c:v>
                </c:pt>
                <c:pt idx="1">
                  <c:v>216</c:v>
                </c:pt>
                <c:pt idx="2">
                  <c:v>257</c:v>
                </c:pt>
                <c:pt idx="3">
                  <c:v>279</c:v>
                </c:pt>
                <c:pt idx="4">
                  <c:v>315</c:v>
                </c:pt>
                <c:pt idx="5">
                  <c:v>341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5815680"/>
        <c:axId val="196202496"/>
      </c:barChart>
      <c:catAx>
        <c:axId val="195815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6202496"/>
        <c:crosses val="autoZero"/>
        <c:auto val="1"/>
        <c:lblAlgn val="ctr"/>
        <c:lblOffset val="100"/>
        <c:noMultiLvlLbl val="0"/>
      </c:catAx>
      <c:valAx>
        <c:axId val="1962024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5815680"/>
        <c:crosses val="autoZero"/>
        <c:crossBetween val="between"/>
      </c:valAx>
    </c:plotArea>
    <c:legend>
      <c:legendPos val="r"/>
      <c:legendEntry>
        <c:idx val="3"/>
        <c:delete val="1"/>
      </c:legendEntry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Females</c:v>
          </c:tx>
          <c:invertIfNegative val="0"/>
          <c:cat>
            <c:numRef>
              <c:f>Sheet1!$B$15:$G$15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Sheet1!$B$16:$G$16</c:f>
              <c:numCache>
                <c:formatCode>General</c:formatCode>
                <c:ptCount val="6"/>
                <c:pt idx="0">
                  <c:v>75</c:v>
                </c:pt>
                <c:pt idx="1">
                  <c:v>110</c:v>
                </c:pt>
                <c:pt idx="2">
                  <c:v>133</c:v>
                </c:pt>
                <c:pt idx="3">
                  <c:v>160</c:v>
                </c:pt>
                <c:pt idx="4">
                  <c:v>174</c:v>
                </c:pt>
                <c:pt idx="5">
                  <c:v>181</c:v>
                </c:pt>
              </c:numCache>
            </c:numRef>
          </c:val>
        </c:ser>
        <c:ser>
          <c:idx val="1"/>
          <c:order val="1"/>
          <c:tx>
            <c:v>Males</c:v>
          </c:tx>
          <c:invertIfNegative val="0"/>
          <c:cat>
            <c:numRef>
              <c:f>Sheet1!$B$15:$G$15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Sheet1!$B$17:$G$17</c:f>
              <c:numCache>
                <c:formatCode>General</c:formatCode>
                <c:ptCount val="6"/>
                <c:pt idx="0">
                  <c:v>70</c:v>
                </c:pt>
                <c:pt idx="1">
                  <c:v>75</c:v>
                </c:pt>
                <c:pt idx="2">
                  <c:v>105</c:v>
                </c:pt>
                <c:pt idx="3">
                  <c:v>93</c:v>
                </c:pt>
                <c:pt idx="4">
                  <c:v>121</c:v>
                </c:pt>
                <c:pt idx="5">
                  <c:v>138</c:v>
                </c:pt>
              </c:numCache>
            </c:numRef>
          </c:val>
        </c:ser>
        <c:ser>
          <c:idx val="2"/>
          <c:order val="2"/>
          <c:tx>
            <c:v>Total</c:v>
          </c:tx>
          <c:invertIfNegative val="0"/>
          <c:dLbls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322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dispRSqr val="0"/>
            <c:dispEq val="0"/>
          </c:trendline>
          <c:cat>
            <c:numRef>
              <c:f>Sheet1!$B$15:$G$15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Sheet1!$B$18:$G$18</c:f>
              <c:numCache>
                <c:formatCode>General</c:formatCode>
                <c:ptCount val="6"/>
                <c:pt idx="0">
                  <c:v>145</c:v>
                </c:pt>
                <c:pt idx="1">
                  <c:v>185</c:v>
                </c:pt>
                <c:pt idx="2">
                  <c:v>238</c:v>
                </c:pt>
                <c:pt idx="3">
                  <c:v>253</c:v>
                </c:pt>
                <c:pt idx="4">
                  <c:v>295</c:v>
                </c:pt>
                <c:pt idx="5">
                  <c:v>319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07328"/>
        <c:axId val="5513216"/>
      </c:barChart>
      <c:catAx>
        <c:axId val="5507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513216"/>
        <c:crosses val="autoZero"/>
        <c:auto val="1"/>
        <c:lblAlgn val="ctr"/>
        <c:lblOffset val="100"/>
        <c:noMultiLvlLbl val="0"/>
      </c:catAx>
      <c:valAx>
        <c:axId val="5513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07328"/>
        <c:crosses val="autoZero"/>
        <c:crossBetween val="between"/>
      </c:valAx>
    </c:plotArea>
    <c:legend>
      <c:legendPos val="r"/>
      <c:legendEntry>
        <c:idx val="3"/>
        <c:delete val="1"/>
      </c:legendEntry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111351706036745"/>
          <c:y val="5.1400554097404488E-2"/>
          <c:w val="0.64603915135608048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tx>
            <c:v>Aboriginal Students</c:v>
          </c:tx>
          <c:invertIfNegative val="0"/>
          <c:dLbls>
            <c:dLbl>
              <c:idx val="0"/>
              <c:layout>
                <c:manualLayout>
                  <c:x val="-2.6839490442763887E-3"/>
                  <c:y val="-7.710403701410836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0259235664145835E-3"/>
                  <c:y val="5.6563813495813108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3678980885527774E-3"/>
                  <c:y val="8.841679971327098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7098726106909722E-3"/>
                  <c:y val="3.32431874708112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4.951723089287847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3419745221381943E-3"/>
                  <c:y val="1.4359041195573102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93.90</a:t>
                    </a:r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Sheet1!$C$35:$H$35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Sheet1!$C$36:$H$36</c:f>
              <c:numCache>
                <c:formatCode>0.00%</c:formatCode>
                <c:ptCount val="6"/>
                <c:pt idx="0">
                  <c:v>0.84299999999999997</c:v>
                </c:pt>
                <c:pt idx="1">
                  <c:v>0.84499999999999997</c:v>
                </c:pt>
                <c:pt idx="2">
                  <c:v>0.92600000000000005</c:v>
                </c:pt>
                <c:pt idx="3">
                  <c:v>0.90600000000000003</c:v>
                </c:pt>
                <c:pt idx="4">
                  <c:v>0.93</c:v>
                </c:pt>
                <c:pt idx="5">
                  <c:v>0.93500000000000005</c:v>
                </c:pt>
              </c:numCache>
            </c:numRef>
          </c:val>
        </c:ser>
        <c:ser>
          <c:idx val="1"/>
          <c:order val="1"/>
          <c:tx>
            <c:v>Total Cohort</c:v>
          </c:tx>
          <c:invertIfNegative val="0"/>
          <c:dLbls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96.60</a:t>
                    </a:r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Sheet1!$C$35:$H$35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Sheet1!$C$37:$H$37</c:f>
              <c:numCache>
                <c:formatCode>0.00%</c:formatCode>
                <c:ptCount val="6"/>
                <c:pt idx="0">
                  <c:v>0.91600000000000004</c:v>
                </c:pt>
                <c:pt idx="1">
                  <c:v>0.92200000000000004</c:v>
                </c:pt>
                <c:pt idx="2">
                  <c:v>0.93400000000000005</c:v>
                </c:pt>
                <c:pt idx="3">
                  <c:v>0.94399999999999995</c:v>
                </c:pt>
                <c:pt idx="4">
                  <c:v>0.96</c:v>
                </c:pt>
                <c:pt idx="5">
                  <c:v>0.96299999999999997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562368"/>
        <c:axId val="5563904"/>
      </c:barChart>
      <c:catAx>
        <c:axId val="5562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563904"/>
        <c:crosses val="autoZero"/>
        <c:auto val="1"/>
        <c:lblAlgn val="ctr"/>
        <c:lblOffset val="100"/>
        <c:noMultiLvlLbl val="0"/>
      </c:catAx>
      <c:valAx>
        <c:axId val="5563904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556236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Aboriginal Students</c:v>
          </c:tx>
          <c:invertIfNegative val="0"/>
          <c:trendline>
            <c:trendlineType val="linear"/>
            <c:dispRSqr val="0"/>
            <c:dispEq val="0"/>
          </c:trendline>
          <c:cat>
            <c:numRef>
              <c:f>Sheet1!$B$46:$G$46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Sheet1!$B$47:$G$47</c:f>
              <c:numCache>
                <c:formatCode>General</c:formatCode>
                <c:ptCount val="6"/>
                <c:pt idx="0">
                  <c:v>83</c:v>
                </c:pt>
                <c:pt idx="1">
                  <c:v>101</c:v>
                </c:pt>
                <c:pt idx="2">
                  <c:v>130</c:v>
                </c:pt>
                <c:pt idx="3">
                  <c:v>136</c:v>
                </c:pt>
                <c:pt idx="4">
                  <c:v>149</c:v>
                </c:pt>
                <c:pt idx="5">
                  <c:v>155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030976"/>
        <c:axId val="20032512"/>
      </c:barChart>
      <c:catAx>
        <c:axId val="20030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032512"/>
        <c:crosses val="autoZero"/>
        <c:auto val="1"/>
        <c:lblAlgn val="ctr"/>
        <c:lblOffset val="100"/>
        <c:noMultiLvlLbl val="0"/>
      </c:catAx>
      <c:valAx>
        <c:axId val="20032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030976"/>
        <c:crosses val="autoZero"/>
        <c:crossBetween val="between"/>
      </c:valAx>
    </c:plotArea>
    <c:legend>
      <c:legendPos val="r"/>
      <c:legendEntry>
        <c:idx val="1"/>
        <c:delete val="1"/>
      </c:legendEntry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917" cy="51205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0725" y="0"/>
            <a:ext cx="3076917" cy="51205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19F4C793-0C1B-42C4-BA6F-136ED4D828D8}" type="datetimeFigureOut">
              <a:rPr lang="en-AU" smtClean="0"/>
              <a:t>23/03/2017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919"/>
            <a:ext cx="3076917" cy="512058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0725" y="9720919"/>
            <a:ext cx="3076917" cy="512058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36847399-25FA-49AD-8213-9B73F8C52A2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726208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3FBA0E7F-838D-4420-8F24-9C2999A618EB}" type="datetimeFigureOut">
              <a:rPr lang="en-AU" smtClean="0"/>
              <a:t>23/03/2017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4759" tIns="47380" rIns="94759" bIns="4738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7D834396-3EAF-4BD5-A1BE-63C92FD4EDA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8131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8303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10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82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11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1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12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1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13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30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14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713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15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89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16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32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17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64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18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03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19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406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2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35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20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457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21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682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22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766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23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766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24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584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25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23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26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892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Caveat </a:t>
            </a:r>
          </a:p>
          <a:p>
            <a:r>
              <a:rPr lang="en-US" dirty="0" smtClean="0"/>
              <a:t>Stage 1</a:t>
            </a:r>
          </a:p>
          <a:p>
            <a:r>
              <a:rPr lang="en-US" dirty="0" smtClean="0"/>
              <a:t>Remember this could be year 10 &amp; 11 students in these numbers</a:t>
            </a:r>
          </a:p>
          <a:p>
            <a:r>
              <a:rPr lang="en-US" dirty="0" smtClean="0"/>
              <a:t>Stage 2</a:t>
            </a:r>
          </a:p>
          <a:p>
            <a:r>
              <a:rPr lang="en-US" dirty="0" smtClean="0"/>
              <a:t>Remember at Stage 2 these numbers could include students who are in year 11 doing a Stage 2 subject plus year</a:t>
            </a:r>
            <a:r>
              <a:rPr lang="en-US" baseline="0" dirty="0" smtClean="0"/>
              <a:t> 12 students.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27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483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28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40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/>
              <a:t>29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830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3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19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2016 = 15,107</a:t>
            </a:r>
            <a:r>
              <a:rPr lang="en-AU" baseline="0" dirty="0" smtClean="0"/>
              <a:t> completers – 96.6% completion rate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/>
              <a:t>30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64823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2016 = 322 Aboriginal Completers, 93.9% completion rate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/>
              <a:t>31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18723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2016 = 228 completers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/>
              <a:t>32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768415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2016 = 1978</a:t>
            </a:r>
            <a:r>
              <a:rPr lang="en-AU" baseline="0" dirty="0" smtClean="0"/>
              <a:t> completers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/>
              <a:t>33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390410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/>
              <a:t>34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96735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endParaRPr lang="en-A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>
                <a:solidFill>
                  <a:prstClr val="black"/>
                </a:solidFill>
              </a:rPr>
              <a:pPr/>
              <a:t>35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929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0726" y="9720920"/>
            <a:ext cx="3076917" cy="51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69919" indent="-29612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84491" indent="-236898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58287" indent="-236898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32084" indent="-236898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A581B35-F782-1441-ADEF-5C182757759C}" type="slidenum">
              <a:rPr lang="en-AU"/>
              <a:pPr eaLnBrk="1" hangingPunct="1"/>
              <a:t>36</a:t>
            </a:fld>
            <a:endParaRPr lang="en-AU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45958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38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892232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0726" y="9720920"/>
            <a:ext cx="3076917" cy="51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69919" indent="-29612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84491" indent="-236898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58287" indent="-236898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32084" indent="-236898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A966D49-12A4-6A4E-A2E0-113042A0B16C}" type="slidenum">
              <a:rPr lang="en-AU"/>
              <a:pPr eaLnBrk="1" hangingPunct="1"/>
              <a:t>39</a:t>
            </a:fld>
            <a:endParaRPr lang="en-A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4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19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40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213111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4741D-683B-4E1A-9E08-301289FE4254}" type="slidenum">
              <a:rPr lang="en-AU" smtClean="0"/>
              <a:t>41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686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42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49569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43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706510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44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1946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>
                <a:solidFill>
                  <a:prstClr val="black"/>
                </a:solidFill>
              </a:rPr>
              <a:pPr/>
              <a:t>45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946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i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46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160157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/>
              <a:t>47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83032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48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49569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i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49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16015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5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19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For</a:t>
            </a:r>
            <a:r>
              <a:rPr lang="en-AU" baseline="0" dirty="0" smtClean="0"/>
              <a:t> all Stage 2 subjects, paper and online, teachers will nominate their moderation sample using their Stage 2 results sheets.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50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88150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i="1" dirty="0"/>
              <a:t>Continue to transform moderation from a manual to an electronic process</a:t>
            </a:r>
          </a:p>
          <a:p>
            <a:endParaRPr lang="en-AU" b="1" i="1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4741D-683B-4E1A-9E08-301289FE4254}" type="slidenum">
              <a:rPr lang="en-AU" smtClean="0"/>
              <a:t>51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932126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51470" lvl="1" indent="-177674">
              <a:buFont typeface="Arial" panose="020B0604020202020204" pitchFamily="34" charset="0"/>
              <a:buChar char="•"/>
            </a:pPr>
            <a:r>
              <a:rPr lang="en-US" baseline="0" dirty="0" smtClean="0"/>
              <a:t>Mock-up </a:t>
            </a:r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4741D-683B-4E1A-9E08-301289FE4254}" type="slidenum">
              <a:rPr lang="en-AU" smtClean="0"/>
              <a:t>52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9704463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674" marR="0" lvl="1" indent="-17767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Mock-up </a:t>
            </a:r>
            <a:endParaRPr lang="en-AU" baseline="0" dirty="0" smtClean="0"/>
          </a:p>
          <a:p>
            <a:pPr marL="177674" indent="-177674">
              <a:buFont typeface="Arial" panose="020B0604020202020204" pitchFamily="34" charset="0"/>
              <a:buChar char="•"/>
            </a:pPr>
            <a:endParaRPr lang="en-AU" dirty="0" smtClean="0"/>
          </a:p>
          <a:p>
            <a:pPr marL="651470" lvl="1" indent="-177674">
              <a:buFont typeface="Arial" panose="020B0604020202020204" pitchFamily="34" charset="0"/>
              <a:buChar char="•"/>
            </a:pPr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4741D-683B-4E1A-9E08-301289FE4254}" type="slidenum">
              <a:rPr lang="en-AU" smtClean="0"/>
              <a:t>53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970446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Mock-up </a:t>
            </a:r>
            <a:endParaRPr lang="en-AU" baseline="0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54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48387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Mock-up </a:t>
            </a:r>
            <a:endParaRPr lang="en-AU" baseline="0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55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05378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Mock-up </a:t>
            </a:r>
            <a:endParaRPr lang="en-AU" baseline="0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56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05378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Mock-up </a:t>
            </a:r>
            <a:endParaRPr lang="en-AU" baseline="0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57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053789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Mock-up </a:t>
            </a:r>
            <a:endParaRPr lang="en-AU" baseline="0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58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190787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Mock-up </a:t>
            </a:r>
            <a:endParaRPr lang="en-AU" baseline="0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59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6149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6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19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Mock-up </a:t>
            </a:r>
            <a:endParaRPr lang="en-AU" baseline="0" dirty="0" smtClean="0"/>
          </a:p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60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347320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Mock-up </a:t>
            </a:r>
            <a:endParaRPr lang="en-AU" baseline="0" smtClean="0"/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/>
              <a:t>61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775393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AU" sz="1700" dirty="0"/>
          </a:p>
          <a:p>
            <a:pPr lvl="0"/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>
                <a:solidFill>
                  <a:prstClr val="black"/>
                </a:solidFill>
              </a:rPr>
              <a:pPr/>
              <a:t>62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5498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63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9255898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/>
              <a:t>64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830326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endParaRPr lang="en-A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>
                <a:solidFill>
                  <a:prstClr val="black"/>
                </a:solidFill>
              </a:rPr>
              <a:pPr/>
              <a:t>65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9294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66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0754042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>
                <a:solidFill>
                  <a:prstClr val="black"/>
                </a:solidFill>
              </a:rPr>
              <a:pPr/>
              <a:t>67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2457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68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317698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69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88486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7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195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Creative Arts video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/>
              <a:t>70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3956757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endParaRPr lang="en-A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>
                <a:solidFill>
                  <a:prstClr val="black"/>
                </a:solidFill>
              </a:rPr>
              <a:pPr/>
              <a:t>71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9294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72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406885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73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3295113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endParaRPr lang="en-A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>
                <a:solidFill>
                  <a:prstClr val="black"/>
                </a:solidFill>
              </a:rPr>
              <a:pPr/>
              <a:t>74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9294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endParaRPr lang="en-A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>
                <a:solidFill>
                  <a:prstClr val="black"/>
                </a:solidFill>
              </a:rPr>
              <a:pPr/>
              <a:t>75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9294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C55E1-61BF-4A09-8025-B85020C68C2F}" type="slidenum">
              <a:rPr lang="en-AU" smtClean="0">
                <a:solidFill>
                  <a:prstClr val="black"/>
                </a:solidFill>
              </a:rPr>
              <a:pPr/>
              <a:t>76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9856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endParaRPr lang="en-A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>
                <a:solidFill>
                  <a:prstClr val="black"/>
                </a:solidFill>
              </a:rPr>
              <a:pPr/>
              <a:t>77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9294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D7704-ADE4-49A8-ABCB-19D4AE1FA345}" type="slidenum">
              <a:rPr lang="en-AU" smtClean="0">
                <a:solidFill>
                  <a:prstClr val="black"/>
                </a:solidFill>
              </a:rPr>
              <a:pPr/>
              <a:t>78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2422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>
                <a:solidFill>
                  <a:prstClr val="black"/>
                </a:solidFill>
              </a:rPr>
              <a:pPr/>
              <a:t>79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303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8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195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593">
              <a:defRPr/>
            </a:pPr>
            <a:endParaRPr lang="en-A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>
                <a:solidFill>
                  <a:prstClr val="black"/>
                </a:solidFill>
              </a:rPr>
              <a:pPr/>
              <a:t>80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9294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81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797957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/>
              <a:t>82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368972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>
                <a:solidFill>
                  <a:prstClr val="black"/>
                </a:solidFill>
              </a:rPr>
              <a:pPr/>
              <a:t>83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4893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/>
              <a:t>84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9541553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/>
              <a:t>85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6825989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/>
              <a:t>86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4492668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>
                <a:solidFill>
                  <a:prstClr val="black"/>
                </a:solidFill>
              </a:rPr>
              <a:pPr/>
              <a:t>87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7190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/>
              <a:t>88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9913930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>
                <a:solidFill>
                  <a:prstClr val="black"/>
                </a:solidFill>
              </a:rPr>
              <a:pPr/>
              <a:t>89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037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60C-A547-47D9-9A47-3BCB38E8EB03}" type="slidenum">
              <a:rPr lang="en-AU" smtClean="0">
                <a:solidFill>
                  <a:prstClr val="black"/>
                </a:solidFill>
              </a:rPr>
              <a:pPr/>
              <a:t>9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195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3A565-2897-43E3-8B09-E167AC1BABB6}" type="slidenum">
              <a:rPr lang="en-AU" smtClean="0">
                <a:solidFill>
                  <a:prstClr val="black"/>
                </a:solidFill>
              </a:rPr>
              <a:pPr/>
              <a:t>90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7137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ORLA Link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/>
              <a:t>91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736866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>
                <a:solidFill>
                  <a:prstClr val="black"/>
                </a:solidFill>
              </a:rPr>
              <a:pPr/>
              <a:t>92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30326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34396-3EAF-4BD5-A1BE-63C92FD4EDA2}" type="slidenum">
              <a:rPr lang="en-AU" smtClean="0"/>
              <a:t>93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8303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3747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29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99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09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91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57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11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565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61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711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04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EXT AT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2249"/>
            <a:ext cx="7772400" cy="10165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738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653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85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59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23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69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469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13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01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638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72000">
            <a:no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113" indent="-276225">
              <a:spcBef>
                <a:spcPts val="600"/>
              </a:spcBef>
              <a:spcAft>
                <a:spcPts val="600"/>
              </a:spcAft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016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863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228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9346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C6CD-D631-4C83-A3AD-5A5C563EBC5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776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C6CD-D631-4C83-A3AD-5A5C563EBC5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1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C6CD-D631-4C83-A3AD-5A5C563EBC5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585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C6CD-D631-4C83-A3AD-5A5C563EBC5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318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C6CD-D631-4C83-A3AD-5A5C563EBC5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057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C6CD-D631-4C83-A3AD-5A5C563EBC5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83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C6CD-D631-4C83-A3AD-5A5C563EBC5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31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72000">
            <a:no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113" indent="-276225">
              <a:spcBef>
                <a:spcPts val="600"/>
              </a:spcBef>
              <a:spcAft>
                <a:spcPts val="600"/>
              </a:spcAft>
              <a:defRPr sz="2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2233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C6CD-D631-4C83-A3AD-5A5C563EBC5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96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C6CD-D631-4C83-A3AD-5A5C563EBC5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753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C6CD-D631-4C83-A3AD-5A5C563EBC5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035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C6CD-D631-4C83-A3AD-5A5C563EBC5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624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5AE4-7589-4BC8-A5F3-7C31D76BAF28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E838-7CC4-449F-86B9-001739794D4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8160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5AE4-7589-4BC8-A5F3-7C31D76BAF28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E838-7CC4-449F-86B9-001739794D4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779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5AE4-7589-4BC8-A5F3-7C31D76BAF28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E838-7CC4-449F-86B9-001739794D4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338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5AE4-7589-4BC8-A5F3-7C31D76BAF28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E838-7CC4-449F-86B9-001739794D4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698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5AE4-7589-4BC8-A5F3-7C31D76BAF28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E838-7CC4-449F-86B9-001739794D4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200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5AE4-7589-4BC8-A5F3-7C31D76BAF28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E838-7CC4-449F-86B9-001739794D4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56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72000">
            <a:no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084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5AE4-7589-4BC8-A5F3-7C31D76BAF28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E838-7CC4-449F-86B9-001739794D4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9267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5AE4-7589-4BC8-A5F3-7C31D76BAF28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E838-7CC4-449F-86B9-001739794D4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8082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5AE4-7589-4BC8-A5F3-7C31D76BAF28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E838-7CC4-449F-86B9-001739794D4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894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5AE4-7589-4BC8-A5F3-7C31D76BAF28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E838-7CC4-449F-86B9-001739794D4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131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5AE4-7589-4BC8-A5F3-7C31D76BAF28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E838-7CC4-449F-86B9-001739794D4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0853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CC6D-5D0C-4FE8-A305-993E337F23D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EF8AB-6584-4DD7-8972-7C9C87EDA23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22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CC6D-5D0C-4FE8-A305-993E337F23D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EF8AB-6584-4DD7-8972-7C9C87EDA23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1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CC6D-5D0C-4FE8-A305-993E337F23D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EF8AB-6584-4DD7-8972-7C9C87EDA23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445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CC6D-5D0C-4FE8-A305-993E337F23D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EF8AB-6584-4DD7-8972-7C9C87EDA23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218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CC6D-5D0C-4FE8-A305-993E337F23D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EF8AB-6584-4DD7-8972-7C9C87EDA23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1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756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72000">
            <a:no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225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CC6D-5D0C-4FE8-A305-993E337F23D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EF8AB-6584-4DD7-8972-7C9C87EDA23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060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CC6D-5D0C-4FE8-A305-993E337F23D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EF8AB-6584-4DD7-8972-7C9C87EDA23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260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CC6D-5D0C-4FE8-A305-993E337F23D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EF8AB-6584-4DD7-8972-7C9C87EDA23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4611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CC6D-5D0C-4FE8-A305-993E337F23D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EF8AB-6584-4DD7-8972-7C9C87EDA23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605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CC6D-5D0C-4FE8-A305-993E337F23D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EF8AB-6584-4DD7-8972-7C9C87EDA23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937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CC6D-5D0C-4FE8-A305-993E337F23D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EF8AB-6584-4DD7-8972-7C9C87EDA23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2506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5" y="912813"/>
            <a:ext cx="7918450" cy="1470025"/>
          </a:xfrm>
        </p:spPr>
        <p:txBody>
          <a:bodyPr/>
          <a:lstStyle>
            <a:lvl1pPr algn="ctr">
              <a:defRPr sz="4400"/>
            </a:lvl1pPr>
          </a:lstStyle>
          <a:p>
            <a:pPr lvl="0"/>
            <a:r>
              <a:rPr lang="en-AU" noProof="0" smtClean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2492375"/>
            <a:ext cx="7488237" cy="1752600"/>
          </a:xfrm>
        </p:spPr>
        <p:txBody>
          <a:bodyPr/>
          <a:lstStyle>
            <a:lvl1pPr marL="0" indent="0" algn="ctr">
              <a:buFontTx/>
              <a:buNone/>
              <a:defRPr sz="3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194458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40131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1629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4313"/>
            <a:ext cx="4038600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38600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2501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34804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97196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0218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45887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82965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29010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60350"/>
            <a:ext cx="2057400" cy="5616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019800" cy="5616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7412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5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9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7268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171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965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15" r:id="rId2"/>
    <p:sldLayoutId id="2147483650" r:id="rId3"/>
    <p:sldLayoutId id="2147483817" r:id="rId4"/>
    <p:sldLayoutId id="2147483813" r:id="rId5"/>
    <p:sldLayoutId id="2147483826" r:id="rId6"/>
    <p:sldLayoutId id="2147483814" r:id="rId7"/>
    <p:sldLayoutId id="2147483655" r:id="rId8"/>
    <p:sldLayoutId id="2147483816" r:id="rId9"/>
  </p:sldLayoutIdLst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2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4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1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A18C6CD-D631-4C83-A3AD-5A5C563EBC5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4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25AE4-7589-4BC8-A5F3-7C31D76BAF28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4E838-7CC4-449F-86B9-001739794D4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6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8CC6D-5D0C-4FE8-A305-993E337F23D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23/03/2017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EF8AB-6584-4DD7-8972-7C9C87EDA23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2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03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4313"/>
            <a:ext cx="8229600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645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81C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81C6"/>
          </a:solidFill>
          <a:latin typeface="Century Gothic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81C6"/>
          </a:solidFill>
          <a:latin typeface="Century Gothic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81C6"/>
          </a:solidFill>
          <a:latin typeface="Century Gothic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81C6"/>
          </a:solidFill>
          <a:latin typeface="Century Gothic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rgbClr val="0081C6"/>
          </a:solidFill>
          <a:latin typeface="Century Gothic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rgbClr val="0081C6"/>
          </a:solidFill>
          <a:latin typeface="Century Gothic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rgbClr val="0081C6"/>
          </a:solidFill>
          <a:latin typeface="Century Gothic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rgbClr val="0081C6"/>
          </a:solidFill>
          <a:latin typeface="Century Gothi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SACE Leaders Forum </a:t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 smtClean="0"/>
              <a:t>March 6, 2017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35612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9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en-AU" altLang="en-US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SACE Aboriginal Education Strategy - Governance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Steering Committee</a:t>
            </a:r>
          </a:p>
          <a:p>
            <a:r>
              <a:rPr lang="en-AU" dirty="0" smtClean="0"/>
              <a:t>Working Group</a:t>
            </a:r>
            <a:endParaRPr lang="en-AU" dirty="0"/>
          </a:p>
          <a:p>
            <a:pPr lvl="1"/>
            <a:r>
              <a:rPr lang="en-AU" dirty="0" smtClean="0"/>
              <a:t>Cross sectorial representation</a:t>
            </a:r>
          </a:p>
          <a:p>
            <a:pPr lvl="1"/>
            <a:r>
              <a:rPr lang="en-AU" dirty="0" smtClean="0"/>
              <a:t>University Deans of Indigenous Educations</a:t>
            </a:r>
          </a:p>
          <a:p>
            <a:pPr lvl="1"/>
            <a:r>
              <a:rPr lang="en-AU" dirty="0" smtClean="0"/>
              <a:t>Department of Sate Development</a:t>
            </a:r>
          </a:p>
          <a:p>
            <a:pPr lvl="1"/>
            <a:r>
              <a:rPr lang="en-AU" dirty="0"/>
              <a:t>a high representation of Aboriginal </a:t>
            </a:r>
            <a:r>
              <a:rPr lang="en-AU" dirty="0" smtClean="0"/>
              <a:t>people</a:t>
            </a:r>
          </a:p>
          <a:p>
            <a:pPr lvl="1"/>
            <a:r>
              <a:rPr lang="en-AU" dirty="0" smtClean="0"/>
              <a:t>Strengths-based approach</a:t>
            </a:r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18598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9872" y="69369"/>
            <a:ext cx="5601298" cy="590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8092"/>
            <a:ext cx="3354902" cy="594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305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5358"/>
            <a:ext cx="6164874" cy="602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07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7504" y="274639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en-AU" altLang="en-US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SCE Aboriginal Education Strategy – Spirit of the strategy</a:t>
            </a:r>
            <a:endParaRPr lang="en-A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7546417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3479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83584" y="476672"/>
            <a:ext cx="7931224" cy="796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Aboriginal SACE Potential Completers 2011-2016</a:t>
            </a:r>
            <a:endParaRPr lang="en-AU" sz="40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5296841"/>
              </p:ext>
            </p:extLst>
          </p:nvPr>
        </p:nvGraphicFramePr>
        <p:xfrm>
          <a:off x="179512" y="1417638"/>
          <a:ext cx="8964488" cy="460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98776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Aboriginal SACE completers 2011-2016</a:t>
            </a:r>
            <a:endParaRPr lang="en-AU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0157247"/>
              </p:ext>
            </p:extLst>
          </p:nvPr>
        </p:nvGraphicFramePr>
        <p:xfrm>
          <a:off x="179512" y="1556792"/>
          <a:ext cx="885698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14924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Aboriginal SACE Completion Rate Compared to the Total Cohort 2011-2016</a:t>
            </a:r>
            <a:endParaRPr lang="en-AU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3528641"/>
              </p:ext>
            </p:extLst>
          </p:nvPr>
        </p:nvGraphicFramePr>
        <p:xfrm>
          <a:off x="-319668" y="1417638"/>
          <a:ext cx="9463667" cy="460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17203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Near Misses 2013</a:t>
            </a:r>
            <a:endParaRPr lang="en-AU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68760"/>
            <a:ext cx="9143999" cy="475252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Donut 2"/>
          <p:cNvSpPr/>
          <p:nvPr/>
        </p:nvSpPr>
        <p:spPr>
          <a:xfrm>
            <a:off x="4773881" y="3657600"/>
            <a:ext cx="261257" cy="249382"/>
          </a:xfrm>
          <a:prstGeom prst="donu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3726873" y="5555673"/>
            <a:ext cx="261257" cy="249382"/>
          </a:xfrm>
          <a:prstGeom prst="donu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5698177" y="3451761"/>
            <a:ext cx="417615" cy="277091"/>
          </a:xfrm>
          <a:prstGeom prst="donu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5201392" y="3906981"/>
            <a:ext cx="484632" cy="1898073"/>
          </a:xfrm>
          <a:prstGeom prst="down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Down Arrow 8"/>
          <p:cNvSpPr/>
          <p:nvPr/>
        </p:nvSpPr>
        <p:spPr>
          <a:xfrm>
            <a:off x="5173405" y="3189514"/>
            <a:ext cx="484632" cy="262247"/>
          </a:xfrm>
          <a:prstGeom prst="down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Down Arrow 13"/>
          <p:cNvSpPr/>
          <p:nvPr/>
        </p:nvSpPr>
        <p:spPr>
          <a:xfrm rot="2457037" flipH="1">
            <a:off x="7223744" y="2971027"/>
            <a:ext cx="116506" cy="81998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Down Arrow 14"/>
          <p:cNvSpPr/>
          <p:nvPr/>
        </p:nvSpPr>
        <p:spPr>
          <a:xfrm rot="2457037" flipH="1">
            <a:off x="7223744" y="4098192"/>
            <a:ext cx="116506" cy="81998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Down Arrow 15"/>
          <p:cNvSpPr/>
          <p:nvPr/>
        </p:nvSpPr>
        <p:spPr>
          <a:xfrm rot="2457037" flipH="1">
            <a:off x="7223745" y="4699338"/>
            <a:ext cx="116506" cy="81998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0210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Near Misses 2014</a:t>
            </a:r>
            <a:endParaRPr lang="en-AU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1761" y="1028098"/>
            <a:ext cx="9716149" cy="475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nut 3"/>
          <p:cNvSpPr/>
          <p:nvPr/>
        </p:nvSpPr>
        <p:spPr>
          <a:xfrm>
            <a:off x="4271812" y="2739894"/>
            <a:ext cx="205185" cy="181537"/>
          </a:xfrm>
          <a:prstGeom prst="donu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>
            <a:off x="4265602" y="5314964"/>
            <a:ext cx="205185" cy="182570"/>
          </a:xfrm>
          <a:prstGeom prst="donu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5732065" y="3320971"/>
            <a:ext cx="191657" cy="187113"/>
          </a:xfrm>
          <a:prstGeom prst="donu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5722683" y="4379702"/>
            <a:ext cx="191657" cy="187113"/>
          </a:xfrm>
          <a:prstGeom prst="donu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5732065" y="5127851"/>
            <a:ext cx="191657" cy="187113"/>
          </a:xfrm>
          <a:prstGeom prst="donu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 rot="2457037" flipH="1">
            <a:off x="7107248" y="2329904"/>
            <a:ext cx="116506" cy="81998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Down Arrow 9"/>
          <p:cNvSpPr/>
          <p:nvPr/>
        </p:nvSpPr>
        <p:spPr>
          <a:xfrm rot="2457037" flipH="1">
            <a:off x="7107248" y="3808991"/>
            <a:ext cx="116506" cy="81998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29572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Near Misses 2015</a:t>
            </a:r>
            <a:endParaRPr lang="en-AU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40768"/>
            <a:ext cx="9145016" cy="42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/>
          <p:cNvSpPr/>
          <p:nvPr/>
        </p:nvSpPr>
        <p:spPr>
          <a:xfrm rot="2457037" flipH="1">
            <a:off x="7136639" y="2856504"/>
            <a:ext cx="141863" cy="81998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Down Arrow 6"/>
          <p:cNvSpPr/>
          <p:nvPr/>
        </p:nvSpPr>
        <p:spPr>
          <a:xfrm rot="2457037" flipH="1">
            <a:off x="7149317" y="3866415"/>
            <a:ext cx="116506" cy="81998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Donut 7"/>
          <p:cNvSpPr/>
          <p:nvPr/>
        </p:nvSpPr>
        <p:spPr>
          <a:xfrm>
            <a:off x="5818512" y="4530683"/>
            <a:ext cx="191657" cy="187113"/>
          </a:xfrm>
          <a:prstGeom prst="donu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5818511" y="5032813"/>
            <a:ext cx="191657" cy="187113"/>
          </a:xfrm>
          <a:prstGeom prst="donu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5116332" y="2865272"/>
            <a:ext cx="484632" cy="1665411"/>
          </a:xfrm>
          <a:prstGeom prst="down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5984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4989196" cy="599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145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Near Misses 2016</a:t>
            </a:r>
            <a:endParaRPr lang="en-AU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549869"/>
              </p:ext>
            </p:extLst>
          </p:nvPr>
        </p:nvGraphicFramePr>
        <p:xfrm>
          <a:off x="21457" y="1124744"/>
          <a:ext cx="8943030" cy="44363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0007"/>
                <a:gridCol w="641262"/>
                <a:gridCol w="641262"/>
                <a:gridCol w="765804"/>
                <a:gridCol w="516720"/>
                <a:gridCol w="641262"/>
                <a:gridCol w="734779"/>
                <a:gridCol w="641262"/>
                <a:gridCol w="561104"/>
                <a:gridCol w="641262"/>
                <a:gridCol w="721418"/>
                <a:gridCol w="855016"/>
                <a:gridCol w="951872"/>
              </a:tblGrid>
              <a:tr h="748469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200" u="none" strike="noStrike" dirty="0">
                          <a:effectLst/>
                        </a:rPr>
                        <a:t>No. </a:t>
                      </a:r>
                      <a:r>
                        <a:rPr lang="en-AU" sz="1200" u="none" strike="noStrike" dirty="0" err="1">
                          <a:effectLst/>
                        </a:rPr>
                        <a:t>Reqs</a:t>
                      </a:r>
                      <a:r>
                        <a:rPr lang="en-AU" sz="1200" u="none" strike="noStrike" dirty="0">
                          <a:effectLst/>
                        </a:rPr>
                        <a:t>. Not Met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200" u="none" strike="noStrike" dirty="0">
                          <a:effectLst/>
                        </a:rPr>
                        <a:t>PLP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200" u="none" strike="noStrike">
                          <a:effectLst/>
                        </a:rPr>
                        <a:t>Literacy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200" u="none" strike="noStrike" dirty="0">
                          <a:effectLst/>
                        </a:rPr>
                        <a:t>Numeracy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200" u="none" strike="noStrike">
                          <a:effectLst/>
                        </a:rPr>
                        <a:t>Free Choice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200" u="none" strike="noStrike" dirty="0">
                          <a:effectLst/>
                        </a:rPr>
                        <a:t>Research Project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200" u="none" strike="noStrike" dirty="0">
                          <a:effectLst/>
                        </a:rPr>
                        <a:t>60 Credits C- or Better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1200" u="none" strike="noStrike">
                          <a:effectLst/>
                        </a:rPr>
                        <a:t>Stage 1 Any Grade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1200" u="none" strike="noStrike">
                          <a:effectLst/>
                        </a:rPr>
                        <a:t>Stage 1 C or Better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1200" u="none" strike="noStrike">
                          <a:effectLst/>
                        </a:rPr>
                        <a:t>Stage 2 Any Grade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1200" u="none" strike="noStrike">
                          <a:effectLst/>
                        </a:rPr>
                        <a:t>Stage 2 C- or Better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1200" u="none" strike="noStrike">
                          <a:effectLst/>
                        </a:rPr>
                        <a:t>Stage 1 or 2 Total Credit Count (Any Grade)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1200" u="none" strike="noStrike">
                          <a:effectLst/>
                        </a:rPr>
                        <a:t>Stage 1 or 2 Total Credit Count (C or better)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ctr"/>
                </a:tc>
              </a:tr>
              <a:tr h="19409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u="none" strike="noStrike" dirty="0">
                          <a:effectLst/>
                        </a:rPr>
                        <a:t>1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130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120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90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 dirty="0">
                          <a:effectLst/>
                        </a:rPr>
                        <a:t>50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 dirty="0">
                          <a:effectLst/>
                        </a:rPr>
                        <a:t>220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170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</a:tr>
              <a:tr h="19409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u="none" strike="noStrike" dirty="0">
                          <a:effectLst/>
                        </a:rPr>
                        <a:t>1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140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130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80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 dirty="0">
                          <a:effectLst/>
                        </a:rPr>
                        <a:t>20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220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150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</a:tr>
              <a:tr h="19409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u="none" strike="noStrike" dirty="0">
                          <a:effectLst/>
                        </a:rPr>
                        <a:t>1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165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85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 dirty="0">
                          <a:effectLst/>
                        </a:rPr>
                        <a:t>70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30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 dirty="0">
                          <a:effectLst/>
                        </a:rPr>
                        <a:t>235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115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</a:tr>
              <a:tr h="19409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u="none" strike="noStrike" dirty="0">
                          <a:effectLst/>
                        </a:rPr>
                        <a:t>1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130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110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70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 dirty="0">
                          <a:effectLst/>
                        </a:rPr>
                        <a:t>50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 dirty="0">
                          <a:effectLst/>
                        </a:rPr>
                        <a:t>200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160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</a:tr>
              <a:tr h="19409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u="none" strike="noStrike" dirty="0">
                          <a:effectLst/>
                        </a:rPr>
                        <a:t>1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140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100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90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50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230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150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</a:tr>
              <a:tr h="19409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u="none" strike="noStrike" dirty="0">
                          <a:effectLst/>
                        </a:rPr>
                        <a:t>1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150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150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100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 dirty="0">
                          <a:effectLst/>
                        </a:rPr>
                        <a:t>5</a:t>
                      </a:r>
                      <a:r>
                        <a:rPr lang="en-AU" sz="1200" u="none" strike="noStrike" dirty="0" smtClean="0">
                          <a:effectLst/>
                        </a:rPr>
                        <a:t>0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 dirty="0">
                          <a:effectLst/>
                        </a:rPr>
                        <a:t>250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210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</a:tr>
              <a:tr h="19409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u="none" strike="noStrike" dirty="0">
                          <a:effectLst/>
                        </a:rPr>
                        <a:t>1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110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90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90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50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200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140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</a:tr>
              <a:tr h="19409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u="none" strike="noStrike" dirty="0">
                          <a:effectLst/>
                        </a:rPr>
                        <a:t>1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130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110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70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50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200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160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</a:tr>
              <a:tr h="19409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u="none" strike="noStrike" dirty="0">
                          <a:effectLst/>
                        </a:rPr>
                        <a:t>1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145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125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60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40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205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165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</a:tr>
              <a:tr h="19409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u="none" strike="noStrike" dirty="0">
                          <a:effectLst/>
                        </a:rPr>
                        <a:t>1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165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105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90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30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255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135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</a:tr>
              <a:tr h="19409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u="none" strike="noStrike" dirty="0">
                          <a:effectLst/>
                        </a:rPr>
                        <a:t>1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140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100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80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80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 dirty="0">
                          <a:effectLst/>
                        </a:rPr>
                        <a:t>220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180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</a:tr>
              <a:tr h="19409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u="none" strike="noStrike" dirty="0">
                          <a:effectLst/>
                        </a:rPr>
                        <a:t>1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150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100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70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50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220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150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</a:tr>
              <a:tr h="19409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u="none" strike="noStrike" dirty="0">
                          <a:effectLst/>
                        </a:rPr>
                        <a:t>1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140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120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90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50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230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170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</a:tr>
              <a:tr h="19409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u="none" strike="noStrike" dirty="0">
                          <a:effectLst/>
                        </a:rPr>
                        <a:t>1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145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125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145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125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290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250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</a:tr>
              <a:tr h="19409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u="none" strike="noStrike" dirty="0">
                          <a:effectLst/>
                        </a:rPr>
                        <a:t>1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 dirty="0">
                          <a:effectLst/>
                        </a:rPr>
                        <a:t>305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295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90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80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395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375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</a:tr>
              <a:tr h="19409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u="none" strike="noStrike" dirty="0">
                          <a:effectLst/>
                        </a:rPr>
                        <a:t>1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 dirty="0">
                          <a:effectLst/>
                        </a:rPr>
                        <a:t>110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 dirty="0">
                          <a:effectLst/>
                        </a:rPr>
                        <a:t>90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140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110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 dirty="0">
                          <a:effectLst/>
                        </a:rPr>
                        <a:t>250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200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</a:tr>
              <a:tr h="19409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u="none" strike="noStrike" dirty="0">
                          <a:effectLst/>
                        </a:rPr>
                        <a:t>1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185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105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 dirty="0">
                          <a:effectLst/>
                        </a:rPr>
                        <a:t>80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50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265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155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</a:tr>
              <a:tr h="19409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u="none" strike="noStrike" dirty="0">
                          <a:effectLst/>
                        </a:rPr>
                        <a:t>1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185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175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110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 dirty="0">
                          <a:effectLst/>
                        </a:rPr>
                        <a:t>50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295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225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</a:tr>
              <a:tr h="19409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u="none" strike="noStrike" dirty="0">
                          <a:effectLst/>
                        </a:rPr>
                        <a:t>1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 dirty="0">
                          <a:effectLst/>
                        </a:rPr>
                        <a:t>Yes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200" u="none" strike="noStrike">
                          <a:effectLst/>
                        </a:rPr>
                        <a:t>Yes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110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70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90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>
                          <a:effectLst/>
                        </a:rPr>
                        <a:t>50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 dirty="0">
                          <a:effectLst/>
                        </a:rPr>
                        <a:t>200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200" u="none" strike="noStrike" dirty="0">
                          <a:effectLst/>
                        </a:rPr>
                        <a:t>120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212" marR="9212" marT="9212" marB="0" anchor="b"/>
                </a:tc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1924600" y="3874597"/>
            <a:ext cx="287968" cy="1080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924347" y="1281871"/>
            <a:ext cx="701895" cy="4439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203848" y="1281871"/>
            <a:ext cx="576189" cy="443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870251" y="1281871"/>
            <a:ext cx="682179" cy="48165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924600" y="4437112"/>
            <a:ext cx="287968" cy="1080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225394" y="4653136"/>
            <a:ext cx="287968" cy="1080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225394" y="4847418"/>
            <a:ext cx="287968" cy="1080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 rot="5400000">
            <a:off x="7375382" y="1782082"/>
            <a:ext cx="103902" cy="40998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Down Arrow 19"/>
          <p:cNvSpPr/>
          <p:nvPr/>
        </p:nvSpPr>
        <p:spPr>
          <a:xfrm rot="5400000">
            <a:off x="7375381" y="2370418"/>
            <a:ext cx="103902" cy="40998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Down Arrow 20"/>
          <p:cNvSpPr/>
          <p:nvPr/>
        </p:nvSpPr>
        <p:spPr>
          <a:xfrm rot="5400000">
            <a:off x="7375382" y="2561804"/>
            <a:ext cx="103902" cy="40998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Down Arrow 21"/>
          <p:cNvSpPr/>
          <p:nvPr/>
        </p:nvSpPr>
        <p:spPr>
          <a:xfrm rot="5400000">
            <a:off x="7375382" y="2756734"/>
            <a:ext cx="103902" cy="40998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Down Arrow 23"/>
          <p:cNvSpPr/>
          <p:nvPr/>
        </p:nvSpPr>
        <p:spPr>
          <a:xfrm rot="5400000">
            <a:off x="7371616" y="2971159"/>
            <a:ext cx="121621" cy="40998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Down Arrow 24"/>
          <p:cNvSpPr/>
          <p:nvPr/>
        </p:nvSpPr>
        <p:spPr>
          <a:xfrm rot="5400000">
            <a:off x="7399478" y="4078716"/>
            <a:ext cx="103902" cy="40998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Down Arrow 25"/>
          <p:cNvSpPr/>
          <p:nvPr/>
        </p:nvSpPr>
        <p:spPr>
          <a:xfrm rot="5400000">
            <a:off x="7399478" y="4879702"/>
            <a:ext cx="103902" cy="40998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Down Arrow 26"/>
          <p:cNvSpPr/>
          <p:nvPr/>
        </p:nvSpPr>
        <p:spPr>
          <a:xfrm rot="5400000">
            <a:off x="7375382" y="5064000"/>
            <a:ext cx="103902" cy="40998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Down Arrow 27"/>
          <p:cNvSpPr/>
          <p:nvPr/>
        </p:nvSpPr>
        <p:spPr>
          <a:xfrm rot="5400000">
            <a:off x="7374669" y="5269562"/>
            <a:ext cx="103902" cy="40998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Down Arrow 28"/>
          <p:cNvSpPr/>
          <p:nvPr/>
        </p:nvSpPr>
        <p:spPr>
          <a:xfrm rot="5400000">
            <a:off x="7399478" y="3881518"/>
            <a:ext cx="103902" cy="40998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Down Arrow 29"/>
          <p:cNvSpPr/>
          <p:nvPr/>
        </p:nvSpPr>
        <p:spPr>
          <a:xfrm rot="5400000">
            <a:off x="7399477" y="3171404"/>
            <a:ext cx="103902" cy="40998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1438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15165"/>
            <a:ext cx="8229600" cy="1143000"/>
          </a:xfrm>
        </p:spPr>
        <p:txBody>
          <a:bodyPr/>
          <a:lstStyle/>
          <a:p>
            <a:r>
              <a:rPr lang="en-AU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Near Miss – Student 1</a:t>
            </a:r>
            <a:endParaRPr lang="en-AU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196752"/>
            <a:ext cx="5727946" cy="3672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3688" y="5013176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prstClr val="black"/>
                </a:solidFill>
              </a:rPr>
              <a:t>2MCN20	   D</a:t>
            </a:r>
            <a:r>
              <a:rPr lang="en-AU" dirty="0">
                <a:solidFill>
                  <a:prstClr val="black"/>
                </a:solidFill>
              </a:rPr>
              <a:t>+ 	</a:t>
            </a:r>
            <a:r>
              <a:rPr lang="en-AU" dirty="0" smtClean="0">
                <a:solidFill>
                  <a:prstClr val="black"/>
                </a:solidFill>
              </a:rPr>
              <a:t> </a:t>
            </a:r>
            <a:r>
              <a:rPr lang="en-AU" dirty="0">
                <a:solidFill>
                  <a:prstClr val="black"/>
                </a:solidFill>
              </a:rPr>
              <a:t>AT1=C-   AT2= D   Exam = D</a:t>
            </a:r>
          </a:p>
          <a:p>
            <a:r>
              <a:rPr lang="en-AU" dirty="0" smtClean="0">
                <a:solidFill>
                  <a:prstClr val="black"/>
                </a:solidFill>
              </a:rPr>
              <a:t>2BIG20	   </a:t>
            </a:r>
            <a:r>
              <a:rPr lang="en-AU" dirty="0">
                <a:solidFill>
                  <a:prstClr val="black"/>
                </a:solidFill>
              </a:rPr>
              <a:t>E+   	</a:t>
            </a:r>
            <a:r>
              <a:rPr lang="en-AU" dirty="0" smtClean="0">
                <a:solidFill>
                  <a:prstClr val="black"/>
                </a:solidFill>
              </a:rPr>
              <a:t> </a:t>
            </a:r>
            <a:r>
              <a:rPr lang="en-AU" dirty="0">
                <a:solidFill>
                  <a:prstClr val="black"/>
                </a:solidFill>
              </a:rPr>
              <a:t>AT1 = E    AT2= E+  Exam = </a:t>
            </a:r>
            <a:r>
              <a:rPr lang="en-AU" dirty="0" smtClean="0">
                <a:solidFill>
                  <a:prstClr val="black"/>
                </a:solidFill>
              </a:rPr>
              <a:t>D-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7" name="Curved Right Arrow 6"/>
          <p:cNvSpPr/>
          <p:nvPr/>
        </p:nvSpPr>
        <p:spPr>
          <a:xfrm>
            <a:off x="899592" y="4365104"/>
            <a:ext cx="576064" cy="115212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98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AU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Near Miss – Student 2</a:t>
            </a:r>
            <a:endParaRPr lang="en-AU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980728"/>
            <a:ext cx="5139667" cy="4176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696" y="5157192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prstClr val="black"/>
                </a:solidFill>
              </a:rPr>
              <a:t>2MDS20 	D 	AT1</a:t>
            </a:r>
            <a:r>
              <a:rPr lang="en-AU" dirty="0">
                <a:solidFill>
                  <a:prstClr val="black"/>
                </a:solidFill>
              </a:rPr>
              <a:t>= C-	AT2= C- 	Exam N </a:t>
            </a:r>
          </a:p>
          <a:p>
            <a:r>
              <a:rPr lang="en-AU" dirty="0" smtClean="0">
                <a:solidFill>
                  <a:prstClr val="black"/>
                </a:solidFill>
              </a:rPr>
              <a:t>2CME20	E+ 	AT1= E+    AT2= E+    Exam </a:t>
            </a:r>
            <a:r>
              <a:rPr lang="en-AU" dirty="0">
                <a:solidFill>
                  <a:prstClr val="black"/>
                </a:solidFill>
              </a:rPr>
              <a:t>E+</a:t>
            </a:r>
          </a:p>
          <a:p>
            <a:r>
              <a:rPr lang="en-AU" dirty="0" smtClean="0">
                <a:solidFill>
                  <a:prstClr val="black"/>
                </a:solidFill>
              </a:rPr>
              <a:t>2PHY 20	E-	AT1 =did </a:t>
            </a:r>
            <a:r>
              <a:rPr lang="en-AU" dirty="0">
                <a:solidFill>
                  <a:prstClr val="black"/>
                </a:solidFill>
              </a:rPr>
              <a:t>not </a:t>
            </a:r>
            <a:r>
              <a:rPr lang="en-AU" dirty="0" smtClean="0">
                <a:solidFill>
                  <a:prstClr val="black"/>
                </a:solidFill>
              </a:rPr>
              <a:t>submit   AT2= E   </a:t>
            </a:r>
            <a:r>
              <a:rPr lang="en-AU" dirty="0">
                <a:solidFill>
                  <a:prstClr val="black"/>
                </a:solidFill>
              </a:rPr>
              <a:t>Exam E+</a:t>
            </a:r>
          </a:p>
        </p:txBody>
      </p:sp>
      <p:sp>
        <p:nvSpPr>
          <p:cNvPr id="6" name="Curved Right Arrow 5"/>
          <p:cNvSpPr/>
          <p:nvPr/>
        </p:nvSpPr>
        <p:spPr>
          <a:xfrm>
            <a:off x="899592" y="4365104"/>
            <a:ext cx="576064" cy="115212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80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52"/>
            <a:ext cx="8229600" cy="1143000"/>
          </a:xfrm>
        </p:spPr>
        <p:txBody>
          <a:bodyPr/>
          <a:lstStyle/>
          <a:p>
            <a:r>
              <a:rPr lang="en-AU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Near Miss – Student 3</a:t>
            </a:r>
            <a:endParaRPr lang="en-AU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916832"/>
            <a:ext cx="5143554" cy="3888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4088" y="5085184"/>
            <a:ext cx="3463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prstClr val="black"/>
                </a:solidFill>
              </a:rPr>
              <a:t>2BIG20 </a:t>
            </a:r>
            <a:r>
              <a:rPr lang="en-AU" dirty="0">
                <a:solidFill>
                  <a:prstClr val="black"/>
                </a:solidFill>
              </a:rPr>
              <a:t>	AT1=C	</a:t>
            </a:r>
            <a:r>
              <a:rPr lang="en-AU" dirty="0" smtClean="0">
                <a:solidFill>
                  <a:prstClr val="black"/>
                </a:solidFill>
              </a:rPr>
              <a:t>AT2=D</a:t>
            </a:r>
            <a:r>
              <a:rPr lang="en-AU" dirty="0">
                <a:solidFill>
                  <a:prstClr val="black"/>
                </a:solidFill>
              </a:rPr>
              <a:t>	</a:t>
            </a:r>
            <a:r>
              <a:rPr lang="en-AU" dirty="0" smtClean="0">
                <a:solidFill>
                  <a:prstClr val="black"/>
                </a:solidFill>
              </a:rPr>
              <a:t>EX=D</a:t>
            </a:r>
            <a:endParaRPr lang="en-AU" dirty="0">
              <a:solidFill>
                <a:prstClr val="black"/>
              </a:solidFill>
            </a:endParaRPr>
          </a:p>
          <a:p>
            <a:r>
              <a:rPr lang="en-AU" dirty="0" smtClean="0">
                <a:solidFill>
                  <a:prstClr val="black"/>
                </a:solidFill>
              </a:rPr>
              <a:t>2LEG20</a:t>
            </a:r>
            <a:r>
              <a:rPr lang="en-AU" dirty="0">
                <a:solidFill>
                  <a:prstClr val="black"/>
                </a:solidFill>
              </a:rPr>
              <a:t>	AT1=D+	</a:t>
            </a:r>
            <a:r>
              <a:rPr lang="en-AU" dirty="0" smtClean="0">
                <a:solidFill>
                  <a:prstClr val="black"/>
                </a:solidFill>
              </a:rPr>
              <a:t>AT2=B-</a:t>
            </a:r>
            <a:r>
              <a:rPr lang="en-AU" dirty="0">
                <a:solidFill>
                  <a:prstClr val="black"/>
                </a:solidFill>
              </a:rPr>
              <a:t>	</a:t>
            </a:r>
            <a:r>
              <a:rPr lang="en-AU" dirty="0" smtClean="0">
                <a:solidFill>
                  <a:prstClr val="black"/>
                </a:solidFill>
              </a:rPr>
              <a:t>EX=E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860032" y="5412836"/>
            <a:ext cx="432048" cy="145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378" y="1108216"/>
            <a:ext cx="4542155" cy="1503045"/>
          </a:xfrm>
          <a:prstGeom prst="rect">
            <a:avLst/>
          </a:prstGeom>
        </p:spPr>
      </p:pic>
      <p:sp>
        <p:nvSpPr>
          <p:cNvPr id="8" name="Curved Up Arrow 7"/>
          <p:cNvSpPr/>
          <p:nvPr/>
        </p:nvSpPr>
        <p:spPr>
          <a:xfrm rot="20035373">
            <a:off x="4756495" y="2291467"/>
            <a:ext cx="1210762" cy="48468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5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solidFill>
                  <a:prstClr val="black"/>
                </a:solidFill>
              </a:rPr>
              <a:t>Aboriginal SACE Completers receiving an ATAR 2011-2016</a:t>
            </a:r>
            <a:endParaRPr lang="en-AU" dirty="0">
              <a:solidFill>
                <a:prstClr val="black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3296448"/>
              </p:ext>
            </p:extLst>
          </p:nvPr>
        </p:nvGraphicFramePr>
        <p:xfrm>
          <a:off x="251520" y="1413904"/>
          <a:ext cx="8712968" cy="4607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34462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08" y="56274"/>
            <a:ext cx="8856984" cy="1143000"/>
          </a:xfrm>
        </p:spPr>
        <p:txBody>
          <a:bodyPr>
            <a:noAutofit/>
          </a:bodyPr>
          <a:lstStyle/>
          <a:p>
            <a:r>
              <a:rPr lang="en-AU" sz="3600" dirty="0"/>
              <a:t>Number of </a:t>
            </a:r>
            <a:r>
              <a:rPr lang="en-AU" sz="3600" dirty="0" smtClean="0"/>
              <a:t>2016 </a:t>
            </a:r>
            <a:r>
              <a:rPr lang="en-AU" sz="3600" dirty="0"/>
              <a:t>Aboriginal SACE Completers who also completed a VET Certificate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dirty="0">
              <a:solidFill>
                <a:prstClr val="black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9271334"/>
              </p:ext>
            </p:extLst>
          </p:nvPr>
        </p:nvGraphicFramePr>
        <p:xfrm>
          <a:off x="310486" y="1417638"/>
          <a:ext cx="8523028" cy="43924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61514"/>
                <a:gridCol w="4261514"/>
              </a:tblGrid>
              <a:tr h="732082">
                <a:tc>
                  <a:txBody>
                    <a:bodyPr/>
                    <a:lstStyle/>
                    <a:p>
                      <a:pPr algn="ctr" fontAlgn="t"/>
                      <a:r>
                        <a:rPr lang="en-AU" sz="2000" b="1" u="none" strike="noStrike" dirty="0" smtClean="0">
                          <a:effectLst/>
                        </a:rPr>
                        <a:t>VET Certificate</a:t>
                      </a:r>
                      <a:r>
                        <a:rPr lang="en-AU" sz="2000" b="1" u="none" strike="noStrike" baseline="0" dirty="0" smtClean="0">
                          <a:effectLst/>
                        </a:rPr>
                        <a:t> – by AQF Level</a:t>
                      </a:r>
                      <a:endParaRPr lang="en-A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2000" b="1" u="none" strike="noStrike" dirty="0">
                          <a:effectLst/>
                        </a:rPr>
                        <a:t>Number of Students</a:t>
                      </a:r>
                      <a:endParaRPr lang="en-A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2082">
                <a:tc>
                  <a:txBody>
                    <a:bodyPr/>
                    <a:lstStyle/>
                    <a:p>
                      <a:pPr algn="ctr" fontAlgn="t"/>
                      <a:r>
                        <a:rPr lang="en-AU" sz="2000" b="1" u="none" strike="noStrike" dirty="0" smtClean="0">
                          <a:effectLst/>
                        </a:rPr>
                        <a:t>Total </a:t>
                      </a:r>
                    </a:p>
                    <a:p>
                      <a:pPr algn="ctr" fontAlgn="t"/>
                      <a:r>
                        <a:rPr lang="en-AU" sz="2000" b="1" u="none" strike="noStrike" dirty="0" smtClean="0">
                          <a:effectLst/>
                        </a:rPr>
                        <a:t>Certificate I</a:t>
                      </a:r>
                      <a:endParaRPr lang="en-A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2000" b="1" u="none" strike="noStrike" dirty="0" smtClean="0">
                          <a:effectLst/>
                        </a:rPr>
                        <a:t>8</a:t>
                      </a:r>
                      <a:endParaRPr lang="en-A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2082">
                <a:tc>
                  <a:txBody>
                    <a:bodyPr/>
                    <a:lstStyle/>
                    <a:p>
                      <a:pPr algn="ctr" fontAlgn="t"/>
                      <a:r>
                        <a:rPr lang="en-AU" sz="2000" b="1" u="none" strike="noStrike" dirty="0" smtClean="0">
                          <a:effectLst/>
                        </a:rPr>
                        <a:t>Total </a:t>
                      </a:r>
                    </a:p>
                    <a:p>
                      <a:pPr algn="ctr" fontAlgn="t"/>
                      <a:r>
                        <a:rPr lang="en-AU" sz="2000" b="1" u="none" strike="noStrike" dirty="0" smtClean="0">
                          <a:effectLst/>
                        </a:rPr>
                        <a:t>Certificate II</a:t>
                      </a:r>
                      <a:endParaRPr lang="en-A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2000" b="1" u="none" strike="noStrike" dirty="0" smtClean="0">
                          <a:effectLst/>
                        </a:rPr>
                        <a:t>15</a:t>
                      </a:r>
                      <a:endParaRPr lang="en-A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2082">
                <a:tc>
                  <a:txBody>
                    <a:bodyPr/>
                    <a:lstStyle/>
                    <a:p>
                      <a:pPr algn="ctr" fontAlgn="t"/>
                      <a:r>
                        <a:rPr lang="en-AU" sz="2000" b="1" u="none" strike="noStrike" dirty="0" smtClean="0">
                          <a:effectLst/>
                        </a:rPr>
                        <a:t>Total </a:t>
                      </a:r>
                    </a:p>
                    <a:p>
                      <a:pPr algn="ctr" fontAlgn="t"/>
                      <a:r>
                        <a:rPr lang="en-AU" sz="2000" b="1" u="none" strike="noStrike" dirty="0" smtClean="0">
                          <a:effectLst/>
                        </a:rPr>
                        <a:t>Certificate III</a:t>
                      </a:r>
                      <a:endParaRPr lang="en-A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2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106</a:t>
                      </a:r>
                      <a:endParaRPr lang="en-A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2082">
                <a:tc>
                  <a:txBody>
                    <a:bodyPr/>
                    <a:lstStyle/>
                    <a:p>
                      <a:pPr algn="ctr" fontAlgn="t"/>
                      <a:r>
                        <a:rPr lang="en-A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</a:t>
                      </a:r>
                    </a:p>
                    <a:p>
                      <a:pPr algn="ctr" fontAlgn="t"/>
                      <a:r>
                        <a:rPr lang="en-A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Certificate IV</a:t>
                      </a:r>
                      <a:endParaRPr lang="en-A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2000" b="1" u="none" strike="noStrike" dirty="0" smtClean="0">
                          <a:effectLst/>
                        </a:rPr>
                        <a:t>2</a:t>
                      </a:r>
                      <a:endParaRPr lang="en-A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2082">
                <a:tc>
                  <a:txBody>
                    <a:bodyPr/>
                    <a:lstStyle/>
                    <a:p>
                      <a:pPr algn="ctr" fontAlgn="t"/>
                      <a:r>
                        <a:rPr lang="en-AU" sz="2000" b="1" u="none" strike="noStrike" dirty="0">
                          <a:effectLst/>
                        </a:rPr>
                        <a:t>Total</a:t>
                      </a:r>
                      <a:endParaRPr lang="en-A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2000" b="1" u="none" strike="noStrike" dirty="0" smtClean="0">
                          <a:effectLst/>
                        </a:rPr>
                        <a:t>131</a:t>
                      </a:r>
                      <a:endParaRPr lang="en-A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0025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4900" y="66673"/>
            <a:ext cx="3505200" cy="59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6338" y="0"/>
            <a:ext cx="3376612" cy="597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3600" u="none" strike="noStrike" dirty="0" smtClean="0">
                <a:effectLst/>
              </a:rPr>
              <a:t/>
            </a:r>
            <a:br>
              <a:rPr lang="en-AU" sz="3600" u="none" strike="noStrike" dirty="0" smtClean="0">
                <a:effectLst/>
              </a:rPr>
            </a:br>
            <a:r>
              <a:rPr lang="en-AU" b="1" dirty="0">
                <a:solidFill>
                  <a:srgbClr val="000000"/>
                </a:solidFill>
              </a:rPr>
              <a:t/>
            </a:r>
            <a:br>
              <a:rPr lang="en-AU" b="1" dirty="0">
                <a:solidFill>
                  <a:srgbClr val="000000"/>
                </a:solidFill>
              </a:rPr>
            </a:br>
            <a:endParaRPr lang="en-AU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25605"/>
            <a:ext cx="8229600" cy="121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81C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81C6"/>
                </a:solidFill>
                <a:latin typeface="Century Gothic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81C6"/>
                </a:solidFill>
                <a:latin typeface="Century Gothic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81C6"/>
                </a:solidFill>
                <a:latin typeface="Century Gothic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81C6"/>
                </a:solidFill>
                <a:latin typeface="Century Gothic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81C6"/>
                </a:solidFill>
                <a:latin typeface="Century Gothic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81C6"/>
                </a:solidFill>
                <a:latin typeface="Century Gothic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81C6"/>
                </a:solidFill>
                <a:latin typeface="Century Gothic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81C6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r>
              <a:rPr lang="en-AU" sz="3600" kern="0" dirty="0" smtClean="0"/>
              <a:t/>
            </a:r>
            <a:br>
              <a:rPr lang="en-AU" sz="3600" kern="0" dirty="0" smtClean="0"/>
            </a:br>
            <a:r>
              <a:rPr lang="en-AU" sz="3600" kern="0" dirty="0" smtClean="0"/>
              <a:t>Trends in number of SA Aboriginal students </a:t>
            </a:r>
            <a:r>
              <a:rPr lang="en-AU" sz="3600" kern="0" dirty="0"/>
              <a:t>s</a:t>
            </a:r>
            <a:r>
              <a:rPr lang="en-AU" sz="3600" kern="0" dirty="0" smtClean="0"/>
              <a:t>tudying at least </a:t>
            </a:r>
            <a:r>
              <a:rPr lang="en-AU" sz="3600" kern="0" dirty="0"/>
              <a:t>o</a:t>
            </a:r>
            <a:r>
              <a:rPr lang="en-AU" sz="3600" kern="0" dirty="0" smtClean="0"/>
              <a:t>ne Stage 1 or Stage 2 Subject</a:t>
            </a:r>
            <a:r>
              <a:rPr lang="en-AU" kern="0" dirty="0" smtClean="0">
                <a:solidFill>
                  <a:srgbClr val="000000"/>
                </a:solidFill>
              </a:rPr>
              <a:t/>
            </a:r>
            <a:br>
              <a:rPr lang="en-AU" kern="0" dirty="0" smtClean="0">
                <a:solidFill>
                  <a:srgbClr val="000000"/>
                </a:solidFill>
              </a:rPr>
            </a:br>
            <a:endParaRPr lang="en-AU" kern="0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3805921"/>
              </p:ext>
            </p:extLst>
          </p:nvPr>
        </p:nvGraphicFramePr>
        <p:xfrm>
          <a:off x="196232" y="971783"/>
          <a:ext cx="8821641" cy="49402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7129"/>
                <a:gridCol w="961814"/>
                <a:gridCol w="961814"/>
                <a:gridCol w="961814"/>
                <a:gridCol w="961814"/>
                <a:gridCol w="961814"/>
                <a:gridCol w="961814"/>
                <a:gridCol w="961814"/>
                <a:gridCol w="961814"/>
              </a:tblGrid>
              <a:tr h="232955">
                <a:tc gridSpan="9">
                  <a:txBody>
                    <a:bodyPr/>
                    <a:lstStyle/>
                    <a:p>
                      <a:pPr algn="l" fontAlgn="ctr"/>
                      <a:endParaRPr lang="en-A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</a:tr>
              <a:tr h="912352">
                <a:tc>
                  <a:txBody>
                    <a:bodyPr/>
                    <a:lstStyle/>
                    <a:p>
                      <a:pPr algn="l" fontAlgn="b"/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AU" sz="1600" b="1" i="1" u="none" strike="noStrike" dirty="0">
                          <a:effectLst/>
                          <a:cs typeface="+mn-cs"/>
                        </a:rPr>
                        <a:t>Number of Stage 1 Students</a:t>
                      </a:r>
                      <a:endParaRPr lang="en-AU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AU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AU" sz="1600" b="1" i="1" u="none" strike="noStrike" dirty="0">
                          <a:effectLst/>
                          <a:cs typeface="+mn-cs"/>
                        </a:rPr>
                        <a:t>Number of Stage 2 Students</a:t>
                      </a:r>
                      <a:endParaRPr lang="en-AU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912352"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u="none" strike="noStrike" dirty="0">
                          <a:effectLst/>
                          <a:cs typeface="+mn-cs"/>
                        </a:rPr>
                        <a:t> 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+mn-cs"/>
                        </a:rPr>
                        <a:t>2013</a:t>
                      </a:r>
                      <a:endParaRPr lang="en-AU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+mn-cs"/>
                        </a:rPr>
                        <a:t>2014</a:t>
                      </a:r>
                      <a:endParaRPr lang="en-AU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AU" sz="16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2015</a:t>
                      </a:r>
                      <a:endParaRPr lang="en-AU" sz="1600" b="1" i="1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AU" sz="16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2016</a:t>
                      </a:r>
                      <a:endParaRPr lang="en-AU" sz="1600" b="1" i="1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+mn-cs"/>
                        </a:rPr>
                        <a:t>2013</a:t>
                      </a:r>
                      <a:endParaRPr lang="en-AU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+mn-cs"/>
                        </a:rPr>
                        <a:t>2014</a:t>
                      </a:r>
                      <a:endParaRPr lang="en-AU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AU" sz="16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2015</a:t>
                      </a:r>
                      <a:endParaRPr lang="en-AU" sz="1600" b="1" i="1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AU" sz="16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2016</a:t>
                      </a:r>
                      <a:endParaRPr lang="en-AU" sz="1600" b="1" i="1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057921"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1" u="none" strike="noStrike" dirty="0">
                          <a:effectLst/>
                          <a:cs typeface="+mn-cs"/>
                        </a:rPr>
                        <a:t>SA Country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6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6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A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583</a:t>
                      </a:r>
                      <a:endParaRPr lang="en-AU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+mn-cs"/>
                        </a:rPr>
                        <a:t>621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+mn-cs"/>
                        </a:rPr>
                        <a:t>702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u="none" strike="noStrike" dirty="0" smtClean="0">
                          <a:effectLst/>
                          <a:cs typeface="+mn-cs"/>
                        </a:rPr>
                        <a:t>153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+mn-cs"/>
                        </a:rPr>
                        <a:t>149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A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174</a:t>
                      </a:r>
                      <a:endParaRPr lang="en-A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A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</a:t>
                      </a:r>
                      <a:endParaRPr lang="en-AU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912352"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b="1" u="none" strike="noStrike" dirty="0">
                          <a:effectLst/>
                          <a:cs typeface="+mn-cs"/>
                        </a:rPr>
                        <a:t>SA Metro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+mn-cs"/>
                        </a:rPr>
                        <a:t>780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+mn-cs"/>
                        </a:rPr>
                        <a:t>815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+mn-cs"/>
                        </a:rPr>
                        <a:t>848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+mn-cs"/>
                        </a:rPr>
                        <a:t>830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u="none" strike="noStrike" dirty="0" smtClean="0">
                          <a:effectLst/>
                          <a:cs typeface="+mn-cs"/>
                        </a:rPr>
                        <a:t>261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+mn-cs"/>
                        </a:rPr>
                        <a:t>303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A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294</a:t>
                      </a:r>
                      <a:endParaRPr lang="en-A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A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327</a:t>
                      </a:r>
                      <a:endParaRPr lang="en-AU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912352"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1" u="none" strike="noStrike" dirty="0">
                          <a:effectLst/>
                          <a:cs typeface="+mn-cs"/>
                        </a:rPr>
                        <a:t>Total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+mn-cs"/>
                        </a:rPr>
                        <a:t>1322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+mn-cs"/>
                        </a:rPr>
                        <a:t>1398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+mn-cs"/>
                        </a:rPr>
                        <a:t>1469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+mn-cs"/>
                        </a:rPr>
                        <a:t>1532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u="none" strike="noStrike" dirty="0" smtClean="0">
                          <a:effectLst/>
                          <a:cs typeface="+mn-cs"/>
                        </a:rPr>
                        <a:t>414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+mn-cs"/>
                        </a:rPr>
                        <a:t>423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A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468</a:t>
                      </a:r>
                      <a:endParaRPr lang="en-A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A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529</a:t>
                      </a:r>
                      <a:endParaRPr lang="en-A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4551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Strategic Priorities 2017-2021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AU" sz="2800" b="1" u="sng" dirty="0"/>
              <a:t>EMPOWERMENT:  </a:t>
            </a:r>
            <a:r>
              <a:rPr lang="en-AU" sz="2800" u="sng" dirty="0"/>
              <a:t>Identity and Belonging  </a:t>
            </a:r>
            <a:endParaRPr lang="en-AU" sz="2800" dirty="0"/>
          </a:p>
          <a:p>
            <a:pPr lvl="0"/>
            <a:r>
              <a:rPr lang="en-AU" sz="2800" b="1" u="sng" dirty="0"/>
              <a:t>RESPECT: </a:t>
            </a:r>
            <a:r>
              <a:rPr lang="en-AU" sz="2800" u="sng" dirty="0"/>
              <a:t>Strong Commitment and High Expectations Relationships </a:t>
            </a:r>
            <a:endParaRPr lang="en-AU" sz="2800" dirty="0"/>
          </a:p>
          <a:p>
            <a:pPr lvl="0"/>
            <a:r>
              <a:rPr lang="en-AU" sz="2800" b="1" u="sng" dirty="0"/>
              <a:t>LEADERSHIP: </a:t>
            </a:r>
            <a:r>
              <a:rPr lang="en-AU" sz="2800" u="sng" dirty="0"/>
              <a:t>People and Culture </a:t>
            </a:r>
            <a:endParaRPr lang="en-AU" sz="2800" dirty="0"/>
          </a:p>
          <a:p>
            <a:pPr lvl="0"/>
            <a:r>
              <a:rPr lang="en-AU" sz="2800" b="1" u="sng" dirty="0"/>
              <a:t>CAPACITY BUILDING: </a:t>
            </a:r>
            <a:r>
              <a:rPr lang="en-AU" sz="2800" u="sng" dirty="0"/>
              <a:t>Culturally Responsive Curriculum and Assessment </a:t>
            </a:r>
            <a:endParaRPr lang="en-AU" sz="2800" dirty="0"/>
          </a:p>
          <a:p>
            <a:pPr lvl="0"/>
            <a:r>
              <a:rPr lang="en-AU" sz="2800" b="1" u="sng" dirty="0"/>
              <a:t>ACHIEVEMENT: </a:t>
            </a:r>
            <a:r>
              <a:rPr lang="en-AU" sz="2800" u="sng" dirty="0"/>
              <a:t>Excellence, Aspiration and Merit </a:t>
            </a:r>
            <a:endParaRPr lang="en-AU" sz="2800" dirty="0"/>
          </a:p>
          <a:p>
            <a:pPr lvl="0"/>
            <a:r>
              <a:rPr lang="en-AU" sz="2800" b="1" u="sng" dirty="0"/>
              <a:t>TRANSPARENCY: </a:t>
            </a:r>
            <a:r>
              <a:rPr lang="en-AU" sz="2800" u="sng" dirty="0"/>
              <a:t>Data analysis and Evaluation  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162362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SACE Leaders Forum </a:t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 smtClean="0"/>
              <a:t>March 6, 2017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797352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7546417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806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647" y="332656"/>
            <a:ext cx="9139353" cy="936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800"/>
              </a:lnSpc>
            </a:pPr>
            <a:r>
              <a:rPr lang="en-AU" b="1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Highlights</a:t>
            </a:r>
            <a:endParaRPr lang="en-AU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2636" y="2085913"/>
            <a:ext cx="12642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SACE completion: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students in South Australia completing the SACE </a:t>
            </a:r>
            <a:r>
              <a:rPr lang="en-A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A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2011–2016]</a:t>
            </a:r>
          </a:p>
          <a:p>
            <a:endParaRPr lang="en-A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 </a:t>
            </a:r>
            <a:r>
              <a:rPr lang="en-A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[2016–2020]</a:t>
            </a:r>
            <a:endParaRPr lang="en-AU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586" y="1687753"/>
            <a:ext cx="6711885" cy="391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164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57110" y="1987246"/>
            <a:ext cx="140829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Aboriginal Education </a:t>
            </a:r>
            <a:r>
              <a:rPr lang="en-A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Strategy:</a:t>
            </a:r>
            <a:br>
              <a:rPr lang="en-A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Aboriginal students</a:t>
            </a:r>
          </a:p>
          <a:p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A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</a:t>
            </a:r>
            <a:br>
              <a:rPr lang="en-A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 completing</a:t>
            </a:r>
            <a:br>
              <a:rPr lang="en-A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SACE </a:t>
            </a:r>
            <a:r>
              <a:rPr lang="en-A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A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[2011–2016]</a:t>
            </a:r>
          </a:p>
          <a:p>
            <a:endParaRPr lang="en-AU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 </a:t>
            </a:r>
            <a:r>
              <a:rPr lang="en-A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A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2016–2020]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47" y="332656"/>
            <a:ext cx="9139353" cy="936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800"/>
              </a:lnSpc>
            </a:pPr>
            <a:r>
              <a:rPr lang="en-AU" b="1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Highlights</a:t>
            </a:r>
            <a:endParaRPr lang="en-AU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0284" y="1844824"/>
            <a:ext cx="6852520" cy="360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53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36465" y="2348880"/>
            <a:ext cx="17574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 Subjects:  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students completing the SACE with at least one modified subject at Stage 1 or Stage </a:t>
            </a:r>
            <a:r>
              <a:rPr lang="en-A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br>
              <a:rPr lang="en-A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[2011–2016]</a:t>
            </a:r>
          </a:p>
          <a:p>
            <a:endParaRPr lang="en-AU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 </a:t>
            </a:r>
            <a:endParaRPr lang="en-A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A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2016–2020]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47" y="332656"/>
            <a:ext cx="9139353" cy="936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800"/>
              </a:lnSpc>
            </a:pPr>
            <a:r>
              <a:rPr lang="en-AU" b="1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Highlights</a:t>
            </a:r>
            <a:endParaRPr lang="en-AU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9784" y="1772816"/>
            <a:ext cx="6852520" cy="360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95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82120" y="2348880"/>
            <a:ext cx="1859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Vocational education and training:</a:t>
            </a:r>
            <a:br>
              <a:rPr lang="en-A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South Australian students who completed the SACE as well as a VET Certificate III </a:t>
            </a:r>
            <a:r>
              <a:rPr lang="en-A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[2011–2016]</a:t>
            </a:r>
          </a:p>
          <a:p>
            <a:endParaRPr lang="en-AU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 </a:t>
            </a:r>
          </a:p>
          <a:p>
            <a:r>
              <a:rPr lang="en-A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[2016–2020]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47" y="332656"/>
            <a:ext cx="9139353" cy="936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800"/>
              </a:lnSpc>
            </a:pPr>
            <a:r>
              <a:rPr lang="en-AU" b="1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Highlights</a:t>
            </a:r>
            <a:endParaRPr lang="en-AU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7064" y="1883421"/>
            <a:ext cx="6925056" cy="360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82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77620" y="2013920"/>
            <a:ext cx="15414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Moderation outcomes</a:t>
            </a:r>
            <a: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 of South Australian Stage 2 school assessment component grades confirmed at moderation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[2011–2016]</a:t>
            </a:r>
          </a:p>
          <a:p>
            <a:endParaRPr lang="en-AU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 </a:t>
            </a:r>
          </a:p>
          <a:p>
            <a:r>
              <a:rPr lang="en-A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[2016–2020]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47" y="332656"/>
            <a:ext cx="9139353" cy="936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800"/>
              </a:lnSpc>
            </a:pPr>
            <a:r>
              <a:rPr lang="en-AU" b="1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Highlights</a:t>
            </a:r>
            <a:endParaRPr lang="en-AU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langla01\AppData\Local\Microsoft\Windows\Temporary Internet Files\Content.Outlook\WQ6UJ0V9\2016-20-SACE-Strat-GRAPH-confirmed-moderate-completers and predicted-0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6986016" cy="360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62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-41537" y="0"/>
            <a:ext cx="9185537" cy="1062841"/>
          </a:xfrm>
          <a:prstGeom prst="rect">
            <a:avLst/>
          </a:prstGeom>
          <a:solidFill>
            <a:srgbClr val="001A2E"/>
          </a:solidFill>
        </p:spPr>
        <p:txBody>
          <a:bodyPr vert="horz" wrap="square" lIns="91440" tIns="91440" rIns="91440" bIns="180000" rtlCol="0" anchor="b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sz="36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SACE Board Strategic Plan </a:t>
            </a:r>
            <a:r>
              <a:rPr lang="en-US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2016-2020</a:t>
            </a:r>
            <a:endParaRPr lang="en-US" sz="4000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468" y="1381853"/>
            <a:ext cx="5135525" cy="5476147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 rot="1985329">
            <a:off x="5544625" y="1031087"/>
            <a:ext cx="991805" cy="940429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Down Arrow 9"/>
          <p:cNvSpPr/>
          <p:nvPr/>
        </p:nvSpPr>
        <p:spPr>
          <a:xfrm rot="17310237">
            <a:off x="1314145" y="2689944"/>
            <a:ext cx="991805" cy="940429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Down Arrow 12"/>
          <p:cNvSpPr/>
          <p:nvPr/>
        </p:nvSpPr>
        <p:spPr>
          <a:xfrm rot="3880390">
            <a:off x="6853971" y="2647824"/>
            <a:ext cx="991805" cy="940429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632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2" descr="C:\Users\langla01\AppData\Local\Microsoft\Windows\Temporary Internet Files\Content.Outlook\WQ6UJ0V9\willunga-laptops (2)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57151"/>
            <a:ext cx="9144001" cy="601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28875" y="9524"/>
            <a:ext cx="6657976" cy="1600202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1781944" y="180974"/>
            <a:ext cx="7092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000" i="1" dirty="0">
                <a:latin typeface="Arial" charset="0"/>
                <a:cs typeface="Arial" charset="0"/>
              </a:rPr>
              <a:t>W</a:t>
            </a:r>
            <a:r>
              <a:rPr lang="en-AU" sz="2000" i="1" dirty="0" smtClean="0">
                <a:latin typeface="Arial" charset="0"/>
                <a:cs typeface="Arial" charset="0"/>
              </a:rPr>
              <a:t>e </a:t>
            </a:r>
            <a:r>
              <a:rPr lang="en-AU" sz="2000" i="1" dirty="0">
                <a:latin typeface="Arial" charset="0"/>
                <a:cs typeface="Arial" charset="0"/>
              </a:rPr>
              <a:t>need to ensure that the ways </a:t>
            </a:r>
            <a:r>
              <a:rPr lang="en-AU" sz="2000" i="1" dirty="0" smtClean="0">
                <a:latin typeface="Arial" charset="0"/>
                <a:cs typeface="Arial" charset="0"/>
              </a:rPr>
              <a:t>SACE assessments are administered</a:t>
            </a:r>
            <a:r>
              <a:rPr lang="en-AU" sz="2000" i="1" dirty="0">
                <a:latin typeface="Arial" charset="0"/>
                <a:cs typeface="Arial" charset="0"/>
              </a:rPr>
              <a:t>, submitted, assessed and quality assured, </a:t>
            </a:r>
            <a:endParaRPr lang="en-AU" sz="2000" i="1" dirty="0" smtClean="0">
              <a:latin typeface="Arial" charset="0"/>
              <a:cs typeface="Arial" charset="0"/>
            </a:endParaRPr>
          </a:p>
          <a:p>
            <a:pPr algn="r"/>
            <a:r>
              <a:rPr lang="en-AU" sz="2000" i="1" dirty="0" smtClean="0">
                <a:latin typeface="Arial" charset="0"/>
                <a:cs typeface="Arial" charset="0"/>
              </a:rPr>
              <a:t>recognise </a:t>
            </a:r>
            <a:r>
              <a:rPr lang="en-AU" sz="2000" i="1" dirty="0">
                <a:latin typeface="Arial" charset="0"/>
                <a:cs typeface="Arial" charset="0"/>
              </a:rPr>
              <a:t>the way that students </a:t>
            </a:r>
            <a:r>
              <a:rPr lang="en-AU" sz="2000" i="1" dirty="0" smtClean="0">
                <a:latin typeface="Arial" charset="0"/>
                <a:cs typeface="Arial" charset="0"/>
              </a:rPr>
              <a:t>use technology</a:t>
            </a:r>
          </a:p>
          <a:p>
            <a:pPr algn="r"/>
            <a:r>
              <a:rPr lang="en-AU" sz="2000" i="1" dirty="0" smtClean="0">
                <a:latin typeface="Arial" charset="0"/>
                <a:cs typeface="Arial" charset="0"/>
              </a:rPr>
              <a:t> </a:t>
            </a:r>
            <a:r>
              <a:rPr lang="en-AU" sz="2000" i="1" dirty="0">
                <a:latin typeface="Arial" charset="0"/>
                <a:cs typeface="Arial" charset="0"/>
              </a:rPr>
              <a:t>to demonstrate their </a:t>
            </a:r>
            <a:r>
              <a:rPr lang="en-AU" sz="2000" i="1" dirty="0" smtClean="0">
                <a:latin typeface="Arial" charset="0"/>
                <a:cs typeface="Arial" charset="0"/>
              </a:rPr>
              <a:t>learning.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50164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>
            <a:off x="527971" y="3393640"/>
            <a:ext cx="79629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38974" y="1481352"/>
            <a:ext cx="4870793" cy="301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8"/>
          <p:cNvSpPr/>
          <p:nvPr/>
        </p:nvSpPr>
        <p:spPr>
          <a:xfrm>
            <a:off x="1461421" y="3393641"/>
            <a:ext cx="6096001" cy="1695590"/>
          </a:xfrm>
          <a:custGeom>
            <a:avLst/>
            <a:gdLst>
              <a:gd name="connsiteX0" fmla="*/ 0 w 5762625"/>
              <a:gd name="connsiteY0" fmla="*/ 28575 h 1047750"/>
              <a:gd name="connsiteX1" fmla="*/ 0 w 5762625"/>
              <a:gd name="connsiteY1" fmla="*/ 1047750 h 1047750"/>
              <a:gd name="connsiteX2" fmla="*/ 5762625 w 5762625"/>
              <a:gd name="connsiteY2" fmla="*/ 1047750 h 1047750"/>
              <a:gd name="connsiteX3" fmla="*/ 5762625 w 5762625"/>
              <a:gd name="connsiteY3" fmla="*/ 0 h 1047750"/>
              <a:gd name="connsiteX4" fmla="*/ 5734050 w 5762625"/>
              <a:gd name="connsiteY4" fmla="*/ 0 h 1047750"/>
              <a:gd name="connsiteX0" fmla="*/ 0 w 6391275"/>
              <a:gd name="connsiteY0" fmla="*/ 457200 h 1476375"/>
              <a:gd name="connsiteX1" fmla="*/ 0 w 6391275"/>
              <a:gd name="connsiteY1" fmla="*/ 1476375 h 1476375"/>
              <a:gd name="connsiteX2" fmla="*/ 5762625 w 6391275"/>
              <a:gd name="connsiteY2" fmla="*/ 1476375 h 1476375"/>
              <a:gd name="connsiteX3" fmla="*/ 5762625 w 6391275"/>
              <a:gd name="connsiteY3" fmla="*/ 428625 h 1476375"/>
              <a:gd name="connsiteX4" fmla="*/ 6391275 w 6391275"/>
              <a:gd name="connsiteY4" fmla="*/ 0 h 1476375"/>
              <a:gd name="connsiteX0" fmla="*/ 0 w 6391275"/>
              <a:gd name="connsiteY0" fmla="*/ 457200 h 1476375"/>
              <a:gd name="connsiteX1" fmla="*/ 0 w 6391275"/>
              <a:gd name="connsiteY1" fmla="*/ 1476375 h 1476375"/>
              <a:gd name="connsiteX2" fmla="*/ 5762625 w 6391275"/>
              <a:gd name="connsiteY2" fmla="*/ 1476375 h 1476375"/>
              <a:gd name="connsiteX3" fmla="*/ 6391275 w 6391275"/>
              <a:gd name="connsiteY3" fmla="*/ 0 h 1476375"/>
              <a:gd name="connsiteX0" fmla="*/ 0 w 5762625"/>
              <a:gd name="connsiteY0" fmla="*/ 504825 h 1524000"/>
              <a:gd name="connsiteX1" fmla="*/ 0 w 5762625"/>
              <a:gd name="connsiteY1" fmla="*/ 1524000 h 1524000"/>
              <a:gd name="connsiteX2" fmla="*/ 5762625 w 5762625"/>
              <a:gd name="connsiteY2" fmla="*/ 1524000 h 1524000"/>
              <a:gd name="connsiteX3" fmla="*/ 5753100 w 5762625"/>
              <a:gd name="connsiteY3" fmla="*/ 0 h 1524000"/>
              <a:gd name="connsiteX0" fmla="*/ 0 w 5762625"/>
              <a:gd name="connsiteY0" fmla="*/ 0 h 1019175"/>
              <a:gd name="connsiteX1" fmla="*/ 0 w 5762625"/>
              <a:gd name="connsiteY1" fmla="*/ 1019175 h 1019175"/>
              <a:gd name="connsiteX2" fmla="*/ 5762625 w 5762625"/>
              <a:gd name="connsiteY2" fmla="*/ 1019175 h 1019175"/>
              <a:gd name="connsiteX3" fmla="*/ 5762625 w 5762625"/>
              <a:gd name="connsiteY3" fmla="*/ 38100 h 1019175"/>
              <a:gd name="connsiteX0" fmla="*/ 0 w 5762625"/>
              <a:gd name="connsiteY0" fmla="*/ 0 h 1019175"/>
              <a:gd name="connsiteX1" fmla="*/ 0 w 5762625"/>
              <a:gd name="connsiteY1" fmla="*/ 1019175 h 1019175"/>
              <a:gd name="connsiteX2" fmla="*/ 5762625 w 5762625"/>
              <a:gd name="connsiteY2" fmla="*/ 1019175 h 1019175"/>
              <a:gd name="connsiteX3" fmla="*/ 5762625 w 5762625"/>
              <a:gd name="connsiteY3" fmla="*/ 9474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2625" h="1019175">
                <a:moveTo>
                  <a:pt x="0" y="0"/>
                </a:moveTo>
                <a:lnTo>
                  <a:pt x="0" y="1019175"/>
                </a:lnTo>
                <a:lnTo>
                  <a:pt x="5762625" y="1019175"/>
                </a:lnTo>
                <a:lnTo>
                  <a:pt x="5762625" y="9474"/>
                </a:lnTo>
              </a:path>
            </a:pathLst>
          </a:custGeom>
          <a:ln w="50800">
            <a:solidFill>
              <a:schemeClr val="tx2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3547396" y="5224126"/>
            <a:ext cx="192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i="1" dirty="0" smtClean="0"/>
              <a:t>Bypass</a:t>
            </a:r>
            <a:endParaRPr lang="en-AU" sz="3200" b="1" i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74638"/>
            <a:ext cx="9144000" cy="8772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AU" dirty="0" smtClean="0">
                <a:solidFill>
                  <a:schemeClr val="tx1"/>
                </a:solidFill>
                <a:latin typeface="Arial"/>
                <a:cs typeface="Arial"/>
              </a:rPr>
              <a:t>Submission of Materials</a:t>
            </a:r>
            <a:endParaRPr lang="en-AU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25788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1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1349" y="0"/>
            <a:ext cx="4672651" cy="5961801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471351" cy="596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24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7726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AU" sz="3000" dirty="0">
                <a:latin typeface="Arial"/>
                <a:cs typeface="Arial"/>
              </a:rPr>
              <a:t>How much time do teachers spend preparing evidence for moderation and marking</a:t>
            </a:r>
            <a:r>
              <a:rPr lang="en-AU" sz="3000" dirty="0" smtClean="0">
                <a:latin typeface="Arial"/>
                <a:cs typeface="Arial"/>
              </a:rPr>
              <a:t>?</a:t>
            </a:r>
            <a:endParaRPr lang="en-AU" sz="3000" dirty="0">
              <a:latin typeface="Arial"/>
              <a:cs typeface="Arial"/>
            </a:endParaRP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2467430"/>
              </p:ext>
            </p:extLst>
          </p:nvPr>
        </p:nvGraphicFramePr>
        <p:xfrm>
          <a:off x="2181305" y="1983179"/>
          <a:ext cx="4350123" cy="3185885"/>
        </p:xfrm>
        <a:graphic>
          <a:graphicData uri="http://schemas.openxmlformats.org/drawingml/2006/table">
            <a:tbl>
              <a:tblPr/>
              <a:tblGrid>
                <a:gridCol w="2920325"/>
                <a:gridCol w="1429798"/>
              </a:tblGrid>
              <a:tr h="637177">
                <a:tc>
                  <a:txBody>
                    <a:bodyPr/>
                    <a:lstStyle/>
                    <a:p>
                      <a:pPr algn="l" fontAlgn="b"/>
                      <a:r>
                        <a:rPr lang="en-A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Less </a:t>
                      </a:r>
                      <a:r>
                        <a:rPr lang="en-A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than 1 hour</a:t>
                      </a:r>
                    </a:p>
                  </a:txBody>
                  <a:tcPr marL="9524" marR="9524" marT="952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  <a:r>
                        <a:rPr lang="en-A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 </a:t>
                      </a:r>
                      <a:endParaRPr lang="en-AU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177">
                <a:tc>
                  <a:txBody>
                    <a:bodyPr/>
                    <a:lstStyle/>
                    <a:p>
                      <a:pPr algn="l" fontAlgn="b"/>
                      <a:r>
                        <a:rPr lang="en-A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1-2 </a:t>
                      </a:r>
                      <a:r>
                        <a:rPr lang="en-A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hours</a:t>
                      </a:r>
                    </a:p>
                  </a:txBody>
                  <a:tcPr marL="9524" marR="9524" marT="952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21%</a:t>
                      </a:r>
                    </a:p>
                  </a:txBody>
                  <a:tcPr marL="9524" marR="9524" marT="952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177">
                <a:tc>
                  <a:txBody>
                    <a:bodyPr/>
                    <a:lstStyle/>
                    <a:p>
                      <a:pPr algn="l" fontAlgn="b"/>
                      <a:r>
                        <a:rPr lang="en-A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3-6 </a:t>
                      </a:r>
                      <a:r>
                        <a:rPr lang="en-A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hours</a:t>
                      </a:r>
                    </a:p>
                  </a:txBody>
                  <a:tcPr marL="9524" marR="9524" marT="952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30%</a:t>
                      </a:r>
                    </a:p>
                  </a:txBody>
                  <a:tcPr marL="9524" marR="9524" marT="952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177">
                <a:tc>
                  <a:txBody>
                    <a:bodyPr/>
                    <a:lstStyle/>
                    <a:p>
                      <a:pPr algn="l" fontAlgn="b"/>
                      <a:r>
                        <a:rPr lang="en-A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1 </a:t>
                      </a:r>
                      <a:r>
                        <a:rPr lang="en-A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day</a:t>
                      </a:r>
                    </a:p>
                  </a:txBody>
                  <a:tcPr marL="9524" marR="9524" marT="952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16%</a:t>
                      </a:r>
                    </a:p>
                  </a:txBody>
                  <a:tcPr marL="9524" marR="9524" marT="952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177">
                <a:tc>
                  <a:txBody>
                    <a:bodyPr/>
                    <a:lstStyle/>
                    <a:p>
                      <a:pPr algn="l" fontAlgn="b"/>
                      <a:r>
                        <a:rPr lang="en-A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More </a:t>
                      </a:r>
                      <a:r>
                        <a:rPr lang="en-A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than 1 day</a:t>
                      </a:r>
                    </a:p>
                  </a:txBody>
                  <a:tcPr marL="9524" marR="9524" marT="952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24%</a:t>
                      </a:r>
                    </a:p>
                  </a:txBody>
                  <a:tcPr marL="9524" marR="9524" marT="952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1125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69" y="1484784"/>
            <a:ext cx="4615589" cy="455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430252" cy="43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8854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School Assessment Materials</a:t>
            </a:r>
            <a:endParaRPr lang="en-AU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1299851"/>
              </p:ext>
            </p:extLst>
          </p:nvPr>
        </p:nvGraphicFramePr>
        <p:xfrm>
          <a:off x="539552" y="1484782"/>
          <a:ext cx="7992000" cy="4125442"/>
        </p:xfrm>
        <a:graphic>
          <a:graphicData uri="http://schemas.openxmlformats.org/drawingml/2006/table">
            <a:tbl>
              <a:tblPr/>
              <a:tblGrid>
                <a:gridCol w="2592000"/>
                <a:gridCol w="1800000"/>
                <a:gridCol w="1800000"/>
                <a:gridCol w="1800000"/>
              </a:tblGrid>
              <a:tr h="467032">
                <a:tc rowSpan="2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83" marR="5083" marT="508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83" marR="5083" marT="508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1682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baseline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students develop</a:t>
                      </a:r>
                      <a:endParaRPr lang="en-US" sz="2000" b="1" i="0" u="none" strike="noStrike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students </a:t>
                      </a:r>
                    </a:p>
                    <a:p>
                      <a:pPr algn="ctr" fontAlgn="b"/>
                      <a:r>
                        <a:rPr lang="en-US" sz="2000" b="1" i="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submit</a:t>
                      </a:r>
                      <a:endParaRPr lang="en-US" sz="2000" b="1" i="0" u="none" strike="noStrike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Teacher submits</a:t>
                      </a:r>
                      <a:endParaRPr lang="en-US" sz="2000" b="1" i="0" u="none" strike="noStrike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3168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</a:t>
                      </a:r>
                      <a:r>
                        <a:rPr lang="en-US" sz="2000" b="0" i="0" u="none" strike="noStrike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electronic</a:t>
                      </a:r>
                    </a:p>
                  </a:txBody>
                  <a:tcPr marL="108000" marR="46800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20%</a:t>
                      </a:r>
                      <a:endParaRPr lang="mr-IN" sz="2000" b="0" i="0" u="none" strike="noStrike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00" marR="46800" marT="1080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  <a:r>
                        <a:rPr lang="mr-IN" sz="2000" b="0" i="0" u="none" strike="noStrike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endParaRPr lang="mr-IN" sz="2000" b="0" i="0" u="none" strike="noStrike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00" marR="46800" marT="1080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6%</a:t>
                      </a:r>
                      <a:endParaRPr lang="mr-IN" sz="2000" b="0" i="0" u="none" strike="noStrike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00" marR="46800" marT="1080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168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Mostly </a:t>
                      </a:r>
                      <a:r>
                        <a:rPr lang="en-US" sz="2000" b="0" i="0" u="none" strike="noStrike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electronic </a:t>
                      </a:r>
                      <a:r>
                        <a:rPr lang="en-US" sz="2000" b="0" i="0" u="none" strike="noStrike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000" b="0" i="0" u="none" strike="noStrike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 b="0" i="0" u="none" strike="noStrike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 </a:t>
                      </a:r>
                      <a:r>
                        <a:rPr lang="en-US" sz="2000" b="0" i="0" u="none" strike="noStrike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 paper</a:t>
                      </a:r>
                    </a:p>
                  </a:txBody>
                  <a:tcPr marL="108000" marR="46800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36%</a:t>
                      </a:r>
                    </a:p>
                  </a:txBody>
                  <a:tcPr marL="46800" marR="46800" marT="1080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24%</a:t>
                      </a:r>
                    </a:p>
                  </a:txBody>
                  <a:tcPr marL="46800" marR="46800" marT="1080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7%</a:t>
                      </a:r>
                    </a:p>
                  </a:txBody>
                  <a:tcPr marL="46800" marR="46800" marT="1080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168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 </a:t>
                      </a:r>
                      <a:r>
                        <a:rPr lang="en-US" sz="2000" b="0" i="0" u="none" strike="noStrike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electronic </a:t>
                      </a:r>
                      <a:r>
                        <a:rPr lang="en-US" sz="2000" b="0" i="0" u="none" strike="noStrike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000" b="0" i="0" u="none" strike="noStrike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 b="0" i="0" u="none" strike="noStrike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 </a:t>
                      </a:r>
                      <a:r>
                        <a:rPr lang="en-US" sz="2000" b="0" i="0" u="none" strike="noStrike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mostly paper</a:t>
                      </a:r>
                    </a:p>
                  </a:txBody>
                  <a:tcPr marL="108000" marR="46800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  <a:r>
                        <a:rPr lang="mr-IN" sz="2000" b="0" i="0" u="none" strike="noStrike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endParaRPr lang="mr-IN" sz="2000" b="0" i="0" u="none" strike="noStrike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00" marR="46800" marT="1080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26%</a:t>
                      </a:r>
                      <a:endParaRPr lang="mr-IN" sz="2000" b="0" i="0" u="none" strike="noStrike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00" marR="46800" marT="1080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24%</a:t>
                      </a:r>
                    </a:p>
                  </a:txBody>
                  <a:tcPr marL="46800" marR="46800" marT="1080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168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paper</a:t>
                      </a:r>
                      <a:endParaRPr lang="en-US" sz="2000" b="0" i="0" u="none" strike="noStrike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46800" marT="468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19%</a:t>
                      </a:r>
                    </a:p>
                  </a:txBody>
                  <a:tcPr marL="46800" marR="46800" marT="1080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33%</a:t>
                      </a:r>
                      <a:endParaRPr lang="mr-IN" sz="2000" b="0" i="0" u="none" strike="noStrike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00" marR="46800" marT="1080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63%</a:t>
                      </a:r>
                      <a:endParaRPr lang="mr-IN" sz="2000" b="0" i="0" u="none" strike="noStrike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00" marR="46800" marT="108000" marB="46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3191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082913" y="2007290"/>
            <a:ext cx="4389904" cy="3700839"/>
            <a:chOff x="1954263" y="1268760"/>
            <a:chExt cx="6218137" cy="5805591"/>
          </a:xfrm>
        </p:grpSpPr>
        <p:cxnSp>
          <p:nvCxnSpPr>
            <p:cNvPr id="5" name="Elbow Connector 4"/>
            <p:cNvCxnSpPr/>
            <p:nvPr/>
          </p:nvCxnSpPr>
          <p:spPr>
            <a:xfrm rot="10800000" flipV="1">
              <a:off x="5076056" y="1268760"/>
              <a:ext cx="3096344" cy="1944216"/>
            </a:xfrm>
            <a:prstGeom prst="bentConnector3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lbow Connector 6"/>
            <p:cNvCxnSpPr/>
            <p:nvPr/>
          </p:nvCxnSpPr>
          <p:spPr>
            <a:xfrm rot="10800000" flipV="1">
              <a:off x="3527884" y="3190206"/>
              <a:ext cx="3096344" cy="1944216"/>
            </a:xfrm>
            <a:prstGeom prst="bentConnector3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/>
            <p:nvPr/>
          </p:nvCxnSpPr>
          <p:spPr>
            <a:xfrm rot="10800000" flipV="1">
              <a:off x="1954263" y="5130135"/>
              <a:ext cx="3096344" cy="1944216"/>
            </a:xfrm>
            <a:prstGeom prst="bentConnector3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5364764" y="4872135"/>
            <a:ext cx="1395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2017</a:t>
            </a:r>
            <a:endParaRPr lang="en-AU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6524103" y="3607468"/>
            <a:ext cx="1372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2018 </a:t>
            </a:r>
            <a:endParaRPr lang="en-AU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7480390" y="2029620"/>
            <a:ext cx="1156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Towards</a:t>
            </a:r>
            <a:r>
              <a:rPr lang="en-AU" sz="3200" dirty="0" smtClean="0"/>
              <a:t> 2020</a:t>
            </a:r>
            <a:endParaRPr lang="en-AU" sz="3200" dirty="0"/>
          </a:p>
        </p:txBody>
      </p:sp>
      <p:sp>
        <p:nvSpPr>
          <p:cNvPr id="17" name="Rounded Rectangular Callout 16"/>
          <p:cNvSpPr/>
          <p:nvPr/>
        </p:nvSpPr>
        <p:spPr>
          <a:xfrm>
            <a:off x="542925" y="4137065"/>
            <a:ext cx="3854313" cy="1078151"/>
          </a:xfrm>
          <a:prstGeom prst="wedgeRoundRectCallout">
            <a:avLst>
              <a:gd name="adj1" fmla="val 65891"/>
              <a:gd name="adj2" fmla="val 822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Subjects selected on the basis that students’ evidence of learning is developed in electronic formats</a:t>
            </a:r>
            <a:endParaRPr lang="en-AU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542924" y="2709339"/>
            <a:ext cx="4821839" cy="1028707"/>
          </a:xfrm>
          <a:prstGeom prst="wedgeRoundRectCallout">
            <a:avLst>
              <a:gd name="adj1" fmla="val 66814"/>
              <a:gd name="adj2" fmla="val 9920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More subjects. Subjects selected on the basis that students’ evidence of learning is ‘mostly’ developed in electronic formats</a:t>
            </a:r>
            <a:endParaRPr lang="en-AU" dirty="0"/>
          </a:p>
        </p:txBody>
      </p:sp>
      <p:sp>
        <p:nvSpPr>
          <p:cNvPr id="20" name="Rounded Rectangular Callout 19"/>
          <p:cNvSpPr/>
          <p:nvPr/>
        </p:nvSpPr>
        <p:spPr>
          <a:xfrm>
            <a:off x="542924" y="1502093"/>
            <a:ext cx="5743924" cy="745807"/>
          </a:xfrm>
          <a:prstGeom prst="wedgeRoundRectCallout">
            <a:avLst>
              <a:gd name="adj1" fmla="val 67059"/>
              <a:gd name="adj2" fmla="val 1427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More subjects. Further consultation providing some solutions to online submission barriers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Journey to online submission, </a:t>
            </a:r>
            <a:br>
              <a:rPr lang="en-AU" sz="3200" dirty="0" smtClean="0"/>
            </a:br>
            <a:r>
              <a:rPr lang="en-AU" sz="3200" dirty="0" smtClean="0"/>
              <a:t>online moderation and online marking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37900192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100" dirty="0"/>
              <a:t>Subjects commencing the </a:t>
            </a:r>
            <a:r>
              <a:rPr lang="en-US" sz="3100" dirty="0" smtClean="0"/>
              <a:t>online transition in </a:t>
            </a:r>
            <a:r>
              <a:rPr lang="en-US" sz="3100" dirty="0"/>
              <a:t>2017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765520"/>
              </p:ext>
            </p:extLst>
          </p:nvPr>
        </p:nvGraphicFramePr>
        <p:xfrm>
          <a:off x="803201" y="2245246"/>
          <a:ext cx="7560000" cy="2492475"/>
        </p:xfrm>
        <a:graphic>
          <a:graphicData uri="http://schemas.openxmlformats.org/drawingml/2006/table">
            <a:tbl>
              <a:tblPr/>
              <a:tblGrid>
                <a:gridCol w="3780000"/>
                <a:gridCol w="3780000"/>
              </a:tblGrid>
              <a:tr h="6720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 </a:t>
                      </a:r>
                      <a:r>
                        <a:rPr lang="en-AU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Assessment</a:t>
                      </a:r>
                      <a:endParaRPr lang="en-AU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External </a:t>
                      </a:r>
                      <a:r>
                        <a:rPr lang="en-AU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Assessment</a:t>
                      </a:r>
                      <a:endParaRPr lang="en-AU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72075">
                <a:tc>
                  <a:txBody>
                    <a:bodyPr/>
                    <a:lstStyle/>
                    <a:p>
                      <a:pPr lvl="0" algn="l"/>
                      <a:r>
                        <a:rPr lang="en-A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 2 Classical Studies</a:t>
                      </a:r>
                    </a:p>
                    <a:p>
                      <a:pPr lvl="0" algn="l"/>
                      <a:r>
                        <a:rPr lang="en-A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 2 English Literary Studies</a:t>
                      </a:r>
                    </a:p>
                    <a:p>
                      <a:pPr lvl="0" algn="l"/>
                      <a:r>
                        <a:rPr lang="en-A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 2 Indonesian (continuers)</a:t>
                      </a:r>
                    </a:p>
                    <a:p>
                      <a:pPr lvl="0" algn="l"/>
                      <a:r>
                        <a:rPr lang="en-A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 2 Media Studies</a:t>
                      </a:r>
                    </a:p>
                    <a:p>
                      <a:pPr lvl="0" algn="l"/>
                      <a:r>
                        <a:rPr lang="en-A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 2 Music Technology</a:t>
                      </a:r>
                    </a:p>
                    <a:p>
                      <a:pPr lvl="0" algn="l"/>
                      <a:r>
                        <a:rPr lang="en-A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 2 Philosophy </a:t>
                      </a:r>
                      <a:endParaRPr lang="en-A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A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 2 Health</a:t>
                      </a:r>
                    </a:p>
                    <a:p>
                      <a:pPr lvl="0" algn="l"/>
                      <a:r>
                        <a:rPr lang="en-A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 2 Media Studies</a:t>
                      </a:r>
                    </a:p>
                    <a:p>
                      <a:pPr lvl="0" algn="l"/>
                      <a:r>
                        <a:rPr lang="en-A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 2 Philosophy</a:t>
                      </a:r>
                    </a:p>
                    <a:p>
                      <a:pPr lvl="0" algn="l"/>
                      <a:r>
                        <a:rPr lang="en-A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 2 Essential English</a:t>
                      </a:r>
                    </a:p>
                    <a:p>
                      <a:pPr lvl="0" algn="l"/>
                      <a:r>
                        <a:rPr lang="en-A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 2 Community Studies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73740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ller01\Desktop\schools online lin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" y="1825943"/>
            <a:ext cx="7010400" cy="457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360" y="351708"/>
            <a:ext cx="7010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Functionality of Schools Online</a:t>
            </a:r>
          </a:p>
          <a:p>
            <a:r>
              <a:rPr lang="en-US" sz="3200" dirty="0" smtClean="0"/>
              <a:t>Online Submission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Note: This </a:t>
            </a:r>
            <a:r>
              <a:rPr lang="en-US" b="1" dirty="0" smtClean="0">
                <a:solidFill>
                  <a:srgbClr val="FF0000"/>
                </a:solidFill>
              </a:rPr>
              <a:t>will be linked to a video at a later date</a:t>
            </a:r>
            <a:endParaRPr lang="en-A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8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74638"/>
            <a:ext cx="9144000" cy="8772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A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Communication and preparation</a:t>
            </a:r>
            <a:endParaRPr lang="en-AU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776" y="1964880"/>
            <a:ext cx="5220808" cy="341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80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976421" y="2026805"/>
            <a:ext cx="7347099" cy="2664936"/>
            <a:chOff x="992370" y="2712942"/>
            <a:chExt cx="7347099" cy="2664936"/>
          </a:xfrm>
        </p:grpSpPr>
        <p:sp>
          <p:nvSpPr>
            <p:cNvPr id="2" name="TextBox 1"/>
            <p:cNvSpPr txBox="1"/>
            <p:nvPr/>
          </p:nvSpPr>
          <p:spPr>
            <a:xfrm>
              <a:off x="2130055" y="2712942"/>
              <a:ext cx="5039832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AU" sz="3600" dirty="0" smtClean="0"/>
                <a:t>Online submission</a:t>
              </a:r>
              <a:endParaRPr lang="en-AU" sz="36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92370" y="4177549"/>
              <a:ext cx="3211033" cy="120032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AU" sz="3600" dirty="0" smtClean="0"/>
                <a:t>Online moderation</a:t>
              </a:r>
              <a:endParaRPr lang="en-AU" sz="3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28436" y="4177549"/>
              <a:ext cx="3211033" cy="120032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AU" sz="3600" dirty="0" smtClean="0"/>
                <a:t>Online marking</a:t>
              </a:r>
              <a:endParaRPr lang="en-AU" sz="3600" dirty="0"/>
            </a:p>
          </p:txBody>
        </p:sp>
        <p:cxnSp>
          <p:nvCxnSpPr>
            <p:cNvPr id="7" name="Elbow Connector 6"/>
            <p:cNvCxnSpPr>
              <a:stCxn id="2" idx="2"/>
              <a:endCxn id="6" idx="0"/>
            </p:cNvCxnSpPr>
            <p:nvPr/>
          </p:nvCxnSpPr>
          <p:spPr>
            <a:xfrm rot="16200000" flipH="1">
              <a:off x="5282824" y="2726420"/>
              <a:ext cx="818276" cy="2083982"/>
            </a:xfrm>
            <a:prstGeom prst="bentConnector3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lbow Connector 9"/>
            <p:cNvCxnSpPr>
              <a:stCxn id="2" idx="2"/>
              <a:endCxn id="5" idx="0"/>
            </p:cNvCxnSpPr>
            <p:nvPr/>
          </p:nvCxnSpPr>
          <p:spPr>
            <a:xfrm rot="5400000">
              <a:off x="3214791" y="2742369"/>
              <a:ext cx="818276" cy="2052084"/>
            </a:xfrm>
            <a:prstGeom prst="bentConnector3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976420" y="526179"/>
            <a:ext cx="7347099" cy="1500626"/>
            <a:chOff x="976420" y="526179"/>
            <a:chExt cx="7347099" cy="1500626"/>
          </a:xfrm>
        </p:grpSpPr>
        <p:sp>
          <p:nvSpPr>
            <p:cNvPr id="12" name="TextBox 11"/>
            <p:cNvSpPr txBox="1"/>
            <p:nvPr/>
          </p:nvSpPr>
          <p:spPr>
            <a:xfrm>
              <a:off x="976420" y="526179"/>
              <a:ext cx="7347099" cy="646331"/>
            </a:xfrm>
            <a:prstGeom prst="rect">
              <a:avLst/>
            </a:prstGeom>
            <a:solidFill>
              <a:srgbClr val="0081C6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AU" sz="3600" dirty="0" smtClean="0">
                  <a:solidFill>
                    <a:schemeClr val="bg1"/>
                  </a:solidFill>
                </a:rPr>
                <a:t>Governing principles</a:t>
              </a:r>
              <a:endParaRPr lang="en-AU" sz="3600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Straight Connector 14"/>
            <p:cNvCxnSpPr>
              <a:stCxn id="2" idx="0"/>
            </p:cNvCxnSpPr>
            <p:nvPr/>
          </p:nvCxnSpPr>
          <p:spPr>
            <a:xfrm flipV="1">
              <a:off x="4634022" y="1172510"/>
              <a:ext cx="0" cy="854295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40474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6249" y="1304925"/>
            <a:ext cx="8191501" cy="417195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AU" sz="3800" i="1" dirty="0" smtClean="0"/>
              <a:t>‘The </a:t>
            </a:r>
            <a:r>
              <a:rPr lang="en-AU" sz="3800" i="1" dirty="0"/>
              <a:t>primary responsibility for </a:t>
            </a:r>
            <a:r>
              <a:rPr lang="en-AU" sz="3800" i="1" dirty="0" smtClean="0"/>
              <a:t>school </a:t>
            </a:r>
            <a:r>
              <a:rPr lang="en-AU" sz="3800" i="1" dirty="0"/>
              <a:t>assessment and its integrity resides with schools. </a:t>
            </a:r>
            <a:endParaRPr lang="en-AU" sz="3800" dirty="0" smtClean="0"/>
          </a:p>
          <a:p>
            <a:pPr marL="0" indent="0" algn="r">
              <a:buNone/>
            </a:pPr>
            <a:endParaRPr lang="en-AU" sz="3800" dirty="0" smtClean="0"/>
          </a:p>
          <a:p>
            <a:pPr algn="r"/>
            <a:endParaRPr lang="en-AU" sz="3800" dirty="0"/>
          </a:p>
        </p:txBody>
      </p:sp>
    </p:spTree>
    <p:extLst>
      <p:ext uri="{BB962C8B-B14F-4D97-AF65-F5344CB8AC3E}">
        <p14:creationId xmlns:p14="http://schemas.microsoft.com/office/powerpoint/2010/main" val="41205175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050" y="1771650"/>
            <a:ext cx="7772400" cy="1276350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Discussion and Reflection</a:t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4450" y="2476500"/>
            <a:ext cx="6400800" cy="2324100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5100" dirty="0"/>
              <a:t>q</a:t>
            </a:r>
            <a:r>
              <a:rPr lang="en-AU" sz="5100" dirty="0" smtClean="0"/>
              <a:t>uestions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5100" dirty="0" smtClean="0"/>
              <a:t>implications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5100" dirty="0" smtClean="0"/>
              <a:t>feedback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777910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344" y="0"/>
            <a:ext cx="8229600" cy="877268"/>
          </a:xfrm>
        </p:spPr>
        <p:txBody>
          <a:bodyPr>
            <a:noAutofit/>
          </a:bodyPr>
          <a:lstStyle/>
          <a:p>
            <a:r>
              <a:rPr lang="en-US" sz="3200" dirty="0" smtClean="0"/>
              <a:t>Considerations</a:t>
            </a:r>
            <a:endParaRPr lang="en-US" sz="3100" dirty="0"/>
          </a:p>
        </p:txBody>
      </p:sp>
      <p:sp>
        <p:nvSpPr>
          <p:cNvPr id="5" name="TextBox 4"/>
          <p:cNvSpPr txBox="1"/>
          <p:nvPr/>
        </p:nvSpPr>
        <p:spPr>
          <a:xfrm>
            <a:off x="648584" y="1796901"/>
            <a:ext cx="72620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Online Submission of Materials </a:t>
            </a:r>
          </a:p>
          <a:p>
            <a:pPr marL="1371600" lvl="2" indent="-457200">
              <a:buFontTx/>
              <a:buChar char="-"/>
            </a:pPr>
            <a:r>
              <a:rPr lang="en-US" sz="1600" dirty="0"/>
              <a:t>School Bandwidth </a:t>
            </a:r>
          </a:p>
          <a:p>
            <a:pPr marL="1371600" lvl="2" indent="-457200">
              <a:buFontTx/>
              <a:buChar char="-"/>
            </a:pPr>
            <a:r>
              <a:rPr lang="en-US" sz="1600" dirty="0" smtClean="0"/>
              <a:t>File </a:t>
            </a:r>
            <a:r>
              <a:rPr lang="en-US" sz="1600" dirty="0"/>
              <a:t>formats/naming conventions</a:t>
            </a:r>
          </a:p>
          <a:p>
            <a:pPr marL="1371600" lvl="2" indent="-457200">
              <a:buFontTx/>
              <a:buChar char="-"/>
            </a:pPr>
            <a:r>
              <a:rPr lang="en-US" sz="1600" dirty="0" smtClean="0"/>
              <a:t>Features </a:t>
            </a:r>
            <a:r>
              <a:rPr lang="en-US" sz="1600" dirty="0"/>
              <a:t>of System</a:t>
            </a:r>
          </a:p>
          <a:p>
            <a:pPr marL="2286000" lvl="4" indent="-457200">
              <a:buFontTx/>
              <a:buChar char="-"/>
            </a:pPr>
            <a:endParaRPr lang="en-US" sz="1400" dirty="0"/>
          </a:p>
          <a:p>
            <a:r>
              <a:rPr lang="en-US" sz="2600" dirty="0"/>
              <a:t>Online Marking and Moderation </a:t>
            </a:r>
          </a:p>
          <a:p>
            <a:pPr marL="1371600" lvl="2" indent="-457200">
              <a:buFontTx/>
              <a:buChar char="-"/>
            </a:pPr>
            <a:r>
              <a:rPr lang="en-US" sz="1600" dirty="0"/>
              <a:t>Viewing material on screen </a:t>
            </a:r>
          </a:p>
          <a:p>
            <a:pPr marL="1371600" lvl="2" indent="-457200">
              <a:buFontTx/>
              <a:buChar char="-"/>
            </a:pPr>
            <a:r>
              <a:rPr lang="en-US" sz="1600" dirty="0"/>
              <a:t>Device requirements</a:t>
            </a:r>
          </a:p>
          <a:p>
            <a:pPr marL="1371600" lvl="2" indent="-457200">
              <a:buFontTx/>
              <a:buChar char="-"/>
            </a:pPr>
            <a:r>
              <a:rPr lang="en-US" sz="1600" dirty="0"/>
              <a:t>Location of Activity – central or any location</a:t>
            </a:r>
          </a:p>
          <a:p>
            <a:pPr marL="1371600" lvl="2" indent="-457200">
              <a:buFontTx/>
              <a:buChar char="-"/>
            </a:pPr>
            <a:r>
              <a:rPr lang="en-US" sz="1600" dirty="0"/>
              <a:t>Training and Support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368958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6249" y="1304925"/>
            <a:ext cx="8191501" cy="417195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AU" sz="3800" i="1" dirty="0" smtClean="0"/>
              <a:t>‘As </a:t>
            </a:r>
            <a:r>
              <a:rPr lang="en-AU" sz="3800" i="1" dirty="0"/>
              <a:t>professionals, teachers are best placed to </a:t>
            </a:r>
            <a:r>
              <a:rPr lang="en-AU" sz="3800" i="1" dirty="0" smtClean="0"/>
              <a:t>make decisions about student’s learning, record their </a:t>
            </a:r>
            <a:r>
              <a:rPr lang="en-AU" sz="3800" i="1" dirty="0"/>
              <a:t>results and select </a:t>
            </a:r>
            <a:r>
              <a:rPr lang="en-AU" sz="3800" i="1" dirty="0" smtClean="0"/>
              <a:t>student </a:t>
            </a:r>
            <a:r>
              <a:rPr lang="en-AU" sz="3800" i="1" dirty="0"/>
              <a:t>work for </a:t>
            </a:r>
            <a:r>
              <a:rPr lang="en-AU" sz="3800" i="1" dirty="0" smtClean="0"/>
              <a:t>moderation.</a:t>
            </a:r>
            <a:r>
              <a:rPr lang="en-AU" sz="3800" dirty="0" smtClean="0"/>
              <a:t>’</a:t>
            </a:r>
          </a:p>
          <a:p>
            <a:pPr marL="0" indent="0" algn="r">
              <a:buNone/>
            </a:pPr>
            <a:endParaRPr lang="en-AU" sz="3800" dirty="0" smtClean="0"/>
          </a:p>
          <a:p>
            <a:pPr algn="r"/>
            <a:endParaRPr lang="en-AU" sz="3800" dirty="0"/>
          </a:p>
        </p:txBody>
      </p:sp>
    </p:spTree>
    <p:extLst>
      <p:ext uri="{BB962C8B-B14F-4D97-AF65-F5344CB8AC3E}">
        <p14:creationId xmlns:p14="http://schemas.microsoft.com/office/powerpoint/2010/main" val="37942923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6235" y="548680"/>
            <a:ext cx="5178363" cy="507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311467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8291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4" y="439614"/>
            <a:ext cx="9153524" cy="5526821"/>
          </a:xfrm>
        </p:spPr>
      </p:pic>
      <p:sp>
        <p:nvSpPr>
          <p:cNvPr id="3" name="TextBox 2"/>
          <p:cNvSpPr txBox="1"/>
          <p:nvPr/>
        </p:nvSpPr>
        <p:spPr>
          <a:xfrm>
            <a:off x="6602513" y="2515884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endParaRPr lang="en-A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own Arrow 4"/>
          <p:cNvSpPr/>
          <p:nvPr/>
        </p:nvSpPr>
        <p:spPr>
          <a:xfrm rot="5059470">
            <a:off x="7101769" y="4103423"/>
            <a:ext cx="584736" cy="657828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extBox 1"/>
          <p:cNvSpPr txBox="1"/>
          <p:nvPr/>
        </p:nvSpPr>
        <p:spPr>
          <a:xfrm>
            <a:off x="8846289" y="4088659"/>
            <a:ext cx="5103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 smtClean="0"/>
              <a:t>A-</a:t>
            </a:r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12229284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tage 2 Moderation - Mozilla Firefox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962650"/>
          </a:xfrm>
        </p:spPr>
      </p:pic>
    </p:spTree>
    <p:extLst>
      <p:ext uri="{BB962C8B-B14F-4D97-AF65-F5344CB8AC3E}">
        <p14:creationId xmlns:p14="http://schemas.microsoft.com/office/powerpoint/2010/main" val="20783550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166" y="0"/>
            <a:ext cx="7289800" cy="6848475"/>
          </a:xfrm>
        </p:spPr>
      </p:pic>
      <p:sp>
        <p:nvSpPr>
          <p:cNvPr id="5" name="TextBox 4"/>
          <p:cNvSpPr txBox="1"/>
          <p:nvPr/>
        </p:nvSpPr>
        <p:spPr>
          <a:xfrm>
            <a:off x="2187119" y="345360"/>
            <a:ext cx="4115148" cy="323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500" b="1" dirty="0" smtClean="0">
                <a:solidFill>
                  <a:srgbClr val="0091C4"/>
                </a:solidFill>
              </a:rPr>
              <a:t>2017 Stage 2 Moderation: Moderation Task</a:t>
            </a:r>
            <a:endParaRPr lang="en-AU" sz="1500" b="1" dirty="0">
              <a:solidFill>
                <a:srgbClr val="0091C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4130" y="752200"/>
            <a:ext cx="976470" cy="215444"/>
          </a:xfrm>
          <a:prstGeom prst="rect">
            <a:avLst/>
          </a:prstGeom>
          <a:solidFill>
            <a:srgbClr val="0091C4"/>
          </a:solidFill>
        </p:spPr>
        <p:txBody>
          <a:bodyPr wrap="square" rtlCol="0">
            <a:spAutoFit/>
          </a:bodyPr>
          <a:lstStyle/>
          <a:p>
            <a:r>
              <a:rPr lang="en-AU" sz="800" b="1" dirty="0" smtClean="0">
                <a:solidFill>
                  <a:schemeClr val="bg1"/>
                </a:solidFill>
              </a:rPr>
              <a:t>English</a:t>
            </a:r>
            <a:endParaRPr lang="en-AU" sz="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90600" y="752200"/>
            <a:ext cx="576000" cy="21544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AU" sz="800" b="1" dirty="0" smtClean="0">
                <a:solidFill>
                  <a:schemeClr val="bg1"/>
                </a:solidFill>
              </a:rPr>
              <a:t>2ESH20</a:t>
            </a:r>
            <a:endParaRPr lang="en-AU" sz="8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59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56620"/>
          </a:xfrm>
        </p:spPr>
      </p:pic>
      <p:sp>
        <p:nvSpPr>
          <p:cNvPr id="9" name="TextBox 8"/>
          <p:cNvSpPr txBox="1"/>
          <p:nvPr/>
        </p:nvSpPr>
        <p:spPr>
          <a:xfrm>
            <a:off x="75735" y="101025"/>
            <a:ext cx="5615616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srgbClr val="0091C4"/>
                </a:solidFill>
              </a:rPr>
              <a:t>2017 Stage 2 Moderation: Moderation Task</a:t>
            </a:r>
            <a:endParaRPr lang="en-AU" sz="2000" b="1" dirty="0">
              <a:solidFill>
                <a:srgbClr val="0091C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150" y="595173"/>
            <a:ext cx="1694715" cy="288000"/>
          </a:xfrm>
          <a:prstGeom prst="rect">
            <a:avLst/>
          </a:prstGeom>
          <a:solidFill>
            <a:srgbClr val="0091C4"/>
          </a:solidFill>
        </p:spPr>
        <p:txBody>
          <a:bodyPr wrap="square" rtlCol="0" anchor="ctr" anchorCtr="0">
            <a:spAutoFit/>
          </a:bodyPr>
          <a:lstStyle/>
          <a:p>
            <a:r>
              <a:rPr lang="en-AU" sz="1050" b="1" dirty="0" smtClean="0">
                <a:solidFill>
                  <a:prstClr val="white"/>
                </a:solidFill>
                <a:latin typeface="Calibri"/>
              </a:rPr>
              <a:t>English</a:t>
            </a:r>
            <a:endParaRPr lang="en-AU" sz="105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9865" y="595173"/>
            <a:ext cx="999678" cy="28800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spAutoFit/>
          </a:bodyPr>
          <a:lstStyle/>
          <a:p>
            <a:r>
              <a:rPr lang="en-AU" sz="1050" b="1" dirty="0" smtClean="0">
                <a:solidFill>
                  <a:prstClr val="white"/>
                </a:solidFill>
                <a:latin typeface="Calibri"/>
              </a:rPr>
              <a:t>2ESH20</a:t>
            </a:r>
            <a:endParaRPr lang="en-AU" sz="105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5747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519113"/>
            <a:ext cx="9143999" cy="464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4933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Online Marking</a:t>
            </a: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605" y="1158764"/>
            <a:ext cx="7709158" cy="569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98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6384"/>
            <a:ext cx="9144000" cy="1940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68777"/>
            <a:ext cx="9144000" cy="15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017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1721"/>
            <a:ext cx="9144000" cy="535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620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076" y="988827"/>
            <a:ext cx="9180075" cy="632594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Learning</a:t>
            </a:r>
            <a:endParaRPr lang="en-A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914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0208"/>
            <a:ext cx="9144000" cy="6301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70" y="260208"/>
            <a:ext cx="9120351" cy="62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15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4464496" cy="458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5649" y="2490910"/>
            <a:ext cx="4112916" cy="353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2644" y="-24919"/>
            <a:ext cx="3816424" cy="272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2679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78027"/>
            <a:ext cx="9144000" cy="510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15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8499457"/>
          </a:xfrm>
          <a:prstGeom prst="rect">
            <a:avLst/>
          </a:prstGeom>
        </p:spPr>
      </p:pic>
      <p:sp>
        <p:nvSpPr>
          <p:cNvPr id="4" name="Isosceles Triangle 3"/>
          <p:cNvSpPr/>
          <p:nvPr/>
        </p:nvSpPr>
        <p:spPr>
          <a:xfrm rot="13637685">
            <a:off x="4361660" y="3261294"/>
            <a:ext cx="902524" cy="760020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 rot="19032367">
            <a:off x="4581163" y="2409486"/>
            <a:ext cx="2683823" cy="36933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and reports</a:t>
            </a:r>
            <a:endParaRPr lang="en-A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C6CD-D631-4C83-A3AD-5A5C563EBC5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734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75763E-7 L -1.11111E-6 -1.65988 " pathEditMode="fixed" rAng="0" ptsTypes="AA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773832"/>
            <a:ext cx="8229600" cy="1863080"/>
          </a:xfrm>
        </p:spPr>
        <p:txBody>
          <a:bodyPr>
            <a:normAutofit fontScale="90000"/>
          </a:bodyPr>
          <a:lstStyle/>
          <a:p>
            <a:r>
              <a:rPr lang="en-AU" sz="7300" b="1" dirty="0" smtClean="0"/>
              <a:t>Online Examinations</a:t>
            </a:r>
            <a:r>
              <a:rPr lang="en-AU" sz="3600" dirty="0" smtClean="0"/>
              <a:t/>
            </a:r>
            <a:br>
              <a:rPr lang="en-AU" sz="3600" dirty="0" smtClean="0"/>
            </a:br>
            <a:r>
              <a:rPr lang="en-AU" sz="3600" dirty="0"/>
              <a:t/>
            </a:r>
            <a:br>
              <a:rPr lang="en-AU" sz="3600" dirty="0"/>
            </a:br>
            <a:r>
              <a:rPr lang="en-AU" sz="3600" i="1" dirty="0" smtClean="0"/>
              <a:t>Enter   </a:t>
            </a:r>
            <a:r>
              <a:rPr lang="en-AU" dirty="0"/>
              <a:t/>
            </a:r>
            <a:br>
              <a:rPr lang="en-AU" dirty="0"/>
            </a:br>
            <a:endParaRPr lang="en-AU" dirty="0"/>
          </a:p>
        </p:txBody>
      </p:sp>
      <p:sp>
        <p:nvSpPr>
          <p:cNvPr id="4" name="AutoShape 4" descr="Image result for click cursor symb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056" name="Picture 8" descr="Image result for click cursor symb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0316" y="2420888"/>
            <a:ext cx="2667868" cy="338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6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Our needs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20917" y="1789387"/>
            <a:ext cx="6109138" cy="3539358"/>
          </a:xfrm>
        </p:spPr>
        <p:txBody>
          <a:bodyPr/>
          <a:lstStyle/>
          <a:p>
            <a:r>
              <a:rPr lang="en-AU" dirty="0" smtClean="0"/>
              <a:t>Design and setting</a:t>
            </a:r>
          </a:p>
          <a:p>
            <a:r>
              <a:rPr lang="en-AU" dirty="0" smtClean="0"/>
              <a:t>Management of the exam</a:t>
            </a:r>
          </a:p>
          <a:p>
            <a:r>
              <a:rPr lang="en-AU" dirty="0" smtClean="0"/>
              <a:t>Security – delivery and marking</a:t>
            </a:r>
          </a:p>
          <a:p>
            <a:r>
              <a:rPr lang="en-AU" dirty="0" smtClean="0"/>
              <a:t>Special provisions</a:t>
            </a:r>
          </a:p>
          <a:p>
            <a:r>
              <a:rPr lang="en-AU" dirty="0" smtClean="0"/>
              <a:t>Privacy </a:t>
            </a:r>
          </a:p>
          <a:p>
            <a:r>
              <a:rPr lang="en-AU" dirty="0" smtClean="0"/>
              <a:t>High availability and high performance, for high stakes delivery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584446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050" y="1771650"/>
            <a:ext cx="7772400" cy="1276350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Discussion and Reflection</a:t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4450" y="2476500"/>
            <a:ext cx="6400800" cy="2324100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5100" dirty="0"/>
              <a:t>q</a:t>
            </a:r>
            <a:r>
              <a:rPr lang="en-AU" sz="5100" dirty="0" smtClean="0"/>
              <a:t>uestions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5100" dirty="0" smtClean="0"/>
              <a:t>implications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5100" dirty="0" smtClean="0"/>
              <a:t>feedback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801464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-41537" y="0"/>
            <a:ext cx="9185537" cy="1062841"/>
          </a:xfrm>
          <a:prstGeom prst="rect">
            <a:avLst/>
          </a:prstGeom>
          <a:solidFill>
            <a:srgbClr val="001A2E"/>
          </a:solidFill>
        </p:spPr>
        <p:txBody>
          <a:bodyPr vert="horz" wrap="square" lIns="91440" tIns="91440" rIns="91440" bIns="180000" rtlCol="0" anchor="b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sz="36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SACE Board Strategic Plan </a:t>
            </a:r>
            <a:r>
              <a:rPr lang="en-US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2016-2020</a:t>
            </a:r>
            <a:endParaRPr lang="en-US" sz="4000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468" y="1381853"/>
            <a:ext cx="5135525" cy="5476147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 rot="14234184">
            <a:off x="1823962" y="5114355"/>
            <a:ext cx="991805" cy="940429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5052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9"/>
          <p:cNvSpPr/>
          <p:nvPr/>
        </p:nvSpPr>
        <p:spPr>
          <a:xfrm rot="16200000">
            <a:off x="1775793" y="1845139"/>
            <a:ext cx="428897" cy="799902"/>
          </a:xfrm>
          <a:prstGeom prst="downArrow">
            <a:avLst/>
          </a:prstGeom>
          <a:gradFill flip="none" rotWithShape="0">
            <a:gsLst>
              <a:gs pos="0">
                <a:schemeClr val="accent6">
                  <a:tint val="66000"/>
                  <a:satMod val="160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Oval 11"/>
          <p:cNvSpPr/>
          <p:nvPr/>
        </p:nvSpPr>
        <p:spPr>
          <a:xfrm>
            <a:off x="263503" y="1525091"/>
            <a:ext cx="1440000" cy="144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376716" y="1643795"/>
            <a:ext cx="12135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 smtClean="0"/>
              <a:t>16 </a:t>
            </a:r>
          </a:p>
          <a:p>
            <a:pPr algn="ctr"/>
            <a:r>
              <a:rPr lang="en-AU" dirty="0" smtClean="0"/>
              <a:t>subjects</a:t>
            </a:r>
            <a:endParaRPr lang="en-AU" dirty="0"/>
          </a:p>
        </p:txBody>
      </p:sp>
      <p:sp>
        <p:nvSpPr>
          <p:cNvPr id="2" name="Rectangle 1"/>
          <p:cNvSpPr/>
          <p:nvPr/>
        </p:nvSpPr>
        <p:spPr>
          <a:xfrm>
            <a:off x="353503" y="814297"/>
            <a:ext cx="1260000" cy="612000"/>
          </a:xfrm>
          <a:prstGeom prst="rect">
            <a:avLst/>
          </a:prstGeom>
          <a:solidFill>
            <a:schemeClr val="tx2"/>
          </a:solidFill>
        </p:spPr>
        <p:txBody>
          <a:bodyPr wrap="none" anchor="ctr" anchorCtr="0">
            <a:spAutoFit/>
          </a:bodyPr>
          <a:lstStyle/>
          <a:p>
            <a:pPr algn="ctr" fontAlgn="ctr"/>
            <a:r>
              <a:rPr lang="en-AU" sz="32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90191" y="800686"/>
            <a:ext cx="2160000" cy="612000"/>
          </a:xfrm>
          <a:prstGeom prst="rect">
            <a:avLst/>
          </a:prstGeom>
          <a:solidFill>
            <a:schemeClr val="tx2"/>
          </a:solidFill>
        </p:spPr>
        <p:txBody>
          <a:bodyPr wrap="none" anchor="ctr" anchorCtr="0">
            <a:noAutofit/>
          </a:bodyPr>
          <a:lstStyle/>
          <a:p>
            <a:pPr algn="ctr" fontAlgn="ctr"/>
            <a:r>
              <a:rPr lang="en-AU" sz="3200" b="1" dirty="0" smtClean="0">
                <a:solidFill>
                  <a:schemeClr val="bg1"/>
                </a:solidFill>
              </a:rPr>
              <a:t>2016−17</a:t>
            </a:r>
            <a:endParaRPr lang="en-AU" sz="32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61768" y="800686"/>
            <a:ext cx="2160000" cy="612000"/>
          </a:xfrm>
          <a:prstGeom prst="rect">
            <a:avLst/>
          </a:prstGeom>
          <a:solidFill>
            <a:schemeClr val="tx2"/>
          </a:solidFill>
        </p:spPr>
        <p:txBody>
          <a:bodyPr wrap="none" anchor="ctr" anchorCtr="0">
            <a:noAutofit/>
          </a:bodyPr>
          <a:lstStyle/>
          <a:p>
            <a:pPr algn="ctr" fontAlgn="ctr"/>
            <a:r>
              <a:rPr lang="en-AU" sz="3200" b="1" dirty="0" smtClean="0">
                <a:solidFill>
                  <a:schemeClr val="bg1"/>
                </a:solidFill>
              </a:rPr>
              <a:t>2017−18</a:t>
            </a:r>
            <a:endParaRPr lang="en-AU" sz="32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36559" y="800686"/>
            <a:ext cx="1260000" cy="612000"/>
          </a:xfrm>
          <a:prstGeom prst="rect">
            <a:avLst/>
          </a:prstGeom>
          <a:solidFill>
            <a:schemeClr val="tx2"/>
          </a:solidFill>
        </p:spPr>
        <p:txBody>
          <a:bodyPr wrap="none" anchor="ctr" anchorCtr="0">
            <a:noAutofit/>
          </a:bodyPr>
          <a:lstStyle/>
          <a:p>
            <a:pPr algn="ctr" fontAlgn="ctr"/>
            <a:r>
              <a:rPr lang="en-AU" sz="3200" b="1" dirty="0" smtClean="0">
                <a:solidFill>
                  <a:schemeClr val="bg1"/>
                </a:solidFill>
              </a:rPr>
              <a:t>2021</a:t>
            </a:r>
            <a:endParaRPr lang="en-AU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1588" y="1703845"/>
            <a:ext cx="1937206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ctr"/>
            <a:r>
              <a:rPr lang="en-AU" sz="1700" dirty="0"/>
              <a:t>Aboriginal Studies</a:t>
            </a:r>
          </a:p>
          <a:p>
            <a:pPr fontAlgn="ctr"/>
            <a:r>
              <a:rPr lang="en-AU" sz="1700" dirty="0"/>
              <a:t>Digital Technologies</a:t>
            </a:r>
          </a:p>
          <a:p>
            <a:pPr fontAlgn="ctr"/>
            <a:r>
              <a:rPr lang="en-AU" sz="1700" dirty="0"/>
              <a:t>Integrated Learning</a:t>
            </a:r>
          </a:p>
          <a:p>
            <a:pPr fontAlgn="ctr"/>
            <a:r>
              <a:rPr lang="en-AU" sz="1700" dirty="0"/>
              <a:t>Music subjects </a:t>
            </a:r>
          </a:p>
          <a:p>
            <a:pPr fontAlgn="b"/>
            <a:r>
              <a:rPr lang="en-AU" sz="1700" dirty="0"/>
              <a:t>Physical Education</a:t>
            </a:r>
          </a:p>
          <a:p>
            <a:pPr fontAlgn="ctr"/>
            <a:r>
              <a:rPr lang="en-AU" sz="1700" dirty="0"/>
              <a:t>Scientific </a:t>
            </a:r>
            <a:r>
              <a:rPr lang="en-AU" sz="1700" dirty="0" smtClean="0"/>
              <a:t>Studies</a:t>
            </a:r>
            <a:endParaRPr lang="en-AU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4789484" y="1723577"/>
            <a:ext cx="1904569" cy="34932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700" dirty="0"/>
              <a:t>Accounting</a:t>
            </a:r>
          </a:p>
          <a:p>
            <a:pPr fontAlgn="ctr"/>
            <a:r>
              <a:rPr lang="en-AU" sz="1700" dirty="0"/>
              <a:t>Aust. Languages</a:t>
            </a:r>
          </a:p>
          <a:p>
            <a:pPr fontAlgn="ctr"/>
            <a:r>
              <a:rPr lang="en-AU" sz="1700" dirty="0"/>
              <a:t>Aust. &amp; Int. Politics</a:t>
            </a:r>
          </a:p>
          <a:p>
            <a:pPr fontAlgn="ctr"/>
            <a:r>
              <a:rPr lang="en-AU" sz="1700" dirty="0"/>
              <a:t>Bus. &amp; Enterprise</a:t>
            </a:r>
          </a:p>
          <a:p>
            <a:pPr fontAlgn="ctr"/>
            <a:r>
              <a:rPr lang="en-AU" sz="1700" dirty="0"/>
              <a:t>Cross-disc. Studies</a:t>
            </a:r>
          </a:p>
          <a:p>
            <a:pPr fontAlgn="ctr"/>
            <a:r>
              <a:rPr lang="en-AU" sz="1700" dirty="0"/>
              <a:t>Dance</a:t>
            </a:r>
          </a:p>
          <a:p>
            <a:pPr fontAlgn="ctr"/>
            <a:r>
              <a:rPr lang="en-AU" sz="1700" dirty="0"/>
              <a:t>Drama</a:t>
            </a:r>
          </a:p>
          <a:p>
            <a:pPr fontAlgn="ctr"/>
            <a:r>
              <a:rPr lang="en-AU" sz="1700" dirty="0"/>
              <a:t>Economics</a:t>
            </a:r>
          </a:p>
          <a:p>
            <a:pPr fontAlgn="ctr"/>
            <a:r>
              <a:rPr lang="en-AU" sz="1700" dirty="0"/>
              <a:t>Health</a:t>
            </a:r>
          </a:p>
          <a:p>
            <a:pPr fontAlgn="ctr"/>
            <a:r>
              <a:rPr lang="en-AU" sz="1700" dirty="0"/>
              <a:t>Nutrition </a:t>
            </a:r>
          </a:p>
          <a:p>
            <a:pPr fontAlgn="ctr"/>
            <a:r>
              <a:rPr lang="en-AU" sz="1700" dirty="0"/>
              <a:t>Philosophy</a:t>
            </a:r>
          </a:p>
          <a:p>
            <a:pPr fontAlgn="ctr"/>
            <a:r>
              <a:rPr lang="en-AU" sz="1700" dirty="0"/>
              <a:t>Psychology</a:t>
            </a:r>
          </a:p>
          <a:p>
            <a:pPr fontAlgn="ctr"/>
            <a:r>
              <a:rPr lang="en-AU" sz="1700" dirty="0"/>
              <a:t>Society and </a:t>
            </a:r>
            <a:r>
              <a:rPr lang="en-AU" sz="1700" dirty="0" smtClean="0"/>
              <a:t>Culture</a:t>
            </a:r>
            <a:endParaRPr lang="en-AU" sz="1700" dirty="0"/>
          </a:p>
        </p:txBody>
      </p:sp>
      <p:sp>
        <p:nvSpPr>
          <p:cNvPr id="20" name="Oval 19"/>
          <p:cNvSpPr/>
          <p:nvPr/>
        </p:nvSpPr>
        <p:spPr>
          <a:xfrm>
            <a:off x="7446559" y="1525091"/>
            <a:ext cx="1440000" cy="144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1" name="TextBox 20"/>
          <p:cNvSpPr txBox="1"/>
          <p:nvPr/>
        </p:nvSpPr>
        <p:spPr>
          <a:xfrm>
            <a:off x="7559772" y="1643795"/>
            <a:ext cx="12135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 smtClean="0"/>
              <a:t>30 </a:t>
            </a:r>
          </a:p>
          <a:p>
            <a:pPr algn="ctr"/>
            <a:r>
              <a:rPr lang="en-AU" dirty="0" smtClean="0"/>
              <a:t>subjects</a:t>
            </a:r>
            <a:endParaRPr lang="en-AU" dirty="0"/>
          </a:p>
        </p:txBody>
      </p:sp>
      <p:sp>
        <p:nvSpPr>
          <p:cNvPr id="22" name="Down Arrow 21"/>
          <p:cNvSpPr/>
          <p:nvPr/>
        </p:nvSpPr>
        <p:spPr>
          <a:xfrm rot="16200000">
            <a:off x="6865377" y="1845140"/>
            <a:ext cx="428897" cy="799902"/>
          </a:xfrm>
          <a:prstGeom prst="downArrow">
            <a:avLst/>
          </a:prstGeom>
          <a:gradFill flip="none" rotWithShape="0">
            <a:gsLst>
              <a:gs pos="0">
                <a:schemeClr val="accent6">
                  <a:tint val="66000"/>
                  <a:satMod val="160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60686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transformati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323" y="2141041"/>
            <a:ext cx="699135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42736" y="906517"/>
            <a:ext cx="5817476" cy="3153103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00B0F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AU" dirty="0"/>
              <a:t>Growth in capabilities</a:t>
            </a:r>
          </a:p>
          <a:p>
            <a:pPr>
              <a:buClr>
                <a:srgbClr val="00B0F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AU" dirty="0"/>
              <a:t>Conceptual and contextual learning</a:t>
            </a:r>
          </a:p>
          <a:p>
            <a:pPr>
              <a:buClr>
                <a:srgbClr val="00B0F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AU" dirty="0"/>
              <a:t>Transformative learning</a:t>
            </a:r>
          </a:p>
          <a:p>
            <a:pPr>
              <a:buClr>
                <a:srgbClr val="00B0F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AU" dirty="0"/>
              <a:t>Relevant, engaging learning</a:t>
            </a:r>
          </a:p>
          <a:p>
            <a:pPr>
              <a:buClr>
                <a:srgbClr val="00B0F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AU" dirty="0"/>
              <a:t>Collaborative learning</a:t>
            </a:r>
          </a:p>
          <a:p>
            <a:pPr>
              <a:buClr>
                <a:srgbClr val="00B0F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AU" dirty="0"/>
              <a:t>Quality </a:t>
            </a:r>
            <a:r>
              <a:rPr lang="en-AU" dirty="0" smtClean="0"/>
              <a:t>assessment</a:t>
            </a: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928" y="2487168"/>
            <a:ext cx="2896648" cy="346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598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50"/>
          <a:stretch/>
        </p:blipFill>
        <p:spPr>
          <a:xfrm>
            <a:off x="0" y="118242"/>
            <a:ext cx="9229060" cy="673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117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92" y="764704"/>
            <a:ext cx="928229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401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4642" y="1850065"/>
            <a:ext cx="6262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Please visit the following link to view the Creative Arts video</a:t>
            </a:r>
            <a:endParaRPr lang="en-AU" dirty="0" smtClean="0"/>
          </a:p>
          <a:p>
            <a:endParaRPr lang="en-AU" dirty="0"/>
          </a:p>
          <a:p>
            <a:r>
              <a:rPr lang="en-AU" dirty="0"/>
              <a:t>https://www.sace.sa.edu.au/web/creative-arts</a:t>
            </a:r>
          </a:p>
        </p:txBody>
      </p:sp>
    </p:spTree>
    <p:extLst>
      <p:ext uri="{BB962C8B-B14F-4D97-AF65-F5344CB8AC3E}">
        <p14:creationId xmlns:p14="http://schemas.microsoft.com/office/powerpoint/2010/main" val="342506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-41537" y="0"/>
            <a:ext cx="9185537" cy="1062841"/>
          </a:xfrm>
          <a:prstGeom prst="rect">
            <a:avLst/>
          </a:prstGeom>
          <a:solidFill>
            <a:srgbClr val="001A2E"/>
          </a:solidFill>
        </p:spPr>
        <p:txBody>
          <a:bodyPr vert="horz" wrap="square" lIns="91440" tIns="91440" rIns="91440" bIns="180000" rtlCol="0" anchor="b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sz="36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SACE Board Strategic Plan </a:t>
            </a:r>
            <a:r>
              <a:rPr lang="en-US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2016-2020</a:t>
            </a:r>
            <a:endParaRPr lang="en-US" sz="4000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468" y="1381853"/>
            <a:ext cx="5135525" cy="5476147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 rot="7507554">
            <a:off x="6380197" y="5114354"/>
            <a:ext cx="991805" cy="940429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7544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80" y="19050"/>
            <a:ext cx="8390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065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angla01\AppData\Local\Microsoft\Windows\Temporary Internet Files\Content.Outlook\WQ6UJ0V9\IMG_3635 (2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66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9662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-41537" y="0"/>
            <a:ext cx="9185537" cy="1062841"/>
          </a:xfrm>
          <a:prstGeom prst="rect">
            <a:avLst/>
          </a:prstGeom>
          <a:solidFill>
            <a:srgbClr val="001A2E"/>
          </a:solidFill>
        </p:spPr>
        <p:txBody>
          <a:bodyPr vert="horz" wrap="square" lIns="91440" tIns="91440" rIns="91440" bIns="180000" rtlCol="0" anchor="b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sz="4000" dirty="0" smtClean="0">
                <a:solidFill>
                  <a:prstClr val="white"/>
                </a:solidFill>
                <a:cs typeface="Arial" panose="020B0604020202020204" pitchFamily="34" charset="0"/>
              </a:rPr>
              <a:t>SACE International 2017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076891"/>
              </p:ext>
            </p:extLst>
          </p:nvPr>
        </p:nvGraphicFramePr>
        <p:xfrm>
          <a:off x="220716" y="1481960"/>
          <a:ext cx="8592207" cy="39079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7179"/>
                <a:gridCol w="1785418"/>
                <a:gridCol w="1785418"/>
                <a:gridCol w="1785418"/>
                <a:gridCol w="1668774"/>
              </a:tblGrid>
              <a:tr h="335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 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b="1" dirty="0">
                          <a:effectLst/>
                        </a:rPr>
                        <a:t>2017</a:t>
                      </a:r>
                      <a:endParaRPr lang="en-A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b="1" dirty="0">
                          <a:effectLst/>
                        </a:rPr>
                        <a:t>2018</a:t>
                      </a:r>
                      <a:endParaRPr lang="en-A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b="1" dirty="0">
                          <a:effectLst/>
                        </a:rPr>
                        <a:t>2019</a:t>
                      </a:r>
                      <a:endParaRPr lang="en-A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b="1" dirty="0">
                          <a:effectLst/>
                        </a:rPr>
                        <a:t>2020</a:t>
                      </a:r>
                      <a:endParaRPr lang="en-A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5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Malaysia*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5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5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5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5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5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China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9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13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16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19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5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Vietnam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1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 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2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4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5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India/Nepal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 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 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2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4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796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Other, e.g. Vanuatu, Indonesia, Thailand, Philippines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 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1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2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3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5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Total Schools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15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19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27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35</a:t>
                      </a:r>
                      <a:endParaRPr lang="en-A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814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-41537" y="0"/>
            <a:ext cx="9185537" cy="1062841"/>
          </a:xfrm>
          <a:prstGeom prst="rect">
            <a:avLst/>
          </a:prstGeom>
          <a:solidFill>
            <a:srgbClr val="001A2E"/>
          </a:solidFill>
        </p:spPr>
        <p:txBody>
          <a:bodyPr vert="horz" wrap="square" lIns="91440" tIns="91440" rIns="91440" bIns="180000" rtlCol="0" anchor="b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sz="36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SACE Board Strategic Plan </a:t>
            </a:r>
            <a:r>
              <a:rPr lang="en-US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2016-2020</a:t>
            </a:r>
            <a:endParaRPr lang="en-US" sz="4000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468" y="1381853"/>
            <a:ext cx="5135525" cy="5476147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 rot="10800000">
            <a:off x="4055328" y="6119771"/>
            <a:ext cx="991805" cy="940429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510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1663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IEA Engagement 2015</a:t>
            </a:r>
          </a:p>
        </p:txBody>
      </p:sp>
      <p:sp>
        <p:nvSpPr>
          <p:cNvPr id="3" name="Rectangle 2"/>
          <p:cNvSpPr/>
          <p:nvPr/>
        </p:nvSpPr>
        <p:spPr>
          <a:xfrm>
            <a:off x="1219596" y="1196752"/>
            <a:ext cx="2560316" cy="30777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 sz="1400" b="1" i="0" u="none" strike="noStrike" kern="1200" baseline="0">
                <a:solidFill>
                  <a:srgbClr val="283987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A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Registrations by Participant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92080" y="1196752"/>
            <a:ext cx="2560316" cy="30777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 sz="1400" b="1" i="0" u="none" strike="noStrike" kern="1200" baseline="0">
                <a:solidFill>
                  <a:srgbClr val="283987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A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Registrations by </a:t>
            </a:r>
            <a:r>
              <a:rPr lang="en-AU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n-AU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87624" y="1550688"/>
            <a:ext cx="7033224" cy="4038552"/>
            <a:chOff x="1187624" y="1550688"/>
            <a:chExt cx="7033224" cy="40385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7624" y="1832367"/>
              <a:ext cx="6696744" cy="375687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980395" y="1750218"/>
              <a:ext cx="6800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84</a:t>
              </a:r>
              <a:endParaRPr lang="en-A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12212" y="1550688"/>
              <a:ext cx="6800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167</a:t>
              </a:r>
              <a:endParaRPr lang="en-A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88140" y="2243902"/>
              <a:ext cx="6800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1818</a:t>
              </a:r>
              <a:endParaRPr lang="en-A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60032" y="1866310"/>
              <a:ext cx="6800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endParaRPr lang="en-A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59530" y="1645276"/>
              <a:ext cx="6800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en-A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40804" y="2429126"/>
              <a:ext cx="6800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  <a:endParaRPr lang="en-A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450392" y="3880038"/>
            <a:ext cx="2073324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2069 in total</a:t>
            </a:r>
            <a:endParaRPr lang="en-AU" sz="2800" b="1" spc="-1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49373" y="3861048"/>
            <a:ext cx="1646855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 b="1" spc="-1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in total</a:t>
            </a:r>
            <a:endParaRPr lang="en-AU" sz="2800" b="1" spc="-1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F56D-D496-4102-B707-18153049021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3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11" grpId="0"/>
      <p:bldP spid="22" grpId="0" animBg="1"/>
      <p:bldP spid="2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-41537" y="0"/>
            <a:ext cx="9185537" cy="1062841"/>
          </a:xfrm>
          <a:prstGeom prst="rect">
            <a:avLst/>
          </a:prstGeom>
          <a:solidFill>
            <a:srgbClr val="001A2E"/>
          </a:solidFill>
        </p:spPr>
        <p:txBody>
          <a:bodyPr vert="horz" wrap="square" lIns="91440" tIns="91440" rIns="91440" bIns="180000" rtlCol="0" anchor="b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sz="36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Institute of Educational Assessors</a:t>
            </a:r>
            <a:endParaRPr lang="en-US" sz="4000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094030" cy="4171208"/>
          </a:xfrm>
        </p:spPr>
        <p:txBody>
          <a:bodyPr>
            <a:normAutofit/>
          </a:bodyPr>
          <a:lstStyle/>
          <a:p>
            <a:pPr lvl="0"/>
            <a:r>
              <a:rPr lang="en-AU" dirty="0" smtClean="0"/>
              <a:t>Develop online </a:t>
            </a:r>
            <a:r>
              <a:rPr lang="en-AU" dirty="0"/>
              <a:t>modules for delivery in 2018.</a:t>
            </a:r>
          </a:p>
          <a:p>
            <a:pPr lvl="0"/>
            <a:r>
              <a:rPr lang="en-AU" dirty="0" smtClean="0"/>
              <a:t>Publish </a:t>
            </a:r>
            <a:r>
              <a:rPr lang="en-AU" dirty="0"/>
              <a:t>conference proceedings and an anthology of CEA Case Studies.</a:t>
            </a:r>
          </a:p>
          <a:p>
            <a:r>
              <a:rPr lang="en-AU" dirty="0" smtClean="0"/>
              <a:t>Develop a </a:t>
            </a:r>
            <a:r>
              <a:rPr lang="en-AU" dirty="0"/>
              <a:t>list of SACE Board research priorities.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50524" y="1565615"/>
            <a:ext cx="4094030" cy="4171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00113" indent="-2762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Offer 2 scholarships toward practitioner action research.</a:t>
            </a:r>
          </a:p>
          <a:p>
            <a:r>
              <a:rPr lang="en-AU" dirty="0"/>
              <a:t>Stage an annual assessment conference.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2268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build="p"/>
      <p:bldP spid="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0BF3-F42A-4699-8C92-3AC0A1139570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>
            <a:spLocks/>
          </p:cNvSpPr>
          <p:nvPr/>
        </p:nvSpPr>
        <p:spPr>
          <a:xfrm>
            <a:off x="1403648" y="909444"/>
            <a:ext cx="7344816" cy="51845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endParaRPr lang="nn-NO" sz="2800" b="1" spc="-15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nn-NO" sz="1400" b="1" spc="-1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nn-NO" sz="2800" b="1" spc="-1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IEA 2017 Conference</a:t>
            </a:r>
            <a:endParaRPr lang="en-US" sz="28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 June 9</a:t>
            </a:r>
            <a:r>
              <a:rPr lang="en-US" sz="2800" b="1" baseline="30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28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9am – 3:30pm</a:t>
            </a:r>
          </a:p>
          <a:p>
            <a:pPr algn="r"/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Development Centre</a:t>
            </a:r>
          </a:p>
          <a:p>
            <a:pPr algn="r"/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Gordon Stobart</a:t>
            </a:r>
          </a:p>
          <a:p>
            <a:pPr algn="r"/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Emeritus Professor of Education, Institute of Education, University College London</a:t>
            </a:r>
            <a:endParaRPr lang="en-US" sz="14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600" b="1" dirty="0" smtClean="0">
              <a:solidFill>
                <a:srgbClr val="2839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3200" b="1" dirty="0" smtClean="0">
                <a:solidFill>
                  <a:srgbClr val="B9BA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Bookings  -  www.sace.sa.edu.au/iea</a:t>
            </a:r>
            <a:endParaRPr lang="en-AU" sz="3200" b="1" dirty="0">
              <a:solidFill>
                <a:srgbClr val="B9BA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 rot="19037851">
            <a:off x="-823042" y="1845937"/>
            <a:ext cx="7095901" cy="1303809"/>
          </a:xfrm>
          <a:ln w="63500">
            <a:solidFill>
              <a:srgbClr val="EA5B26"/>
            </a:solidFill>
          </a:ln>
        </p:spPr>
        <p:txBody>
          <a:bodyPr wrap="square" lIns="36000" tIns="36000" rIns="36000" bIns="36000">
            <a:spAutoFit/>
          </a:bodyPr>
          <a:lstStyle/>
          <a:p>
            <a:r>
              <a:rPr lang="en-US" sz="8000" dirty="0" smtClean="0">
                <a:solidFill>
                  <a:srgbClr val="EA5B26"/>
                </a:solidFill>
                <a:latin typeface="Gill Sans Ultra Bold Condensed" panose="020B0A06020104020203" pitchFamily="34" charset="0"/>
              </a:rPr>
              <a:t>SAVE THE DATE</a:t>
            </a:r>
            <a:endParaRPr lang="en-AU" sz="8000" dirty="0">
              <a:solidFill>
                <a:srgbClr val="EA5B26"/>
              </a:solidFill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9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050" y="1771650"/>
            <a:ext cx="7772400" cy="1276350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Discussion and Reflection</a:t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4450" y="2476500"/>
            <a:ext cx="6400800" cy="2324100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5100" dirty="0"/>
              <a:t>q</a:t>
            </a:r>
            <a:r>
              <a:rPr lang="en-AU" sz="5100" dirty="0" smtClean="0"/>
              <a:t>uestions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5100" dirty="0" smtClean="0"/>
              <a:t>implications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5100" dirty="0" smtClean="0"/>
              <a:t>feedback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059321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0137" y="868946"/>
            <a:ext cx="5210713" cy="472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697" y="-99392"/>
            <a:ext cx="3960440" cy="613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5223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-41537" y="0"/>
            <a:ext cx="9185537" cy="1062841"/>
          </a:xfrm>
          <a:prstGeom prst="rect">
            <a:avLst/>
          </a:prstGeom>
          <a:solidFill>
            <a:srgbClr val="001A2E"/>
          </a:solidFill>
        </p:spPr>
        <p:txBody>
          <a:bodyPr vert="horz" wrap="square" lIns="91440" tIns="91440" rIns="91440" bIns="180000" rtlCol="0" anchor="b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sz="36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SACE Board Strategic Plan </a:t>
            </a:r>
            <a:r>
              <a:rPr lang="en-US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2016-2020</a:t>
            </a:r>
            <a:endParaRPr lang="en-US" sz="4000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468" y="1381853"/>
            <a:ext cx="5135525" cy="5476147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 rot="17739345">
            <a:off x="1240638" y="2686464"/>
            <a:ext cx="991805" cy="940429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Down Arrow 5"/>
          <p:cNvSpPr/>
          <p:nvPr/>
        </p:nvSpPr>
        <p:spPr>
          <a:xfrm rot="19286602">
            <a:off x="2577907" y="1104657"/>
            <a:ext cx="991805" cy="940429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643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1315" y="1844824"/>
            <a:ext cx="869019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anose="02060903040505020403" pitchFamily="18" charset="0"/>
              </a:rPr>
              <a:t>au ∙ </a:t>
            </a:r>
            <a:r>
              <a:rPr lang="en-US" sz="8000" b="1" dirty="0" err="1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anose="02060903040505020403" pitchFamily="18" charset="0"/>
              </a:rPr>
              <a:t>thor</a:t>
            </a:r>
            <a:r>
              <a:rPr lang="en-US" sz="80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anose="02060903040505020403" pitchFamily="18" charset="0"/>
              </a:rPr>
              <a:t> ∙ </a:t>
            </a:r>
            <a:r>
              <a:rPr lang="en-US" sz="8000" b="1" dirty="0" err="1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anose="02060903040505020403" pitchFamily="18" charset="0"/>
              </a:rPr>
              <a:t>i</a:t>
            </a:r>
            <a:r>
              <a:rPr lang="en-US" sz="80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 Extra Bold" panose="02060903040505020403" pitchFamily="18" charset="0"/>
              </a:rPr>
              <a:t> ∙ ty</a:t>
            </a:r>
            <a:endParaRPr lang="en-US" sz="80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568" y="3743059"/>
            <a:ext cx="8295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AU" sz="2200" dirty="0" smtClean="0"/>
              <a:t>a: power to influence or command thought, opinion, or behaviour</a:t>
            </a:r>
          </a:p>
          <a:p>
            <a:pPr>
              <a:spcAft>
                <a:spcPts val="1200"/>
              </a:spcAft>
            </a:pPr>
            <a:r>
              <a:rPr lang="en-AU" sz="2200" dirty="0"/>
              <a:t>b</a:t>
            </a:r>
            <a:r>
              <a:rPr lang="en-AU" sz="2200" dirty="0" smtClean="0"/>
              <a:t>: freedom granted by one in authority</a:t>
            </a:r>
            <a:endParaRPr lang="en-AU" sz="2200" dirty="0"/>
          </a:p>
        </p:txBody>
      </p:sp>
    </p:spTree>
    <p:extLst>
      <p:ext uri="{BB962C8B-B14F-4D97-AF65-F5344CB8AC3E}">
        <p14:creationId xmlns:p14="http://schemas.microsoft.com/office/powerpoint/2010/main" val="38137353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2137" y="1061059"/>
            <a:ext cx="83611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/>
              <a:t>How should a 21</a:t>
            </a:r>
            <a:r>
              <a:rPr lang="en-US" sz="4800" baseline="30000" dirty="0"/>
              <a:t>st</a:t>
            </a:r>
            <a:r>
              <a:rPr lang="en-US" sz="4800" dirty="0"/>
              <a:t> century authority relate with its partners?</a:t>
            </a:r>
            <a:endParaRPr lang="en-AU" sz="48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57856" y="3691881"/>
            <a:ext cx="6763406" cy="165263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AU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“what do you want to look like?”</a:t>
            </a:r>
            <a:endParaRPr lang="en-AU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150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05976"/>
            <a:ext cx="9144000" cy="645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9979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1258"/>
            <a:ext cx="9144000" cy="651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31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892" y="152400"/>
            <a:ext cx="9183892" cy="652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72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82880"/>
            <a:ext cx="9144000" cy="649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56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295669"/>
            <a:ext cx="9306780" cy="656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9354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9550"/>
            <a:ext cx="9144000" cy="647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72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87" r="5980"/>
          <a:stretch/>
        </p:blipFill>
        <p:spPr bwMode="auto">
          <a:xfrm>
            <a:off x="0" y="698228"/>
            <a:ext cx="9178450" cy="615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7410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6552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029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361551"/>
            <a:ext cx="9144000" cy="649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9398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4642" y="1850065"/>
            <a:ext cx="6262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Please visit the following link to view the Irish Junior Cycle communication video</a:t>
            </a:r>
            <a:endParaRPr lang="en-AU" dirty="0" smtClean="0"/>
          </a:p>
          <a:p>
            <a:endParaRPr lang="en-AU" dirty="0"/>
          </a:p>
          <a:p>
            <a:r>
              <a:rPr lang="en-AU" dirty="0" smtClean="0"/>
              <a:t>http</a:t>
            </a:r>
            <a:r>
              <a:rPr lang="en-AU" dirty="0"/>
              <a:t>://www.juniorcycle.ie/Assessment/Orla</a:t>
            </a:r>
          </a:p>
        </p:txBody>
      </p:sp>
    </p:spTree>
    <p:extLst>
      <p:ext uri="{BB962C8B-B14F-4D97-AF65-F5344CB8AC3E}">
        <p14:creationId xmlns:p14="http://schemas.microsoft.com/office/powerpoint/2010/main" val="46797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750" y="1047750"/>
            <a:ext cx="7772400" cy="1276350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Discussion and Reflection</a:t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2550" y="1714500"/>
            <a:ext cx="6400800" cy="2324100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5100" dirty="0"/>
              <a:t>q</a:t>
            </a:r>
            <a:r>
              <a:rPr lang="en-AU" sz="5100" dirty="0" smtClean="0"/>
              <a:t>uestions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5100" dirty="0" smtClean="0"/>
              <a:t>implications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5100" dirty="0" smtClean="0"/>
              <a:t>feedback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4343400"/>
            <a:ext cx="8343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What is the current SACE ‘narrative’ in your school community?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059321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SACE Leaders Forum </a:t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 smtClean="0"/>
              <a:t>March 6, 2017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373431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010 Course Counselling">
  <a:themeElements>
    <a:clrScheme name="2010 Course Counsell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10 Course Counselling">
      <a:majorFont>
        <a:latin typeface="Century Gothic"/>
        <a:ea typeface=""/>
        <a:cs typeface="Arial"/>
      </a:majorFont>
      <a:minorFont>
        <a:latin typeface="Arial"/>
        <a:ea typeface=""/>
        <a:cs typeface="Arial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10 Course Counsell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Course Counsell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Course Counsell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Course Counsell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Course Counsell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Course Counsell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Course Counsell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Course Counsell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Course Counsell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Course Counsell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Course Counsell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Course Counsell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5403</TotalTime>
  <Words>1570</Words>
  <Application>Microsoft Office PowerPoint</Application>
  <PresentationFormat>On-screen Show (4:3)</PresentationFormat>
  <Paragraphs>725</Paragraphs>
  <Slides>93</Slides>
  <Notes>93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93</vt:i4>
      </vt:variant>
    </vt:vector>
  </HeadingPairs>
  <TitlesOfParts>
    <vt:vector size="101" baseType="lpstr">
      <vt:lpstr>Office Theme</vt:lpstr>
      <vt:lpstr>1_Office Theme</vt:lpstr>
      <vt:lpstr>5_Office Theme</vt:lpstr>
      <vt:lpstr>6_Office Theme</vt:lpstr>
      <vt:lpstr>7_Office Theme</vt:lpstr>
      <vt:lpstr>2_Office Theme</vt:lpstr>
      <vt:lpstr>5_PowerPoint template</vt:lpstr>
      <vt:lpstr>2010 Course Counselling</vt:lpstr>
      <vt:lpstr>SACE Leaders Forum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SACE Aboriginal Education Strategy - Governance</vt:lpstr>
      <vt:lpstr>PowerPoint Presentation</vt:lpstr>
      <vt:lpstr>PowerPoint Presentation</vt:lpstr>
      <vt:lpstr>SCE Aboriginal Education Strategy – Spirit of the strategy</vt:lpstr>
      <vt:lpstr>PowerPoint Presentation</vt:lpstr>
      <vt:lpstr>PowerPoint Presentation</vt:lpstr>
      <vt:lpstr>PowerPoint Presentation</vt:lpstr>
      <vt:lpstr>Near Misses 2013</vt:lpstr>
      <vt:lpstr>Near Misses 2014</vt:lpstr>
      <vt:lpstr>Near Misses 2015</vt:lpstr>
      <vt:lpstr>Near Misses 2016</vt:lpstr>
      <vt:lpstr>Near Miss – Student 1</vt:lpstr>
      <vt:lpstr>Near Miss – Student 2</vt:lpstr>
      <vt:lpstr>Near Miss – Student 3</vt:lpstr>
      <vt:lpstr>PowerPoint Presentation</vt:lpstr>
      <vt:lpstr>Number of 2016 Aboriginal SACE Completers who also completed a VET Certificate </vt:lpstr>
      <vt:lpstr>PowerPoint Presentation</vt:lpstr>
      <vt:lpstr>  </vt:lpstr>
      <vt:lpstr>Strategic Priorities 2017-2021</vt:lpstr>
      <vt:lpstr>SACE Leaders Forum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much time do teachers spend preparing evidence for moderation and marking?</vt:lpstr>
      <vt:lpstr>School Assessment Materials</vt:lpstr>
      <vt:lpstr>Journey to online submission,  online moderation and online marking</vt:lpstr>
      <vt:lpstr>Subjects commencing the online transition in 2017 </vt:lpstr>
      <vt:lpstr>PowerPoint Presentation</vt:lpstr>
      <vt:lpstr>PowerPoint Presentation</vt:lpstr>
      <vt:lpstr>PowerPoint Presentation</vt:lpstr>
      <vt:lpstr>PowerPoint Presentation</vt:lpstr>
      <vt:lpstr>Discussion and Reflection  </vt:lpstr>
      <vt:lpstr>Considerations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Marking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Examinations  Enter    </vt:lpstr>
      <vt:lpstr>Our needs</vt:lpstr>
      <vt:lpstr>Discussion and Reflection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SAVE THE DATE</vt:lpstr>
      <vt:lpstr>Discussion and Reflection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and Reflection  </vt:lpstr>
      <vt:lpstr>SACE Leaders Forum   </vt:lpstr>
    </vt:vector>
  </TitlesOfParts>
  <Company>SACE Board of South Australia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Thornton</dc:creator>
  <cp:lastModifiedBy>Ryan Hallett</cp:lastModifiedBy>
  <cp:revision>292</cp:revision>
  <cp:lastPrinted>2017-03-03T01:46:25Z</cp:lastPrinted>
  <dcterms:created xsi:type="dcterms:W3CDTF">2016-02-29T22:58:03Z</dcterms:created>
  <dcterms:modified xsi:type="dcterms:W3CDTF">2017-03-23T04:20:07Z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A617301</vt:lpwstr>
  </property>
  <property fmtid="{D5CDD505-2E9C-101B-9397-08002B2CF9AE}" pid="4" name="Objective-Title">
    <vt:lpwstr>SACE Leaders Forum Web copy</vt:lpwstr>
  </property>
  <property fmtid="{D5CDD505-2E9C-101B-9397-08002B2CF9AE}" pid="5" name="Objective-Comment">
    <vt:lpwstr/>
  </property>
  <property fmtid="{D5CDD505-2E9C-101B-9397-08002B2CF9AE}" pid="6" name="Objective-CreationStamp">
    <vt:filetime>2017-03-14T02:49:26Z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2017-03-14T02:49:46Z</vt:filetime>
  </property>
  <property fmtid="{D5CDD505-2E9C-101B-9397-08002B2CF9AE}" pid="11" name="Objective-Owner">
    <vt:lpwstr>Hassan Mekawy</vt:lpwstr>
  </property>
  <property fmtid="{D5CDD505-2E9C-101B-9397-08002B2CF9AE}" pid="12" name="Objective-Path">
    <vt:lpwstr>Objective Global Folder:SACE Management:Professional Development (External):SACE Leaders Forums:SACE Leaders Forums 2017:</vt:lpwstr>
  </property>
  <property fmtid="{D5CDD505-2E9C-101B-9397-08002B2CF9AE}" pid="13" name="Objective-Parent">
    <vt:lpwstr>SACE Leaders Forums 2017</vt:lpwstr>
  </property>
  <property fmtid="{D5CDD505-2E9C-101B-9397-08002B2CF9AE}" pid="14" name="Objective-State">
    <vt:lpwstr>Being Edited</vt:lpwstr>
  </property>
  <property fmtid="{D5CDD505-2E9C-101B-9397-08002B2CF9AE}" pid="15" name="Objective-Version">
    <vt:lpwstr>0.2</vt:lpwstr>
  </property>
  <property fmtid="{D5CDD505-2E9C-101B-9397-08002B2CF9AE}" pid="16" name="Objective-VersionNumber">
    <vt:r8>2</vt:r8>
  </property>
  <property fmtid="{D5CDD505-2E9C-101B-9397-08002B2CF9AE}" pid="17" name="Objective-VersionComment">
    <vt:lpwstr/>
  </property>
  <property fmtid="{D5CDD505-2E9C-101B-9397-08002B2CF9AE}" pid="18" name="Objective-FileNumber">
    <vt:lpwstr>qA15512</vt:lpwstr>
  </property>
  <property fmtid="{D5CDD505-2E9C-101B-9397-08002B2CF9AE}" pid="19" name="Objective-Classification">
    <vt:lpwstr>[Inherited - none]</vt:lpwstr>
  </property>
  <property fmtid="{D5CDD505-2E9C-101B-9397-08002B2CF9AE}" pid="20" name="Objective-Caveats">
    <vt:lpwstr/>
  </property>
</Properties>
</file>