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2" r:id="rId5"/>
    <p:sldMasterId id="2147483648" r:id="rId6"/>
    <p:sldMasterId id="2147483682" r:id="rId7"/>
  </p:sldMasterIdLst>
  <p:notesMasterIdLst>
    <p:notesMasterId r:id="rId33"/>
  </p:notesMasterIdLst>
  <p:sldIdLst>
    <p:sldId id="256" r:id="rId8"/>
    <p:sldId id="262" r:id="rId9"/>
    <p:sldId id="261" r:id="rId10"/>
    <p:sldId id="263" r:id="rId11"/>
    <p:sldId id="281" r:id="rId12"/>
    <p:sldId id="282" r:id="rId13"/>
    <p:sldId id="285" r:id="rId14"/>
    <p:sldId id="283" r:id="rId15"/>
    <p:sldId id="284" r:id="rId16"/>
    <p:sldId id="264" r:id="rId17"/>
    <p:sldId id="266" r:id="rId18"/>
    <p:sldId id="267" r:id="rId19"/>
    <p:sldId id="268" r:id="rId20"/>
    <p:sldId id="286" r:id="rId21"/>
    <p:sldId id="273" r:id="rId22"/>
    <p:sldId id="274" r:id="rId23"/>
    <p:sldId id="270" r:id="rId24"/>
    <p:sldId id="271" r:id="rId25"/>
    <p:sldId id="272" r:id="rId26"/>
    <p:sldId id="269" r:id="rId27"/>
    <p:sldId id="275" r:id="rId28"/>
    <p:sldId id="277" r:id="rId29"/>
    <p:sldId id="276" r:id="rId30"/>
    <p:sldId id="287" r:id="rId31"/>
    <p:sldId id="2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22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elle Robinson" userId="db461bc9-b8c3-4986-a370-322b10ec61c3" providerId="ADAL" clId="{D606BA9C-8113-4E55-A613-7544FEFCF48F}"/>
    <pc:docChg chg="custSel modMainMaster">
      <pc:chgData name="Rochelle Robinson" userId="db461bc9-b8c3-4986-a370-322b10ec61c3" providerId="ADAL" clId="{D606BA9C-8113-4E55-A613-7544FEFCF48F}" dt="2018-07-31T00:26:25.554" v="16" actId="1076"/>
      <pc:docMkLst>
        <pc:docMk/>
      </pc:docMkLst>
      <pc:sldMasterChg chg="modSp">
        <pc:chgData name="Rochelle Robinson" userId="db461bc9-b8c3-4986-a370-322b10ec61c3" providerId="ADAL" clId="{D606BA9C-8113-4E55-A613-7544FEFCF48F}" dt="2018-07-31T00:26:25.554" v="16" actId="1076"/>
        <pc:sldMasterMkLst>
          <pc:docMk/>
          <pc:sldMasterMk cId="2183742630" sldId="2147483648"/>
        </pc:sldMasterMkLst>
        <pc:picChg chg="mod">
          <ac:chgData name="Rochelle Robinson" userId="db461bc9-b8c3-4986-a370-322b10ec61c3" providerId="ADAL" clId="{D606BA9C-8113-4E55-A613-7544FEFCF48F}" dt="2018-07-31T00:26:25.554" v="16" actId="1076"/>
          <ac:picMkLst>
            <pc:docMk/>
            <pc:sldMasterMk cId="2183742630" sldId="2147483648"/>
            <ac:picMk id="9" creationId="{C2324399-F682-4DDA-B90C-97F596C2EBBD}"/>
          </ac:picMkLst>
        </pc:picChg>
      </pc:sldMasterChg>
      <pc:sldMasterChg chg="addSp delSp modSp">
        <pc:chgData name="Rochelle Robinson" userId="db461bc9-b8c3-4986-a370-322b10ec61c3" providerId="ADAL" clId="{D606BA9C-8113-4E55-A613-7544FEFCF48F}" dt="2018-07-31T00:25:44.958" v="10" actId="167"/>
        <pc:sldMasterMkLst>
          <pc:docMk/>
          <pc:sldMasterMk cId="1570358305" sldId="2147483662"/>
        </pc:sldMasterMkLst>
        <pc:picChg chg="del">
          <ac:chgData name="Rochelle Robinson" userId="db461bc9-b8c3-4986-a370-322b10ec61c3" providerId="ADAL" clId="{D606BA9C-8113-4E55-A613-7544FEFCF48F}" dt="2018-07-31T00:25:40.428" v="8" actId="478"/>
          <ac:picMkLst>
            <pc:docMk/>
            <pc:sldMasterMk cId="1570358305" sldId="2147483662"/>
            <ac:picMk id="10" creationId="{FB1C4474-8BA7-41DC-80D9-BD40888B6DB1}"/>
          </ac:picMkLst>
        </pc:picChg>
        <pc:picChg chg="add del">
          <ac:chgData name="Rochelle Robinson" userId="db461bc9-b8c3-4986-a370-322b10ec61c3" providerId="ADAL" clId="{D606BA9C-8113-4E55-A613-7544FEFCF48F}" dt="2018-07-31T00:25:38.623" v="7"/>
          <ac:picMkLst>
            <pc:docMk/>
            <pc:sldMasterMk cId="1570358305" sldId="2147483662"/>
            <ac:picMk id="11" creationId="{7A62EE1A-FADC-4AEC-A92B-6A021DF1F227}"/>
          </ac:picMkLst>
        </pc:picChg>
        <pc:picChg chg="add ord">
          <ac:chgData name="Rochelle Robinson" userId="db461bc9-b8c3-4986-a370-322b10ec61c3" providerId="ADAL" clId="{D606BA9C-8113-4E55-A613-7544FEFCF48F}" dt="2018-07-31T00:25:44.958" v="10" actId="167"/>
          <ac:picMkLst>
            <pc:docMk/>
            <pc:sldMasterMk cId="1570358305" sldId="2147483662"/>
            <ac:picMk id="12" creationId="{869D841B-2088-48E5-B517-454E3BA7644A}"/>
          </ac:picMkLst>
        </pc:picChg>
      </pc:sldMasterChg>
      <pc:sldMasterChg chg="modSp">
        <pc:chgData name="Rochelle Robinson" userId="db461bc9-b8c3-4986-a370-322b10ec61c3" providerId="ADAL" clId="{D606BA9C-8113-4E55-A613-7544FEFCF48F}" dt="2018-07-31T00:25:26.681" v="5" actId="1076"/>
        <pc:sldMasterMkLst>
          <pc:docMk/>
          <pc:sldMasterMk cId="2573821988" sldId="2147483672"/>
        </pc:sldMasterMkLst>
        <pc:picChg chg="mod">
          <ac:chgData name="Rochelle Robinson" userId="db461bc9-b8c3-4986-a370-322b10ec61c3" providerId="ADAL" clId="{D606BA9C-8113-4E55-A613-7544FEFCF48F}" dt="2018-07-31T00:25:26.681" v="5" actId="1076"/>
          <ac:picMkLst>
            <pc:docMk/>
            <pc:sldMasterMk cId="2573821988" sldId="2147483672"/>
            <ac:picMk id="8" creationId="{01D4127B-5622-4564-884C-620D79E95CA4}"/>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14B18-2277-422C-9ECD-239C03B5421E}" type="datetimeFigureOut">
              <a:rPr lang="en-GB" smtClean="0"/>
              <a:t>04/03/2021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ACB20-AA0E-479F-A907-BED40630CAA9}" type="slidenum">
              <a:rPr lang="en-GB" smtClean="0"/>
              <a:t>‹#›</a:t>
            </a:fld>
            <a:endParaRPr lang="en-GB"/>
          </a:p>
        </p:txBody>
      </p:sp>
    </p:spTree>
    <p:extLst>
      <p:ext uri="{BB962C8B-B14F-4D97-AF65-F5344CB8AC3E}">
        <p14:creationId xmlns:p14="http://schemas.microsoft.com/office/powerpoint/2010/main" val="221308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The </a:t>
            </a:r>
            <a:r>
              <a:rPr lang="en-AU" sz="1200" b="1" dirty="0" smtClean="0"/>
              <a:t>set of SAT </a:t>
            </a:r>
            <a:r>
              <a:rPr lang="en-AU" sz="1200" dirty="0" smtClean="0"/>
              <a:t>responses for each individual student in the sample can be scanned as one single document.</a:t>
            </a:r>
          </a:p>
          <a:p>
            <a:endParaRPr lang="en-AU" sz="1200" dirty="0" smtClean="0"/>
          </a:p>
          <a:p>
            <a:r>
              <a:rPr lang="en-AU" sz="1200" dirty="0" smtClean="0"/>
              <a:t>Where there are </a:t>
            </a:r>
            <a:r>
              <a:rPr lang="en-AU" sz="1200" b="1" dirty="0" smtClean="0"/>
              <a:t>multiple</a:t>
            </a:r>
            <a:r>
              <a:rPr lang="en-AU" sz="1200" dirty="0" smtClean="0"/>
              <a:t> investigations, they can also be scanned as a single document.</a:t>
            </a:r>
          </a:p>
          <a:p>
            <a:endParaRPr lang="en-AU" dirty="0"/>
          </a:p>
        </p:txBody>
      </p:sp>
      <p:sp>
        <p:nvSpPr>
          <p:cNvPr id="4" name="Slide Number Placeholder 3"/>
          <p:cNvSpPr>
            <a:spLocks noGrp="1"/>
          </p:cNvSpPr>
          <p:nvPr>
            <p:ph type="sldNum" sz="quarter" idx="10"/>
          </p:nvPr>
        </p:nvSpPr>
        <p:spPr/>
        <p:txBody>
          <a:bodyPr/>
          <a:lstStyle/>
          <a:p>
            <a:fld id="{75E6D78D-5474-4799-9A03-5EA67A2D46BD}" type="slidenum">
              <a:rPr lang="en-AU" smtClean="0"/>
              <a:t>18</a:t>
            </a:fld>
            <a:endParaRPr lang="en-AU"/>
          </a:p>
        </p:txBody>
      </p:sp>
    </p:spTree>
    <p:extLst>
      <p:ext uri="{BB962C8B-B14F-4D97-AF65-F5344CB8AC3E}">
        <p14:creationId xmlns:p14="http://schemas.microsoft.com/office/powerpoint/2010/main" val="298455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smtClean="0"/>
          </a:p>
          <a:p>
            <a:r>
              <a:rPr lang="en-AU" sz="1200" dirty="0" smtClean="0"/>
              <a:t>Where there are </a:t>
            </a:r>
            <a:r>
              <a:rPr lang="en-AU" sz="1200" b="1" dirty="0" smtClean="0"/>
              <a:t>multiple</a:t>
            </a:r>
            <a:r>
              <a:rPr lang="en-AU" sz="1200" dirty="0" smtClean="0"/>
              <a:t> investigations, they can also be scanned as a single document.</a:t>
            </a:r>
          </a:p>
          <a:p>
            <a:endParaRPr lang="en-AU" dirty="0"/>
          </a:p>
        </p:txBody>
      </p:sp>
      <p:sp>
        <p:nvSpPr>
          <p:cNvPr id="4" name="Slide Number Placeholder 3"/>
          <p:cNvSpPr>
            <a:spLocks noGrp="1"/>
          </p:cNvSpPr>
          <p:nvPr>
            <p:ph type="sldNum" sz="quarter" idx="10"/>
          </p:nvPr>
        </p:nvSpPr>
        <p:spPr/>
        <p:txBody>
          <a:bodyPr/>
          <a:lstStyle/>
          <a:p>
            <a:fld id="{75E6D78D-5474-4799-9A03-5EA67A2D46BD}" type="slidenum">
              <a:rPr lang="en-AU" smtClean="0"/>
              <a:t>19</a:t>
            </a:fld>
            <a:endParaRPr lang="en-AU"/>
          </a:p>
        </p:txBody>
      </p:sp>
    </p:spTree>
    <p:extLst>
      <p:ext uri="{BB962C8B-B14F-4D97-AF65-F5344CB8AC3E}">
        <p14:creationId xmlns:p14="http://schemas.microsoft.com/office/powerpoint/2010/main" val="36675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426881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733A-1E65-44DE-8D29-7A07A8690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CFC668-817D-4C87-AB70-1BCB9CE38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A06D95-C5CD-4274-9D2B-04C661C5C531}"/>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5" name="Footer Placeholder 4">
            <a:extLst>
              <a:ext uri="{FF2B5EF4-FFF2-40B4-BE49-F238E27FC236}">
                <a16:creationId xmlns:a16="http://schemas.microsoft.com/office/drawing/2014/main" id="{CC7D6DF5-44A6-4CF2-89C8-2CA31547F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A7B55-01A4-47EC-A696-3135AB59A392}"/>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145109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1634-4B29-4C7D-B8AC-3402FA64E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A6347-27A3-492C-8F1C-D8F9231CE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55E2C-7C2E-4832-A1EA-67EDB102BE23}"/>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5" name="Footer Placeholder 4">
            <a:extLst>
              <a:ext uri="{FF2B5EF4-FFF2-40B4-BE49-F238E27FC236}">
                <a16:creationId xmlns:a16="http://schemas.microsoft.com/office/drawing/2014/main" id="{837080C0-7833-40AC-8E35-385C72009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639D8-BFA5-49AA-98F4-0FFF8210A330}"/>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74882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5036-4DF6-4DFA-B99D-F8ACEC297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BD83F7-36A6-49F8-87E9-16FB6302B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4BE0E2-B4BF-4FED-BB86-FA7513132C2F}"/>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5" name="Footer Placeholder 4">
            <a:extLst>
              <a:ext uri="{FF2B5EF4-FFF2-40B4-BE49-F238E27FC236}">
                <a16:creationId xmlns:a16="http://schemas.microsoft.com/office/drawing/2014/main" id="{5F3F38DF-2A53-47AE-953C-FAD7123E1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0434E-E781-4085-A656-AD432C657A9D}"/>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294784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5475-E018-4297-83BF-DBF11BD384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2843D-697B-4C09-BD3C-CB35E23766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103AF7-BEFB-4DF7-8D5B-06ED5DD54E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D0928F-15C7-4DF2-9FE9-2BED4828ECA6}"/>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6" name="Footer Placeholder 5">
            <a:extLst>
              <a:ext uri="{FF2B5EF4-FFF2-40B4-BE49-F238E27FC236}">
                <a16:creationId xmlns:a16="http://schemas.microsoft.com/office/drawing/2014/main" id="{E23B54EC-2A8D-454F-BDAF-B32A07D91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2809A-4593-42D3-9E99-87E35AADA574}"/>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86013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1A05-CE6F-4248-A8C6-5CFCE87293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6E36F-24C1-4795-A748-ABB9B24E8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F2CE57-32F8-4106-8867-0F269726CC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6C71B-3A99-47A0-B04C-97D80249C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740684-7A09-424D-B072-C239B69D6C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69460D-2889-4445-B0EF-EEF4755B4702}"/>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8" name="Footer Placeholder 7">
            <a:extLst>
              <a:ext uri="{FF2B5EF4-FFF2-40B4-BE49-F238E27FC236}">
                <a16:creationId xmlns:a16="http://schemas.microsoft.com/office/drawing/2014/main" id="{0179B065-123F-4057-BED4-DAAEC5377B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98A03E-FC48-4D1A-9D96-880A8D9072F9}"/>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2890872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1366-8A58-4482-9526-D913F26E7E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5CC233-0478-4032-A309-9564223BF08D}"/>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4" name="Footer Placeholder 3">
            <a:extLst>
              <a:ext uri="{FF2B5EF4-FFF2-40B4-BE49-F238E27FC236}">
                <a16:creationId xmlns:a16="http://schemas.microsoft.com/office/drawing/2014/main" id="{F65705C6-662C-4E1F-AA31-596C2D1F60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7DF023-467B-45E0-822C-602566CEAC82}"/>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3103260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895E6D-3C68-401A-A65A-7BB9116A4585}"/>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3" name="Footer Placeholder 2">
            <a:extLst>
              <a:ext uri="{FF2B5EF4-FFF2-40B4-BE49-F238E27FC236}">
                <a16:creationId xmlns:a16="http://schemas.microsoft.com/office/drawing/2014/main" id="{E9040C00-FCA2-45D2-9864-600CBE5DC2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03B2EC-59A8-4D04-8743-DCFED8147CB8}"/>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410076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6CFE-1AA4-4CDD-A357-D2295897D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E9D955-7806-4C28-B9C8-8F2CEFF95B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7592EB-AF56-4F6B-9670-99D566110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8593C-7E13-4240-BB9A-448CCAFBF69F}"/>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6" name="Footer Placeholder 5">
            <a:extLst>
              <a:ext uri="{FF2B5EF4-FFF2-40B4-BE49-F238E27FC236}">
                <a16:creationId xmlns:a16="http://schemas.microsoft.com/office/drawing/2014/main" id="{3E99312F-7C9F-47CB-B044-BFE4A5C00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4275A-20F7-474C-9493-7117BFD7CF17}"/>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165133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E8EB-37B2-42E0-B4A3-3683C9024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4A9103-C79C-4813-B91B-A130C1CDB5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C3C22A-0C0E-4FFD-8293-7919D0CC3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70F50-BFE7-48EC-A2B5-FEB07DEEB2D1}"/>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6" name="Footer Placeholder 5">
            <a:extLst>
              <a:ext uri="{FF2B5EF4-FFF2-40B4-BE49-F238E27FC236}">
                <a16:creationId xmlns:a16="http://schemas.microsoft.com/office/drawing/2014/main" id="{530ABBFD-313E-4E3A-9CAF-3340B8B6DD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FF68D-C0C4-4652-8301-39C97B3A7DA5}"/>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1209568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6F5F-7A01-4DF3-B931-07F0F8DD0B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B0D202-DDB8-43FD-9911-ED2A8C1CC9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1A25B-0C2F-4945-B1AC-8EE62C206DD4}"/>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5" name="Footer Placeholder 4">
            <a:extLst>
              <a:ext uri="{FF2B5EF4-FFF2-40B4-BE49-F238E27FC236}">
                <a16:creationId xmlns:a16="http://schemas.microsoft.com/office/drawing/2014/main" id="{1F49D6A8-2D0B-4F70-AA6F-7E843712C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AF563-4938-43E4-B7E9-38FAA043C115}"/>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196659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446760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53D4C6-9E4E-49D0-8330-18220B7AA7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2C01CC-6624-42B7-8DEB-8BEC73C4A7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830D1-35C8-4F0B-AE5D-A62B579ED28E}"/>
              </a:ext>
            </a:extLst>
          </p:cNvPr>
          <p:cNvSpPr>
            <a:spLocks noGrp="1"/>
          </p:cNvSpPr>
          <p:nvPr>
            <p:ph type="dt" sz="half" idx="10"/>
          </p:nvPr>
        </p:nvSpPr>
        <p:spPr/>
        <p:txBody>
          <a:bodyPr/>
          <a:lstStyle/>
          <a:p>
            <a:fld id="{66ABF50E-E4D0-4C5C-B386-62A691EB809A}" type="datetimeFigureOut">
              <a:rPr lang="en-US" smtClean="0"/>
              <a:t>3/4/2021</a:t>
            </a:fld>
            <a:endParaRPr lang="en-US"/>
          </a:p>
        </p:txBody>
      </p:sp>
      <p:sp>
        <p:nvSpPr>
          <p:cNvPr id="5" name="Footer Placeholder 4">
            <a:extLst>
              <a:ext uri="{FF2B5EF4-FFF2-40B4-BE49-F238E27FC236}">
                <a16:creationId xmlns:a16="http://schemas.microsoft.com/office/drawing/2014/main" id="{2F8EA4FB-C120-474F-BB94-6239E9740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1E8CE-A84B-4324-8543-E865410BF11C}"/>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262468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912000" y="205200"/>
            <a:ext cx="10670400" cy="856800"/>
          </a:xfrm>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912000" y="1198799"/>
            <a:ext cx="5097600" cy="4896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6484800" y="1198799"/>
            <a:ext cx="5097600" cy="4896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24683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itle and 2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C367-F759-4128-B6AD-62F51D41262F}"/>
              </a:ext>
            </a:extLst>
          </p:cNvPr>
          <p:cNvSpPr>
            <a:spLocks noGrp="1"/>
          </p:cNvSpPr>
          <p:nvPr>
            <p:ph type="title"/>
          </p:nvPr>
        </p:nvSpPr>
        <p:spPr>
          <a:xfrm>
            <a:off x="912000" y="365127"/>
            <a:ext cx="10515600" cy="1325563"/>
          </a:xfrm>
        </p:spPr>
        <p:txBody>
          <a:body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id="{E889724D-2F7A-489E-997C-9C3D6C743797}"/>
              </a:ext>
            </a:extLst>
          </p:cNvPr>
          <p:cNvSpPr>
            <a:spLocks noGrp="1"/>
          </p:cNvSpPr>
          <p:nvPr>
            <p:ph type="body" idx="1"/>
          </p:nvPr>
        </p:nvSpPr>
        <p:spPr>
          <a:xfrm>
            <a:off x="912000" y="1766656"/>
            <a:ext cx="5157787"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0EA74C3D-732A-44C7-9CAF-04260A7731A0}"/>
              </a:ext>
            </a:extLst>
          </p:cNvPr>
          <p:cNvSpPr>
            <a:spLocks noGrp="1"/>
          </p:cNvSpPr>
          <p:nvPr>
            <p:ph sz="half" idx="2"/>
          </p:nvPr>
        </p:nvSpPr>
        <p:spPr>
          <a:xfrm>
            <a:off x="912000"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a:extLst>
              <a:ext uri="{FF2B5EF4-FFF2-40B4-BE49-F238E27FC236}">
                <a16:creationId xmlns:a16="http://schemas.microsoft.com/office/drawing/2014/main" id="{758403F9-2CF7-482A-8EA1-DDB867166D44}"/>
              </a:ext>
            </a:extLst>
          </p:cNvPr>
          <p:cNvSpPr>
            <a:spLocks noGrp="1"/>
          </p:cNvSpPr>
          <p:nvPr>
            <p:ph type="body" sz="quarter" idx="3"/>
          </p:nvPr>
        </p:nvSpPr>
        <p:spPr>
          <a:xfrm>
            <a:off x="6244413" y="1766656"/>
            <a:ext cx="5183188"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C7E09B2D-83C7-4891-BBE1-20B368B2C652}"/>
              </a:ext>
            </a:extLst>
          </p:cNvPr>
          <p:cNvSpPr>
            <a:spLocks noGrp="1"/>
          </p:cNvSpPr>
          <p:nvPr>
            <p:ph sz="quarter" idx="4"/>
          </p:nvPr>
        </p:nvSpPr>
        <p:spPr>
          <a:xfrm>
            <a:off x="624441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a:extLst>
              <a:ext uri="{FF2B5EF4-FFF2-40B4-BE49-F238E27FC236}">
                <a16:creationId xmlns:a16="http://schemas.microsoft.com/office/drawing/2014/main" id="{290DD61F-00C6-4E4F-A430-2F94F40CA504}"/>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8" name="Footer Placeholder 7">
            <a:extLst>
              <a:ext uri="{FF2B5EF4-FFF2-40B4-BE49-F238E27FC236}">
                <a16:creationId xmlns:a16="http://schemas.microsoft.com/office/drawing/2014/main" id="{20BB9C2E-07D4-4943-B169-F0C27A820D1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B884BAC-BCDC-4D7C-884C-C986AEBA22BB}"/>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14373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DA05-0CAD-4067-BF4B-5E5A2DAEC48E}"/>
              </a:ext>
            </a:extLst>
          </p:cNvPr>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id="{AE729E98-0F89-4A8C-A2C1-4D117A638C0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id="{0DDDD6FD-5BCA-4B94-AACD-4847C1EEBA0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9C45E699-3F39-4E9E-8DED-175455369B04}"/>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6" name="Footer Placeholder 5">
            <a:extLst>
              <a:ext uri="{FF2B5EF4-FFF2-40B4-BE49-F238E27FC236}">
                <a16:creationId xmlns:a16="http://schemas.microsoft.com/office/drawing/2014/main" id="{FE4BC34A-E681-4D32-9FA2-98346D8204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7564CC-B272-40F7-8821-A4E243F9CB90}"/>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93919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6789-E886-41F6-93E9-A5A2BA3C0F89}"/>
              </a:ext>
            </a:extLst>
          </p:cNvPr>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AU"/>
          </a:p>
        </p:txBody>
      </p:sp>
      <p:sp>
        <p:nvSpPr>
          <p:cNvPr id="3" name="Picture Placeholder 2">
            <a:extLst>
              <a:ext uri="{FF2B5EF4-FFF2-40B4-BE49-F238E27FC236}">
                <a16:creationId xmlns:a16="http://schemas.microsoft.com/office/drawing/2014/main" id="{A99DE6F0-E044-409B-8088-37B4CE545A3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AU"/>
          </a:p>
        </p:txBody>
      </p:sp>
      <p:sp>
        <p:nvSpPr>
          <p:cNvPr id="4" name="Text Placeholder 3">
            <a:extLst>
              <a:ext uri="{FF2B5EF4-FFF2-40B4-BE49-F238E27FC236}">
                <a16:creationId xmlns:a16="http://schemas.microsoft.com/office/drawing/2014/main" id="{F5693267-AC9F-421B-874E-6A3759DA50A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733C0659-2FEE-49B6-A02D-E6FC5E59B53D}"/>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6" name="Footer Placeholder 5">
            <a:extLst>
              <a:ext uri="{FF2B5EF4-FFF2-40B4-BE49-F238E27FC236}">
                <a16:creationId xmlns:a16="http://schemas.microsoft.com/office/drawing/2014/main" id="{9D510947-37EE-4A17-9636-EE2B21FCCA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BE1854-58F8-469E-BD42-E52DA9C79469}"/>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277281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8351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Subheading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912000" y="205200"/>
            <a:ext cx="106704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9120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4/03/2021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64848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6857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6098-D926-4D64-90DA-ADD5DA5B488F}"/>
              </a:ext>
            </a:extLst>
          </p:cNvPr>
          <p:cNvSpPr>
            <a:spLocks noGrp="1"/>
          </p:cNvSpPr>
          <p:nvPr>
            <p:ph type="ctrTitle" hasCustomPrompt="1"/>
          </p:nvPr>
        </p:nvSpPr>
        <p:spPr>
          <a:xfrm>
            <a:off x="6201600" y="1461600"/>
            <a:ext cx="5379859" cy="1656000"/>
          </a:xfrm>
        </p:spPr>
        <p:txBody>
          <a:bodyPr lIns="0" tIns="0" rIns="0" bIns="0" anchor="ctr" anchorCtr="0"/>
          <a:lstStyle>
            <a:lvl1pPr marL="0" indent="0" algn="l">
              <a:defRPr sz="4400"/>
            </a:lvl1pPr>
          </a:lstStyle>
          <a:p>
            <a:r>
              <a:rPr lang="en-US" dirty="0"/>
              <a:t>Insert your </a:t>
            </a:r>
            <a:br>
              <a:rPr lang="en-US" dirty="0"/>
            </a:br>
            <a:r>
              <a:rPr lang="en-US" dirty="0"/>
              <a:t>title here</a:t>
            </a:r>
          </a:p>
        </p:txBody>
      </p:sp>
      <p:sp>
        <p:nvSpPr>
          <p:cNvPr id="3" name="Subtitle 2">
            <a:extLst>
              <a:ext uri="{FF2B5EF4-FFF2-40B4-BE49-F238E27FC236}">
                <a16:creationId xmlns:a16="http://schemas.microsoft.com/office/drawing/2014/main" id="{6F55A5A1-467A-4B8D-B006-E2ED52E9C791}"/>
              </a:ext>
            </a:extLst>
          </p:cNvPr>
          <p:cNvSpPr>
            <a:spLocks noGrp="1"/>
          </p:cNvSpPr>
          <p:nvPr>
            <p:ph type="subTitle" idx="1"/>
          </p:nvPr>
        </p:nvSpPr>
        <p:spPr>
          <a:xfrm>
            <a:off x="6202544" y="3693600"/>
            <a:ext cx="5379857" cy="1411060"/>
          </a:xfrm>
        </p:spPr>
        <p:txBody>
          <a:bodyPr lIns="0" tIns="0" rIns="0" bIns="0"/>
          <a:lstStyle>
            <a:lvl1pPr marL="0" indent="0" algn="l">
              <a:buNone/>
              <a:defRPr sz="16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Tree>
    <p:extLst>
      <p:ext uri="{BB962C8B-B14F-4D97-AF65-F5344CB8AC3E}">
        <p14:creationId xmlns:p14="http://schemas.microsoft.com/office/powerpoint/2010/main" val="277831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Background image">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4/03/2021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573821988"/>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75" r:id="rId3"/>
    <p:sldLayoutId id="2147483676" r:id="rId4"/>
    <p:sldLayoutId id="2147483679" r:id="rId5"/>
    <p:sldLayoutId id="2147483680" r:id="rId6"/>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Background image">
            <a:extLst>
              <a:ext uri="{FF2B5EF4-FFF2-40B4-BE49-F238E27FC236}">
                <a16:creationId xmlns:a16="http://schemas.microsoft.com/office/drawing/2014/main" id="{869D841B-2088-48E5-B517-454E3BA7644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4/03/2021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157035830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600" kern="1200">
          <a:solidFill>
            <a:schemeClr val="accent2"/>
          </a:solidFill>
          <a:latin typeface="+mj-lt"/>
          <a:ea typeface="+mn-ea"/>
          <a:cs typeface="+mn-cs"/>
        </a:defRPr>
      </a:lvl1pPr>
      <a:lvl2pPr marL="0" indent="0" algn="l" defTabSz="685800" rtl="0" eaLnBrk="1" latinLnBrk="0" hangingPunct="1">
        <a:lnSpc>
          <a:spcPct val="90000"/>
        </a:lnSpc>
        <a:spcBef>
          <a:spcPts val="375"/>
        </a:spcBef>
        <a:buFont typeface="Calibri" panose="020F0502020204030204" pitchFamily="34" charset="0"/>
        <a:buChar char="﻿"/>
        <a:defRPr sz="2400" kern="1200">
          <a:solidFill>
            <a:schemeClr val="accent2"/>
          </a:solidFill>
          <a:latin typeface="+mn-lt"/>
          <a:ea typeface="+mn-ea"/>
          <a:cs typeface="+mn-cs"/>
        </a:defRPr>
      </a:lvl2pPr>
      <a:lvl3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457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6831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descr="Background colour with SACE Board South Australia Logo and Government of South Australia Logo">
            <a:extLst>
              <a:ext uri="{FF2B5EF4-FFF2-40B4-BE49-F238E27FC236}">
                <a16:creationId xmlns:a16="http://schemas.microsoft.com/office/drawing/2014/main" id="{C2324399-F682-4DDA-B90C-97F596C2EB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12193200" cy="68607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21932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4/03/2021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18374263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977AA-5181-4F64-AB4B-96179FD30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825730-7C00-4337-8B85-EA791286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2EA4E-AD13-4125-A66D-372CECF1DC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BF50E-E4D0-4C5C-B386-62A691EB809A}" type="datetimeFigureOut">
              <a:rPr lang="en-US" smtClean="0"/>
              <a:t>3/4/2021</a:t>
            </a:fld>
            <a:endParaRPr lang="en-US"/>
          </a:p>
        </p:txBody>
      </p:sp>
      <p:sp>
        <p:nvSpPr>
          <p:cNvPr id="5" name="Footer Placeholder 4">
            <a:extLst>
              <a:ext uri="{FF2B5EF4-FFF2-40B4-BE49-F238E27FC236}">
                <a16:creationId xmlns:a16="http://schemas.microsoft.com/office/drawing/2014/main" id="{68C8A304-C1A1-45A6-8F78-CDD890541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010EC5-E37B-45D8-900D-80DE2A327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E7D65-8F7E-4664-B0C3-068134FAC341}" type="slidenum">
              <a:rPr lang="en-US" smtClean="0"/>
              <a:t>‹#›</a:t>
            </a:fld>
            <a:endParaRPr lang="en-US"/>
          </a:p>
        </p:txBody>
      </p:sp>
    </p:spTree>
    <p:extLst>
      <p:ext uri="{BB962C8B-B14F-4D97-AF65-F5344CB8AC3E}">
        <p14:creationId xmlns:p14="http://schemas.microsoft.com/office/powerpoint/2010/main" val="42551330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649230-1086-4F7B-A181-01D3F887A681}"/>
              </a:ext>
            </a:extLst>
          </p:cNvPr>
          <p:cNvSpPr>
            <a:spLocks noGrp="1"/>
          </p:cNvSpPr>
          <p:nvPr>
            <p:ph type="ctrTitle"/>
          </p:nvPr>
        </p:nvSpPr>
        <p:spPr>
          <a:xfrm>
            <a:off x="6201600" y="667657"/>
            <a:ext cx="5379859" cy="2449943"/>
          </a:xfrm>
        </p:spPr>
        <p:txBody>
          <a:bodyPr/>
          <a:lstStyle/>
          <a:p>
            <a:r>
              <a:rPr lang="en-AU" dirty="0" smtClean="0"/>
              <a:t>New to teaching GENERAL MATHEMATICS</a:t>
            </a:r>
            <a:endParaRPr lang="en-AU" dirty="0"/>
          </a:p>
        </p:txBody>
      </p:sp>
      <p:sp>
        <p:nvSpPr>
          <p:cNvPr id="5" name="Subtitle 4">
            <a:extLst>
              <a:ext uri="{FF2B5EF4-FFF2-40B4-BE49-F238E27FC236}">
                <a16:creationId xmlns:a16="http://schemas.microsoft.com/office/drawing/2014/main" id="{1156E20C-9631-43B9-90B6-C11BB208691F}"/>
              </a:ext>
            </a:extLst>
          </p:cNvPr>
          <p:cNvSpPr>
            <a:spLocks noGrp="1"/>
          </p:cNvSpPr>
          <p:nvPr>
            <p:ph type="subTitle" idx="1"/>
          </p:nvPr>
        </p:nvSpPr>
        <p:spPr/>
        <p:txBody>
          <a:bodyPr/>
          <a:lstStyle/>
          <a:p>
            <a:r>
              <a:rPr lang="en-AU" sz="2400" b="1" dirty="0" smtClean="0"/>
              <a:t>MARCH 2021</a:t>
            </a:r>
            <a:endParaRPr lang="en-AU" sz="2400" b="1" dirty="0"/>
          </a:p>
        </p:txBody>
      </p:sp>
    </p:spTree>
    <p:extLst>
      <p:ext uri="{BB962C8B-B14F-4D97-AF65-F5344CB8AC3E}">
        <p14:creationId xmlns:p14="http://schemas.microsoft.com/office/powerpoint/2010/main" val="340546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13" y="480971"/>
            <a:ext cx="10670400" cy="941428"/>
          </a:xfrm>
          <a:solidFill>
            <a:srgbClr val="92D050"/>
          </a:solidFill>
        </p:spPr>
        <p:txBody>
          <a:bodyPr/>
          <a:lstStyle/>
          <a:p>
            <a:pPr algn="ctr"/>
            <a:r>
              <a:rPr lang="en-GB" sz="4400" dirty="0" smtClean="0"/>
              <a:t>Range of different </a:t>
            </a:r>
            <a:r>
              <a:rPr lang="en-GB" sz="4400" dirty="0" smtClean="0">
                <a:solidFill>
                  <a:schemeClr val="tx1"/>
                </a:solidFill>
              </a:rPr>
              <a:t>resources</a:t>
            </a:r>
            <a:r>
              <a:rPr lang="en-GB" sz="4400" dirty="0" smtClean="0"/>
              <a:t> accessible</a:t>
            </a:r>
            <a:endParaRPr lang="en-GB" sz="4400" dirty="0"/>
          </a:p>
        </p:txBody>
      </p:sp>
      <p:pic>
        <p:nvPicPr>
          <p:cNvPr id="4" name="Picture 3"/>
          <p:cNvPicPr>
            <a:picLocks noChangeAspect="1"/>
          </p:cNvPicPr>
          <p:nvPr/>
        </p:nvPicPr>
        <p:blipFill>
          <a:blip r:embed="rId2"/>
          <a:stretch>
            <a:fillRect/>
          </a:stretch>
        </p:blipFill>
        <p:spPr>
          <a:xfrm>
            <a:off x="1080113" y="2127546"/>
            <a:ext cx="10810875" cy="4038600"/>
          </a:xfrm>
          <a:prstGeom prst="rect">
            <a:avLst/>
          </a:prstGeom>
        </p:spPr>
      </p:pic>
    </p:spTree>
    <p:extLst>
      <p:ext uri="{BB962C8B-B14F-4D97-AF65-F5344CB8AC3E}">
        <p14:creationId xmlns:p14="http://schemas.microsoft.com/office/powerpoint/2010/main" val="2802595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6754" y="321591"/>
            <a:ext cx="6807708" cy="1753951"/>
          </a:xfrm>
          <a:prstGeom prst="rect">
            <a:avLst/>
          </a:prstGeom>
        </p:spPr>
      </p:pic>
      <p:sp>
        <p:nvSpPr>
          <p:cNvPr id="6" name="TextBox 5"/>
          <p:cNvSpPr txBox="1"/>
          <p:nvPr/>
        </p:nvSpPr>
        <p:spPr>
          <a:xfrm>
            <a:off x="1006245" y="2352742"/>
            <a:ext cx="10648727" cy="4278094"/>
          </a:xfrm>
          <a:prstGeom prst="rect">
            <a:avLst/>
          </a:prstGeom>
          <a:noFill/>
        </p:spPr>
        <p:txBody>
          <a:bodyPr wrap="square" rtlCol="0">
            <a:spAutoFit/>
          </a:bodyPr>
          <a:lstStyle/>
          <a:p>
            <a:pPr algn="ctr"/>
            <a:r>
              <a:rPr lang="en-US" sz="3200" b="1" dirty="0"/>
              <a:t>General conditions for the use of approved </a:t>
            </a:r>
            <a:r>
              <a:rPr lang="en-US" sz="3200" b="1" dirty="0" smtClean="0"/>
              <a:t>calculators</a:t>
            </a:r>
          </a:p>
          <a:p>
            <a:pPr algn="ctr"/>
            <a:endParaRPr lang="en-US" b="1" dirty="0"/>
          </a:p>
          <a:p>
            <a:r>
              <a:rPr lang="en-US" sz="2400" dirty="0" smtClean="0"/>
              <a:t>Students </a:t>
            </a:r>
            <a:r>
              <a:rPr lang="en-US" sz="2400" dirty="0"/>
              <a:t>must provide their own calculators or be allocated a calculator by the SACE coordinator</a:t>
            </a:r>
            <a:r>
              <a:rPr lang="en-US" sz="2400" dirty="0" smtClean="0"/>
              <a:t>.</a:t>
            </a:r>
          </a:p>
          <a:p>
            <a:endParaRPr lang="en-US" sz="2400" dirty="0"/>
          </a:p>
          <a:p>
            <a:r>
              <a:rPr lang="en-US" sz="2400" dirty="0"/>
              <a:t>For mathematics subjects, students may </a:t>
            </a:r>
            <a:r>
              <a:rPr lang="en-US" sz="2400" dirty="0" smtClean="0"/>
              <a:t>bring into </a:t>
            </a:r>
            <a:r>
              <a:rPr lang="en-US" sz="2400" dirty="0"/>
              <a:t>the examination room</a:t>
            </a:r>
            <a:r>
              <a:rPr lang="en-US" sz="2400" dirty="0" smtClean="0"/>
              <a:t>:</a:t>
            </a:r>
          </a:p>
          <a:p>
            <a:endParaRPr lang="en-US" sz="2400" dirty="0" smtClean="0"/>
          </a:p>
          <a:p>
            <a:pPr marL="342900" indent="-342900" algn="ctr">
              <a:buFont typeface="Arial" panose="020B0604020202020204" pitchFamily="34" charset="0"/>
              <a:buChar char="•"/>
            </a:pPr>
            <a:r>
              <a:rPr lang="en-US" sz="2800" dirty="0" smtClean="0"/>
              <a:t> </a:t>
            </a:r>
            <a:r>
              <a:rPr lang="en-US" sz="2800" b="1" dirty="0">
                <a:solidFill>
                  <a:schemeClr val="accent1">
                    <a:lumMod val="75000"/>
                  </a:schemeClr>
                </a:solidFill>
              </a:rPr>
              <a:t>two approved graphics </a:t>
            </a:r>
            <a:r>
              <a:rPr lang="en-US" sz="2800" b="1" dirty="0" smtClean="0">
                <a:solidFill>
                  <a:schemeClr val="accent1">
                    <a:lumMod val="75000"/>
                  </a:schemeClr>
                </a:solidFill>
              </a:rPr>
              <a:t>calculators</a:t>
            </a:r>
            <a:endParaRPr lang="en-US" sz="2800" dirty="0"/>
          </a:p>
          <a:p>
            <a:pPr algn="ctr"/>
            <a:r>
              <a:rPr lang="en-US" sz="2800" dirty="0" smtClean="0"/>
              <a:t>OR</a:t>
            </a:r>
          </a:p>
          <a:p>
            <a:pPr marL="342900" indent="-342900" algn="ctr">
              <a:buFont typeface="Arial" panose="020B0604020202020204" pitchFamily="34" charset="0"/>
              <a:buChar char="•"/>
            </a:pPr>
            <a:r>
              <a:rPr lang="en-US" sz="2800" b="1" dirty="0" smtClean="0">
                <a:solidFill>
                  <a:schemeClr val="accent3">
                    <a:lumMod val="75000"/>
                  </a:schemeClr>
                </a:solidFill>
              </a:rPr>
              <a:t>one </a:t>
            </a:r>
            <a:r>
              <a:rPr lang="en-US" sz="2800" b="1" dirty="0">
                <a:solidFill>
                  <a:schemeClr val="accent3">
                    <a:lumMod val="75000"/>
                  </a:schemeClr>
                </a:solidFill>
              </a:rPr>
              <a:t>scientific calculator and one approved graphics </a:t>
            </a:r>
            <a:r>
              <a:rPr lang="en-US" sz="2800" b="1" dirty="0" smtClean="0">
                <a:solidFill>
                  <a:schemeClr val="accent3">
                    <a:lumMod val="75000"/>
                  </a:schemeClr>
                </a:solidFill>
              </a:rPr>
              <a:t>calculator</a:t>
            </a:r>
            <a:r>
              <a:rPr lang="en-US" sz="2800" dirty="0" smtClean="0"/>
              <a:t>.</a:t>
            </a:r>
            <a:endParaRPr lang="en-US" sz="2800" dirty="0"/>
          </a:p>
          <a:p>
            <a:endParaRPr lang="en-GB" dirty="0"/>
          </a:p>
        </p:txBody>
      </p:sp>
      <p:pic>
        <p:nvPicPr>
          <p:cNvPr id="7" name="Picture 6"/>
          <p:cNvPicPr>
            <a:picLocks noChangeAspect="1"/>
          </p:cNvPicPr>
          <p:nvPr/>
        </p:nvPicPr>
        <p:blipFill rotWithShape="1">
          <a:blip r:embed="rId3"/>
          <a:srcRect r="2899"/>
          <a:stretch/>
        </p:blipFill>
        <p:spPr>
          <a:xfrm>
            <a:off x="748649" y="2352742"/>
            <a:ext cx="11433467" cy="3960972"/>
          </a:xfrm>
          <a:prstGeom prst="rect">
            <a:avLst/>
          </a:prstGeom>
        </p:spPr>
      </p:pic>
      <p:sp>
        <p:nvSpPr>
          <p:cNvPr id="8" name="Explosion 2 7"/>
          <p:cNvSpPr/>
          <p:nvPr/>
        </p:nvSpPr>
        <p:spPr>
          <a:xfrm>
            <a:off x="-348343" y="0"/>
            <a:ext cx="13933714" cy="8011886"/>
          </a:xfrm>
          <a:prstGeom prst="irregularSeal2">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Approved scientific calculators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Any </a:t>
            </a:r>
            <a:r>
              <a:rPr lang="en-US" dirty="0"/>
              <a:t>scientific calculator, except those with an external memory source (USB jack or SD card slot), may be used. </a:t>
            </a:r>
            <a:endParaRPr lang="en-US" dirty="0" smtClean="0"/>
          </a:p>
          <a:p>
            <a:endParaRPr lang="en-US" dirty="0" smtClean="0"/>
          </a:p>
          <a:p>
            <a:pPr marL="285750" indent="-285750">
              <a:buFont typeface="Arial" panose="020B0604020202020204" pitchFamily="34" charset="0"/>
              <a:buChar char="•"/>
            </a:pPr>
            <a:r>
              <a:rPr lang="en-US" dirty="0" smtClean="0"/>
              <a:t>All </a:t>
            </a:r>
            <a:r>
              <a:rPr lang="en-US" dirty="0"/>
              <a:t>students are required to clear the memory of their scientific calculators.</a:t>
            </a:r>
          </a:p>
        </p:txBody>
      </p:sp>
    </p:spTree>
    <p:extLst>
      <p:ext uri="{BB962C8B-B14F-4D97-AF65-F5344CB8AC3E}">
        <p14:creationId xmlns:p14="http://schemas.microsoft.com/office/powerpoint/2010/main" val="132360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 calcmode="lin" valueType="num">
                                      <p:cBhvr additive="base">
                                        <p:cTn id="1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 calcmode="lin" valueType="num">
                                      <p:cBhvr additive="base">
                                        <p:cTn id="2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5202540" y="2991304"/>
            <a:ext cx="2030819" cy="928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Content Placeholder 2"/>
          <p:cNvPicPr>
            <a:picLocks noGrp="1" noChangeAspect="1"/>
          </p:cNvPicPr>
          <p:nvPr>
            <p:ph idx="1"/>
          </p:nvPr>
        </p:nvPicPr>
        <p:blipFill rotWithShape="1">
          <a:blip r:embed="rId2"/>
          <a:srcRect t="1749"/>
          <a:stretch/>
        </p:blipFill>
        <p:spPr>
          <a:xfrm>
            <a:off x="1051011" y="1379914"/>
            <a:ext cx="3924300" cy="4276783"/>
          </a:xfrm>
          <a:prstGeom prst="rect">
            <a:avLst/>
          </a:prstGeom>
          <a:ln w="38100">
            <a:solidFill>
              <a:schemeClr val="accent1"/>
            </a:solidFill>
          </a:ln>
        </p:spPr>
      </p:pic>
      <p:pic>
        <p:nvPicPr>
          <p:cNvPr id="7" name="Picture 6"/>
          <p:cNvPicPr>
            <a:picLocks noChangeAspect="1"/>
          </p:cNvPicPr>
          <p:nvPr/>
        </p:nvPicPr>
        <p:blipFill>
          <a:blip r:embed="rId3"/>
          <a:stretch>
            <a:fillRect/>
          </a:stretch>
        </p:blipFill>
        <p:spPr>
          <a:xfrm>
            <a:off x="7525000" y="327361"/>
            <a:ext cx="2926695" cy="6256799"/>
          </a:xfrm>
          <a:prstGeom prst="rect">
            <a:avLst/>
          </a:prstGeom>
          <a:ln w="38100">
            <a:solidFill>
              <a:schemeClr val="accent1"/>
            </a:solidFill>
          </a:ln>
        </p:spPr>
      </p:pic>
      <p:sp>
        <p:nvSpPr>
          <p:cNvPr id="8" name="Rectangle 7"/>
          <p:cNvSpPr/>
          <p:nvPr/>
        </p:nvSpPr>
        <p:spPr>
          <a:xfrm>
            <a:off x="1051011" y="667390"/>
            <a:ext cx="3118161" cy="461665"/>
          </a:xfrm>
          <a:prstGeom prst="rect">
            <a:avLst/>
          </a:prstGeom>
          <a:solidFill>
            <a:schemeClr val="accent1"/>
          </a:solidFill>
        </p:spPr>
        <p:txBody>
          <a:bodyPr wrap="none">
            <a:spAutoFit/>
          </a:bodyPr>
          <a:lstStyle/>
          <a:p>
            <a:r>
              <a:rPr lang="en-AU" sz="2400" dirty="0" smtClean="0">
                <a:solidFill>
                  <a:srgbClr val="000000"/>
                </a:solidFill>
                <a:latin typeface="Roboto" panose="02000000000000000000" pitchFamily="2" charset="0"/>
              </a:rPr>
              <a:t>General </a:t>
            </a:r>
            <a:r>
              <a:rPr lang="en-AU" sz="2400" dirty="0">
                <a:solidFill>
                  <a:srgbClr val="000000"/>
                </a:solidFill>
                <a:latin typeface="Roboto" panose="02000000000000000000" pitchFamily="2" charset="0"/>
              </a:rPr>
              <a:t>Mathematics</a:t>
            </a:r>
            <a:endParaRPr lang="en-AU" sz="2400"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60954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89248" y="911159"/>
            <a:ext cx="5092695" cy="2066437"/>
          </a:xfrm>
          <a:prstGeom prst="rect">
            <a:avLst/>
          </a:prstGeom>
        </p:spPr>
      </p:pic>
      <p:pic>
        <p:nvPicPr>
          <p:cNvPr id="3" name="Picture 2"/>
          <p:cNvPicPr>
            <a:picLocks noChangeAspect="1"/>
          </p:cNvPicPr>
          <p:nvPr/>
        </p:nvPicPr>
        <p:blipFill>
          <a:blip r:embed="rId3"/>
          <a:stretch>
            <a:fillRect/>
          </a:stretch>
        </p:blipFill>
        <p:spPr>
          <a:xfrm>
            <a:off x="955660" y="750027"/>
            <a:ext cx="5207154" cy="2377735"/>
          </a:xfrm>
          <a:prstGeom prst="rect">
            <a:avLst/>
          </a:prstGeom>
        </p:spPr>
      </p:pic>
      <p:pic>
        <p:nvPicPr>
          <p:cNvPr id="5" name="Picture 4"/>
          <p:cNvPicPr>
            <a:picLocks noChangeAspect="1"/>
          </p:cNvPicPr>
          <p:nvPr/>
        </p:nvPicPr>
        <p:blipFill>
          <a:blip r:embed="rId4"/>
          <a:stretch>
            <a:fillRect/>
          </a:stretch>
        </p:blipFill>
        <p:spPr>
          <a:xfrm>
            <a:off x="955661" y="3789814"/>
            <a:ext cx="5207154" cy="2510750"/>
          </a:xfrm>
          <a:prstGeom prst="rect">
            <a:avLst/>
          </a:prstGeom>
        </p:spPr>
      </p:pic>
      <p:pic>
        <p:nvPicPr>
          <p:cNvPr id="9" name="Picture 8"/>
          <p:cNvPicPr>
            <a:picLocks noChangeAspect="1"/>
          </p:cNvPicPr>
          <p:nvPr/>
        </p:nvPicPr>
        <p:blipFill>
          <a:blip r:embed="rId5"/>
          <a:stretch>
            <a:fillRect/>
          </a:stretch>
        </p:blipFill>
        <p:spPr>
          <a:xfrm>
            <a:off x="6609843" y="3968864"/>
            <a:ext cx="5372100" cy="2152650"/>
          </a:xfrm>
          <a:prstGeom prst="rect">
            <a:avLst/>
          </a:prstGeom>
        </p:spPr>
      </p:pic>
    </p:spTree>
    <p:extLst>
      <p:ext uri="{BB962C8B-B14F-4D97-AF65-F5344CB8AC3E}">
        <p14:creationId xmlns:p14="http://schemas.microsoft.com/office/powerpoint/2010/main" val="229147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59734" y="3066471"/>
            <a:ext cx="9213702" cy="1695004"/>
            <a:chOff x="1209319" y="2334337"/>
            <a:chExt cx="10610850" cy="2343150"/>
          </a:xfrm>
        </p:grpSpPr>
        <p:pic>
          <p:nvPicPr>
            <p:cNvPr id="7" name="Picture 6"/>
            <p:cNvPicPr>
              <a:picLocks noChangeAspect="1"/>
            </p:cNvPicPr>
            <p:nvPr/>
          </p:nvPicPr>
          <p:blipFill>
            <a:blip r:embed="rId2"/>
            <a:stretch>
              <a:fillRect/>
            </a:stretch>
          </p:blipFill>
          <p:spPr>
            <a:xfrm>
              <a:off x="1209319" y="2334337"/>
              <a:ext cx="10610850" cy="2343150"/>
            </a:xfrm>
            <a:prstGeom prst="rect">
              <a:avLst/>
            </a:prstGeom>
          </p:spPr>
        </p:pic>
        <p:sp>
          <p:nvSpPr>
            <p:cNvPr id="8" name="Rectangle 7"/>
            <p:cNvSpPr/>
            <p:nvPr/>
          </p:nvSpPr>
          <p:spPr>
            <a:xfrm>
              <a:off x="5879507" y="3401226"/>
              <a:ext cx="3777241" cy="50420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solidFill>
            <a:schemeClr val="accent3"/>
          </a:solidFill>
        </p:spPr>
        <p:txBody>
          <a:bodyPr/>
          <a:lstStyle/>
          <a:p>
            <a:pPr algn="ctr"/>
            <a:r>
              <a:rPr lang="en-GB" dirty="0" smtClean="0"/>
              <a:t>Complexity Guide General Mathematics</a:t>
            </a:r>
            <a:endParaRPr lang="en-GB" dirty="0"/>
          </a:p>
        </p:txBody>
      </p:sp>
      <p:pic>
        <p:nvPicPr>
          <p:cNvPr id="5" name="Content Placeholder 4"/>
          <p:cNvPicPr>
            <a:picLocks noGrp="1" noChangeAspect="1"/>
          </p:cNvPicPr>
          <p:nvPr>
            <p:ph idx="1"/>
          </p:nvPr>
        </p:nvPicPr>
        <p:blipFill>
          <a:blip r:embed="rId3"/>
          <a:stretch>
            <a:fillRect/>
          </a:stretch>
        </p:blipFill>
        <p:spPr>
          <a:xfrm>
            <a:off x="1559734" y="1157136"/>
            <a:ext cx="9374931" cy="5513674"/>
          </a:xfrm>
          <a:prstGeom prst="rect">
            <a:avLst/>
          </a:prstGeom>
        </p:spPr>
      </p:pic>
    </p:spTree>
    <p:extLst>
      <p:ext uri="{BB962C8B-B14F-4D97-AF65-F5344CB8AC3E}">
        <p14:creationId xmlns:p14="http://schemas.microsoft.com/office/powerpoint/2010/main" val="329132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731579" y="4250393"/>
            <a:ext cx="8957442"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None/>
            </a:pPr>
            <a:r>
              <a:rPr lang="en-AU" altLang="en-US" sz="1000" dirty="0">
                <a:latin typeface="Calibri" panose="020F0502020204030204" pitchFamily="34" charset="0"/>
                <a:ea typeface="Times New Roman" panose="02020603050405020304" pitchFamily="18" charset="0"/>
                <a:cs typeface="Calibri" panose="020F0502020204030204" pitchFamily="34" charset="0"/>
              </a:rPr>
              <a:t> </a:t>
            </a:r>
            <a:endParaRPr lang="en-AU" altLang="en-US" sz="1050" dirty="0"/>
          </a:p>
          <a:p>
            <a:pPr marL="0" indent="0">
              <a:buNone/>
            </a:pPr>
            <a:endParaRPr lang="en-AU" dirty="0"/>
          </a:p>
        </p:txBody>
      </p:sp>
      <p:sp>
        <p:nvSpPr>
          <p:cNvPr id="6" name="Title 1"/>
          <p:cNvSpPr>
            <a:spLocks noGrp="1"/>
          </p:cNvSpPr>
          <p:nvPr>
            <p:ph type="title"/>
          </p:nvPr>
        </p:nvSpPr>
        <p:spPr>
          <a:xfrm>
            <a:off x="171834" y="281043"/>
            <a:ext cx="6481214" cy="1784186"/>
          </a:xfrm>
          <a:solidFill>
            <a:srgbClr val="92D050"/>
          </a:solidFill>
        </p:spPr>
        <p:txBody>
          <a:bodyPr anchor="ctr">
            <a:normAutofit/>
          </a:bodyPr>
          <a:lstStyle/>
          <a:p>
            <a:pPr algn="ctr"/>
            <a:r>
              <a:rPr lang="en-AU" sz="4800" dirty="0" smtClean="0">
                <a:latin typeface="Adobe Fan Heiti Std B" panose="020B0700000000000000" pitchFamily="34" charset="-128"/>
                <a:ea typeface="Adobe Fan Heiti Std B" panose="020B0700000000000000" pitchFamily="34" charset="-128"/>
              </a:rPr>
              <a:t>IMPORTANT DATES</a:t>
            </a:r>
            <a:endParaRPr lang="en-AU" dirty="0"/>
          </a:p>
        </p:txBody>
      </p:sp>
      <p:pic>
        <p:nvPicPr>
          <p:cNvPr id="3" name="Picture 2"/>
          <p:cNvPicPr>
            <a:picLocks noChangeAspect="1"/>
          </p:cNvPicPr>
          <p:nvPr/>
        </p:nvPicPr>
        <p:blipFill>
          <a:blip r:embed="rId2"/>
          <a:stretch>
            <a:fillRect/>
          </a:stretch>
        </p:blipFill>
        <p:spPr>
          <a:xfrm>
            <a:off x="7003454" y="502362"/>
            <a:ext cx="5021570" cy="1341547"/>
          </a:xfrm>
          <a:prstGeom prst="rect">
            <a:avLst/>
          </a:prstGeom>
        </p:spPr>
      </p:pic>
      <p:pic>
        <p:nvPicPr>
          <p:cNvPr id="2" name="Picture 1"/>
          <p:cNvPicPr>
            <a:picLocks noChangeAspect="1"/>
          </p:cNvPicPr>
          <p:nvPr/>
        </p:nvPicPr>
        <p:blipFill>
          <a:blip r:embed="rId3"/>
          <a:stretch>
            <a:fillRect/>
          </a:stretch>
        </p:blipFill>
        <p:spPr>
          <a:xfrm>
            <a:off x="423506" y="2405774"/>
            <a:ext cx="10353675" cy="4029075"/>
          </a:xfrm>
          <a:prstGeom prst="rect">
            <a:avLst/>
          </a:prstGeom>
        </p:spPr>
      </p:pic>
    </p:spTree>
    <p:extLst>
      <p:ext uri="{BB962C8B-B14F-4D97-AF65-F5344CB8AC3E}">
        <p14:creationId xmlns:p14="http://schemas.microsoft.com/office/powerpoint/2010/main" val="4010903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731579" y="4250393"/>
            <a:ext cx="8957442"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None/>
            </a:pPr>
            <a:r>
              <a:rPr lang="en-AU" altLang="en-US" sz="1000" dirty="0">
                <a:latin typeface="Calibri" panose="020F0502020204030204" pitchFamily="34" charset="0"/>
                <a:ea typeface="Times New Roman" panose="02020603050405020304" pitchFamily="18" charset="0"/>
                <a:cs typeface="Calibri" panose="020F0502020204030204" pitchFamily="34" charset="0"/>
              </a:rPr>
              <a:t> </a:t>
            </a:r>
            <a:endParaRPr lang="en-AU" altLang="en-US" sz="1050" dirty="0"/>
          </a:p>
          <a:p>
            <a:pPr marL="0" indent="0">
              <a:buNone/>
            </a:pPr>
            <a:endParaRPr lang="en-AU" dirty="0"/>
          </a:p>
        </p:txBody>
      </p:sp>
      <p:sp>
        <p:nvSpPr>
          <p:cNvPr id="6" name="Title 1"/>
          <p:cNvSpPr>
            <a:spLocks noGrp="1"/>
          </p:cNvSpPr>
          <p:nvPr>
            <p:ph type="title"/>
          </p:nvPr>
        </p:nvSpPr>
        <p:spPr>
          <a:xfrm>
            <a:off x="171834" y="281043"/>
            <a:ext cx="6481214" cy="1784186"/>
          </a:xfrm>
          <a:solidFill>
            <a:srgbClr val="92D050"/>
          </a:solidFill>
        </p:spPr>
        <p:txBody>
          <a:bodyPr anchor="ctr">
            <a:normAutofit/>
          </a:bodyPr>
          <a:lstStyle/>
          <a:p>
            <a:pPr algn="ctr"/>
            <a:r>
              <a:rPr lang="en-AU" sz="4800" dirty="0" smtClean="0">
                <a:latin typeface="Adobe Fan Heiti Std B" panose="020B0700000000000000" pitchFamily="34" charset="-128"/>
                <a:ea typeface="Adobe Fan Heiti Std B" panose="020B0700000000000000" pitchFamily="34" charset="-128"/>
              </a:rPr>
              <a:t>IMPORTANT DATES</a:t>
            </a:r>
            <a:endParaRPr lang="en-AU" dirty="0"/>
          </a:p>
        </p:txBody>
      </p:sp>
      <p:pic>
        <p:nvPicPr>
          <p:cNvPr id="7" name="Picture 6"/>
          <p:cNvPicPr>
            <a:picLocks noChangeAspect="1"/>
          </p:cNvPicPr>
          <p:nvPr/>
        </p:nvPicPr>
        <p:blipFill>
          <a:blip r:embed="rId2"/>
          <a:stretch>
            <a:fillRect/>
          </a:stretch>
        </p:blipFill>
        <p:spPr>
          <a:xfrm>
            <a:off x="6957734" y="502362"/>
            <a:ext cx="5021570" cy="1341547"/>
          </a:xfrm>
          <a:prstGeom prst="rect">
            <a:avLst/>
          </a:prstGeom>
        </p:spPr>
      </p:pic>
      <p:pic>
        <p:nvPicPr>
          <p:cNvPr id="3" name="Picture 2"/>
          <p:cNvPicPr>
            <a:picLocks noChangeAspect="1"/>
          </p:cNvPicPr>
          <p:nvPr/>
        </p:nvPicPr>
        <p:blipFill>
          <a:blip r:embed="rId3"/>
          <a:stretch>
            <a:fillRect/>
          </a:stretch>
        </p:blipFill>
        <p:spPr>
          <a:xfrm>
            <a:off x="697296" y="3093399"/>
            <a:ext cx="9991725" cy="2705100"/>
          </a:xfrm>
          <a:prstGeom prst="rect">
            <a:avLst/>
          </a:prstGeom>
        </p:spPr>
      </p:pic>
    </p:spTree>
    <p:extLst>
      <p:ext uri="{BB962C8B-B14F-4D97-AF65-F5344CB8AC3E}">
        <p14:creationId xmlns:p14="http://schemas.microsoft.com/office/powerpoint/2010/main" val="706318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34" y="281042"/>
            <a:ext cx="6481214" cy="2451647"/>
          </a:xfrm>
          <a:solidFill>
            <a:srgbClr val="92D050"/>
          </a:solidFill>
        </p:spPr>
        <p:txBody>
          <a:bodyPr anchor="ctr">
            <a:normAutofit/>
          </a:bodyPr>
          <a:lstStyle/>
          <a:p>
            <a:pPr algn="ctr">
              <a:lnSpc>
                <a:spcPct val="150000"/>
              </a:lnSpc>
            </a:pPr>
            <a:r>
              <a:rPr lang="en-AU" sz="4800" dirty="0" smtClean="0">
                <a:latin typeface="Adobe Fan Heiti Std B" panose="020B0700000000000000" pitchFamily="34" charset="-128"/>
                <a:ea typeface="Adobe Fan Heiti Std B" panose="020B0700000000000000" pitchFamily="34" charset="-128"/>
              </a:rPr>
              <a:t>MODERATION</a:t>
            </a:r>
            <a:br>
              <a:rPr lang="en-AU" sz="4800" dirty="0" smtClean="0">
                <a:latin typeface="Adobe Fan Heiti Std B" panose="020B0700000000000000" pitchFamily="34" charset="-128"/>
                <a:ea typeface="Adobe Fan Heiti Std B" panose="020B0700000000000000" pitchFamily="34" charset="-128"/>
              </a:rPr>
            </a:br>
            <a:r>
              <a:rPr lang="en-AU" sz="4800" dirty="0" smtClean="0">
                <a:latin typeface="Adobe Fan Heiti Std B" panose="020B0700000000000000" pitchFamily="34" charset="-128"/>
                <a:ea typeface="Adobe Fan Heiti Std B" panose="020B0700000000000000" pitchFamily="34" charset="-128"/>
              </a:rPr>
              <a:t>School Assessment</a:t>
            </a:r>
            <a:endParaRPr lang="en-AU" dirty="0"/>
          </a:p>
        </p:txBody>
      </p:sp>
      <p:pic>
        <p:nvPicPr>
          <p:cNvPr id="2050" name="Picture 2" descr="Remin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236" y="3079531"/>
            <a:ext cx="3246417" cy="34741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767298" y="735724"/>
            <a:ext cx="5171632" cy="5638800"/>
          </a:xfrm>
          <a:prstGeom prst="rect">
            <a:avLst/>
          </a:prstGeom>
        </p:spPr>
      </p:pic>
    </p:spTree>
    <p:extLst>
      <p:ext uri="{BB962C8B-B14F-4D97-AF65-F5344CB8AC3E}">
        <p14:creationId xmlns:p14="http://schemas.microsoft.com/office/powerpoint/2010/main" val="9791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8467" y="1631562"/>
            <a:ext cx="10142445" cy="2800767"/>
          </a:xfrm>
          <a:prstGeom prst="rect">
            <a:avLst/>
          </a:prstGeom>
          <a:noFill/>
        </p:spPr>
        <p:txBody>
          <a:bodyPr wrap="square" rtlCol="0">
            <a:spAutoFit/>
          </a:bodyPr>
          <a:lstStyle/>
          <a:p>
            <a:pPr algn="ctr"/>
            <a:r>
              <a:rPr lang="en-AU" sz="4400" dirty="0" smtClean="0">
                <a:solidFill>
                  <a:srgbClr val="0070C0"/>
                </a:solidFill>
              </a:rPr>
              <a:t>Multiple </a:t>
            </a:r>
            <a:r>
              <a:rPr lang="en-AU" sz="4400" dirty="0">
                <a:solidFill>
                  <a:srgbClr val="0070C0"/>
                </a:solidFill>
              </a:rPr>
              <a:t>individual documents are not required to be </a:t>
            </a:r>
            <a:r>
              <a:rPr lang="en-AU" sz="4400" dirty="0" smtClean="0">
                <a:solidFill>
                  <a:srgbClr val="0070C0"/>
                </a:solidFill>
              </a:rPr>
              <a:t>scanned and uploaded </a:t>
            </a:r>
            <a:r>
              <a:rPr lang="en-AU" sz="4400" dirty="0">
                <a:solidFill>
                  <a:srgbClr val="0070C0"/>
                </a:solidFill>
              </a:rPr>
              <a:t>separately for any assessment </a:t>
            </a:r>
            <a:r>
              <a:rPr lang="en-AU" sz="4400" dirty="0" smtClean="0">
                <a:solidFill>
                  <a:srgbClr val="0070C0"/>
                </a:solidFill>
              </a:rPr>
              <a:t>type for a student in the sample</a:t>
            </a:r>
            <a:endParaRPr lang="en-AU" sz="4400" dirty="0">
              <a:solidFill>
                <a:srgbClr val="0070C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1648" y="1016000"/>
            <a:ext cx="6354618" cy="4765964"/>
          </a:xfrm>
          <a:prstGeom prst="rect">
            <a:avLst/>
          </a:prstGeom>
        </p:spPr>
      </p:pic>
      <p:sp>
        <p:nvSpPr>
          <p:cNvPr id="5" name="TextBox 4"/>
          <p:cNvSpPr txBox="1"/>
          <p:nvPr/>
        </p:nvSpPr>
        <p:spPr>
          <a:xfrm>
            <a:off x="5941939" y="275050"/>
            <a:ext cx="5588000" cy="6247864"/>
          </a:xfrm>
          <a:prstGeom prst="rect">
            <a:avLst/>
          </a:prstGeom>
          <a:solidFill>
            <a:srgbClr val="FFFF00"/>
          </a:solidFill>
        </p:spPr>
        <p:txBody>
          <a:bodyPr wrap="square" rtlCol="0">
            <a:spAutoFit/>
          </a:bodyPr>
          <a:lstStyle/>
          <a:p>
            <a:endParaRPr lang="en-AU" sz="10000" dirty="0" smtClean="0"/>
          </a:p>
          <a:p>
            <a:pPr algn="ctr"/>
            <a:r>
              <a:rPr lang="en-AU" sz="20000" dirty="0" smtClean="0"/>
              <a:t>=1</a:t>
            </a:r>
          </a:p>
          <a:p>
            <a:endParaRPr lang="en-AU" sz="10000" dirty="0"/>
          </a:p>
        </p:txBody>
      </p:sp>
    </p:spTree>
    <p:extLst>
      <p:ext uri="{BB962C8B-B14F-4D97-AF65-F5344CB8AC3E}">
        <p14:creationId xmlns:p14="http://schemas.microsoft.com/office/powerpoint/2010/main" val="391962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7128" y="655783"/>
            <a:ext cx="10184822" cy="5139869"/>
          </a:xfrm>
          <a:prstGeom prst="rect">
            <a:avLst/>
          </a:prstGeom>
          <a:noFill/>
        </p:spPr>
        <p:txBody>
          <a:bodyPr wrap="square" rtlCol="0">
            <a:spAutoFit/>
          </a:bodyPr>
          <a:lstStyle/>
          <a:p>
            <a:pPr algn="ctr"/>
            <a:r>
              <a:rPr lang="en-AU" sz="4000" dirty="0" smtClean="0">
                <a:solidFill>
                  <a:srgbClr val="0070C0"/>
                </a:solidFill>
              </a:rPr>
              <a:t>Moderation is a process of confirmation</a:t>
            </a:r>
            <a:endParaRPr lang="en-AU" sz="4000" dirty="0" smtClean="0"/>
          </a:p>
          <a:p>
            <a:endParaRPr lang="en-AU" sz="3200" dirty="0"/>
          </a:p>
          <a:p>
            <a:r>
              <a:rPr lang="en-AU" sz="3200" dirty="0"/>
              <a:t>The correctness of mathematical computations is a key </a:t>
            </a:r>
            <a:r>
              <a:rPr lang="en-AU" sz="3200" dirty="0" smtClean="0"/>
              <a:t>indicator for the moderator to confirm standards indicated by the teacher against the performance standards.</a:t>
            </a:r>
            <a:endParaRPr lang="en-AU" sz="3200" dirty="0"/>
          </a:p>
          <a:p>
            <a:endParaRPr lang="en-AU" sz="3200" dirty="0"/>
          </a:p>
          <a:p>
            <a:r>
              <a:rPr lang="en-AU" sz="3200" dirty="0" smtClean="0"/>
              <a:t>All materials submitted for moderation must have clear evidence of the level of correctness of all mathematical computations carried out by the student.</a:t>
            </a:r>
            <a:endParaRPr lang="en-AU" sz="4000" dirty="0"/>
          </a:p>
        </p:txBody>
      </p:sp>
      <p:pic>
        <p:nvPicPr>
          <p:cNvPr id="2" name="Picture 1"/>
          <p:cNvPicPr>
            <a:picLocks noChangeAspect="1"/>
          </p:cNvPicPr>
          <p:nvPr/>
        </p:nvPicPr>
        <p:blipFill>
          <a:blip r:embed="rId3"/>
          <a:stretch>
            <a:fillRect/>
          </a:stretch>
        </p:blipFill>
        <p:spPr>
          <a:xfrm rot="20386694">
            <a:off x="699827" y="-582535"/>
            <a:ext cx="5848350" cy="7839075"/>
          </a:xfrm>
          <a:prstGeom prst="rect">
            <a:avLst/>
          </a:prstGeom>
        </p:spPr>
      </p:pic>
      <p:pic>
        <p:nvPicPr>
          <p:cNvPr id="5" name="Picture 4"/>
          <p:cNvPicPr>
            <a:picLocks noChangeAspect="1"/>
          </p:cNvPicPr>
          <p:nvPr/>
        </p:nvPicPr>
        <p:blipFill>
          <a:blip r:embed="rId4"/>
          <a:stretch>
            <a:fillRect/>
          </a:stretch>
        </p:blipFill>
        <p:spPr>
          <a:xfrm>
            <a:off x="3525396" y="-343911"/>
            <a:ext cx="5715000" cy="7305675"/>
          </a:xfrm>
          <a:prstGeom prst="rect">
            <a:avLst/>
          </a:prstGeom>
        </p:spPr>
      </p:pic>
      <p:pic>
        <p:nvPicPr>
          <p:cNvPr id="6" name="Picture 5"/>
          <p:cNvPicPr>
            <a:picLocks noChangeAspect="1"/>
          </p:cNvPicPr>
          <p:nvPr/>
        </p:nvPicPr>
        <p:blipFill>
          <a:blip r:embed="rId5"/>
          <a:stretch>
            <a:fillRect/>
          </a:stretch>
        </p:blipFill>
        <p:spPr>
          <a:xfrm rot="1165019">
            <a:off x="6203536" y="-40697"/>
            <a:ext cx="5800725" cy="7105650"/>
          </a:xfrm>
          <a:prstGeom prst="rect">
            <a:avLst/>
          </a:prstGeom>
        </p:spPr>
      </p:pic>
      <p:sp>
        <p:nvSpPr>
          <p:cNvPr id="7" name="Rectangle 6"/>
          <p:cNvSpPr/>
          <p:nvPr/>
        </p:nvSpPr>
        <p:spPr>
          <a:xfrm rot="20146994">
            <a:off x="1240380" y="2367507"/>
            <a:ext cx="9732281" cy="1938992"/>
          </a:xfrm>
          <a:prstGeom prst="rect">
            <a:avLst/>
          </a:prstGeom>
          <a:solidFill>
            <a:schemeClr val="accent5">
              <a:lumMod val="60000"/>
              <a:lumOff val="40000"/>
            </a:schemeClr>
          </a:solidFill>
        </p:spPr>
        <p:txBody>
          <a:bodyPr wrap="none" lIns="91440" tIns="45720" rIns="91440" bIns="45720">
            <a:spAutoFit/>
          </a:bodyPr>
          <a:lstStyle/>
          <a:p>
            <a:pPr algn="ctr"/>
            <a:r>
              <a:rPr lang="en-US" sz="6000" b="1" dirty="0" smtClean="0">
                <a:ln w="12700">
                  <a:solidFill>
                    <a:schemeClr val="accent1"/>
                  </a:solidFill>
                  <a:prstDash val="solid"/>
                </a:ln>
                <a:solidFill>
                  <a:sysClr val="windowText" lastClr="000000"/>
                </a:solidFill>
                <a:effectLst>
                  <a:outerShdw dist="38100" dir="2640000" algn="bl" rotWithShape="0">
                    <a:schemeClr val="accent1"/>
                  </a:outerShdw>
                </a:effectLst>
              </a:rPr>
              <a:t>All mathematical calculations </a:t>
            </a:r>
          </a:p>
          <a:p>
            <a:pPr algn="ctr"/>
            <a:r>
              <a:rPr lang="en-US" sz="6000" b="1" dirty="0" smtClean="0">
                <a:ln w="12700">
                  <a:solidFill>
                    <a:schemeClr val="accent1"/>
                  </a:solidFill>
                  <a:prstDash val="solid"/>
                </a:ln>
                <a:solidFill>
                  <a:sysClr val="windowText" lastClr="000000"/>
                </a:solidFill>
                <a:effectLst>
                  <a:outerShdw dist="38100" dir="2640000" algn="bl" rotWithShape="0">
                    <a:schemeClr val="accent1"/>
                  </a:outerShdw>
                </a:effectLst>
              </a:rPr>
              <a:t>must be marked</a:t>
            </a:r>
            <a:endParaRPr lang="en-US" sz="6000" b="1" cap="none" spc="0" dirty="0">
              <a:ln w="12700">
                <a:solidFill>
                  <a:schemeClr val="accent1"/>
                </a:solidFill>
                <a:prstDash val="solid"/>
              </a:ln>
              <a:solidFill>
                <a:sysClr val="windowText" lastClr="00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42875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193" y="281043"/>
            <a:ext cx="5573110" cy="1325563"/>
          </a:xfrm>
          <a:solidFill>
            <a:schemeClr val="accent5">
              <a:lumMod val="60000"/>
              <a:lumOff val="40000"/>
            </a:schemeClr>
          </a:solidFill>
        </p:spPr>
        <p:txBody>
          <a:bodyPr/>
          <a:lstStyle/>
          <a:p>
            <a:pPr algn="ctr"/>
            <a:r>
              <a:rPr lang="en-AU" dirty="0" smtClean="0"/>
              <a:t>Zoom meeting requests</a:t>
            </a:r>
            <a:endParaRPr lang="en-AU" dirty="0"/>
          </a:p>
        </p:txBody>
      </p:sp>
      <p:sp>
        <p:nvSpPr>
          <p:cNvPr id="3" name="TextBox 2"/>
          <p:cNvSpPr txBox="1"/>
          <p:nvPr/>
        </p:nvSpPr>
        <p:spPr>
          <a:xfrm>
            <a:off x="1091530" y="2013001"/>
            <a:ext cx="10646978"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Please keep your speaker on mute.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Please use the chat tool to ask specific questions that you would like addressed during the teleconference.</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srcRect t="1" r="29988" b="4493"/>
          <a:stretch/>
        </p:blipFill>
        <p:spPr>
          <a:xfrm>
            <a:off x="1501434" y="2738730"/>
            <a:ext cx="9062317" cy="908991"/>
          </a:xfrm>
          <a:prstGeom prst="rect">
            <a:avLst/>
          </a:prstGeom>
        </p:spPr>
      </p:pic>
      <p:pic>
        <p:nvPicPr>
          <p:cNvPr id="5" name="Picture 4"/>
          <p:cNvPicPr>
            <a:picLocks noChangeAspect="1"/>
          </p:cNvPicPr>
          <p:nvPr/>
        </p:nvPicPr>
        <p:blipFill rotWithShape="1">
          <a:blip r:embed="rId2"/>
          <a:srcRect r="22233" b="2412"/>
          <a:stretch/>
        </p:blipFill>
        <p:spPr>
          <a:xfrm>
            <a:off x="1212715" y="5309322"/>
            <a:ext cx="9472221" cy="874005"/>
          </a:xfrm>
          <a:prstGeom prst="rect">
            <a:avLst/>
          </a:prstGeom>
        </p:spPr>
      </p:pic>
      <p:sp>
        <p:nvSpPr>
          <p:cNvPr id="12" name="Rounded Rectangle 11"/>
          <p:cNvSpPr/>
          <p:nvPr/>
        </p:nvSpPr>
        <p:spPr>
          <a:xfrm>
            <a:off x="1501434" y="2644049"/>
            <a:ext cx="2564524" cy="1086164"/>
          </a:xfrm>
          <a:prstGeom prst="round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8471970" y="5309322"/>
            <a:ext cx="1344058" cy="87400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3"/>
          <a:stretch>
            <a:fillRect/>
          </a:stretch>
        </p:blipFill>
        <p:spPr>
          <a:xfrm>
            <a:off x="3970050" y="1699557"/>
            <a:ext cx="4501920" cy="4388562"/>
          </a:xfrm>
          <a:prstGeom prst="rect">
            <a:avLst/>
          </a:prstGeom>
        </p:spPr>
      </p:pic>
    </p:spTree>
    <p:extLst>
      <p:ext uri="{BB962C8B-B14F-4D97-AF65-F5344CB8AC3E}">
        <p14:creationId xmlns:p14="http://schemas.microsoft.com/office/powerpoint/2010/main" val="339856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5485" y="100928"/>
            <a:ext cx="7428139" cy="6923759"/>
          </a:xfrm>
          <a:prstGeom prst="rect">
            <a:avLst/>
          </a:prstGeom>
        </p:spPr>
      </p:pic>
    </p:spTree>
    <p:extLst>
      <p:ext uri="{BB962C8B-B14F-4D97-AF65-F5344CB8AC3E}">
        <p14:creationId xmlns:p14="http://schemas.microsoft.com/office/powerpoint/2010/main" val="2705604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75543" y="290285"/>
            <a:ext cx="9944100" cy="1695450"/>
          </a:xfrm>
          <a:prstGeom prst="rect">
            <a:avLst/>
          </a:prstGeom>
        </p:spPr>
      </p:pic>
      <p:pic>
        <p:nvPicPr>
          <p:cNvPr id="5" name="Picture 4"/>
          <p:cNvPicPr>
            <a:picLocks noChangeAspect="1"/>
          </p:cNvPicPr>
          <p:nvPr/>
        </p:nvPicPr>
        <p:blipFill rotWithShape="1">
          <a:blip r:embed="rId3"/>
          <a:srcRect l="9907"/>
          <a:stretch/>
        </p:blipFill>
        <p:spPr>
          <a:xfrm>
            <a:off x="-22860" y="290285"/>
            <a:ext cx="2286713" cy="1695449"/>
          </a:xfrm>
          <a:prstGeom prst="rect">
            <a:avLst/>
          </a:prstGeom>
        </p:spPr>
      </p:pic>
      <p:sp>
        <p:nvSpPr>
          <p:cNvPr id="6" name="TextBox 5"/>
          <p:cNvSpPr txBox="1"/>
          <p:nvPr/>
        </p:nvSpPr>
        <p:spPr>
          <a:xfrm>
            <a:off x="522514" y="2467428"/>
            <a:ext cx="915122" cy="3831771"/>
          </a:xfrm>
          <a:prstGeom prst="rect">
            <a:avLst/>
          </a:prstGeom>
          <a:solidFill>
            <a:srgbClr val="92D050"/>
          </a:solidFill>
        </p:spPr>
        <p:txBody>
          <a:bodyPr vert="wordArtVert" wrap="square" rtlCol="0">
            <a:spAutoFit/>
          </a:bodyPr>
          <a:lstStyle/>
          <a:p>
            <a:r>
              <a:rPr lang="en-GB" sz="4000" dirty="0" smtClean="0"/>
              <a:t>PLATO</a:t>
            </a:r>
            <a:endParaRPr lang="en-GB" sz="4000" dirty="0"/>
          </a:p>
        </p:txBody>
      </p:sp>
      <p:pic>
        <p:nvPicPr>
          <p:cNvPr id="7" name="Picture 6"/>
          <p:cNvPicPr>
            <a:picLocks noChangeAspect="1"/>
          </p:cNvPicPr>
          <p:nvPr/>
        </p:nvPicPr>
        <p:blipFill>
          <a:blip r:embed="rId4"/>
          <a:stretch>
            <a:fillRect/>
          </a:stretch>
        </p:blipFill>
        <p:spPr>
          <a:xfrm>
            <a:off x="3073172" y="2360610"/>
            <a:ext cx="7304541" cy="4230613"/>
          </a:xfrm>
          <a:prstGeom prst="rect">
            <a:avLst/>
          </a:prstGeom>
        </p:spPr>
      </p:pic>
    </p:spTree>
    <p:extLst>
      <p:ext uri="{BB962C8B-B14F-4D97-AF65-F5344CB8AC3E}">
        <p14:creationId xmlns:p14="http://schemas.microsoft.com/office/powerpoint/2010/main" val="1375270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2086" y="2727752"/>
            <a:ext cx="10317933" cy="3616432"/>
          </a:xfrm>
          <a:prstGeom prst="rect">
            <a:avLst/>
          </a:prstGeom>
        </p:spPr>
      </p:pic>
      <p:pic>
        <p:nvPicPr>
          <p:cNvPr id="6" name="Picture 5"/>
          <p:cNvPicPr>
            <a:picLocks noChangeAspect="1"/>
          </p:cNvPicPr>
          <p:nvPr/>
        </p:nvPicPr>
        <p:blipFill>
          <a:blip r:embed="rId3"/>
          <a:stretch>
            <a:fillRect/>
          </a:stretch>
        </p:blipFill>
        <p:spPr>
          <a:xfrm>
            <a:off x="722086" y="237947"/>
            <a:ext cx="7800975" cy="2228850"/>
          </a:xfrm>
          <a:prstGeom prst="rect">
            <a:avLst/>
          </a:prstGeom>
        </p:spPr>
      </p:pic>
    </p:spTree>
    <p:extLst>
      <p:ext uri="{BB962C8B-B14F-4D97-AF65-F5344CB8AC3E}">
        <p14:creationId xmlns:p14="http://schemas.microsoft.com/office/powerpoint/2010/main" val="1233422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0377" y="283880"/>
            <a:ext cx="9982423" cy="6183065"/>
          </a:xfrm>
          <a:prstGeom prst="rect">
            <a:avLst/>
          </a:prstGeom>
        </p:spPr>
      </p:pic>
    </p:spTree>
    <p:extLst>
      <p:ext uri="{BB962C8B-B14F-4D97-AF65-F5344CB8AC3E}">
        <p14:creationId xmlns:p14="http://schemas.microsoft.com/office/powerpoint/2010/main" val="2607750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owerpoint backgrounds"/>
          <p:cNvSpPr>
            <a:spLocks noChangeAspect="1" noChangeArrowheads="1"/>
          </p:cNvSpPr>
          <p:nvPr/>
        </p:nvSpPr>
        <p:spPr bwMode="auto">
          <a:xfrm>
            <a:off x="155575" y="-144463"/>
            <a:ext cx="4699058" cy="46990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1524000" y="-2286000"/>
            <a:ext cx="15240000" cy="11430000"/>
          </a:xfrm>
          <a:prstGeom prst="rect">
            <a:avLst/>
          </a:prstGeom>
        </p:spPr>
      </p:pic>
      <p:sp>
        <p:nvSpPr>
          <p:cNvPr id="5" name="Rectangle 4"/>
          <p:cNvSpPr/>
          <p:nvPr/>
        </p:nvSpPr>
        <p:spPr>
          <a:xfrm>
            <a:off x="2762911" y="628233"/>
            <a:ext cx="8173263" cy="2800767"/>
          </a:xfrm>
          <a:prstGeom prst="rect">
            <a:avLst/>
          </a:prstGeom>
          <a:noFill/>
        </p:spPr>
        <p:txBody>
          <a:bodyPr wrap="none" lIns="91440" tIns="45720" rIns="91440" bIns="45720">
            <a:spAutoFit/>
          </a:bodyPr>
          <a:lstStyle/>
          <a:p>
            <a:pPr algn="ctr"/>
            <a:r>
              <a:rPr lang="en-US" sz="8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Tips from a </a:t>
            </a:r>
          </a:p>
          <a:p>
            <a:pPr algn="ctr"/>
            <a:r>
              <a:rPr lang="en-US" sz="8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Lead Practitioner</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0973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755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000" y="205200"/>
            <a:ext cx="11062286" cy="856800"/>
          </a:xfrm>
          <a:solidFill>
            <a:srgbClr val="92D050"/>
          </a:solidFill>
        </p:spPr>
        <p:txBody>
          <a:bodyPr/>
          <a:lstStyle/>
          <a:p>
            <a:r>
              <a:rPr lang="en-AU" sz="4400" dirty="0" smtClean="0"/>
              <a:t>Key sources of support – Subject webpage</a:t>
            </a:r>
            <a:endParaRPr lang="en-AU" sz="4400" dirty="0"/>
          </a:p>
        </p:txBody>
      </p:sp>
      <p:pic>
        <p:nvPicPr>
          <p:cNvPr id="4" name="Picture 3"/>
          <p:cNvPicPr>
            <a:picLocks noChangeAspect="1"/>
          </p:cNvPicPr>
          <p:nvPr/>
        </p:nvPicPr>
        <p:blipFill>
          <a:blip r:embed="rId2"/>
          <a:stretch>
            <a:fillRect/>
          </a:stretch>
        </p:blipFill>
        <p:spPr>
          <a:xfrm>
            <a:off x="912000" y="1683521"/>
            <a:ext cx="11073090" cy="4563455"/>
          </a:xfrm>
          <a:prstGeom prst="rect">
            <a:avLst/>
          </a:prstGeom>
        </p:spPr>
      </p:pic>
    </p:spTree>
    <p:extLst>
      <p:ext uri="{BB962C8B-B14F-4D97-AF65-F5344CB8AC3E}">
        <p14:creationId xmlns:p14="http://schemas.microsoft.com/office/powerpoint/2010/main" val="1171324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999" y="3908309"/>
            <a:ext cx="2411771" cy="856800"/>
          </a:xfrm>
        </p:spPr>
        <p:txBody>
          <a:bodyPr/>
          <a:lstStyle/>
          <a:p>
            <a:r>
              <a:rPr lang="en-GB" sz="4400" dirty="0" smtClean="0"/>
              <a:t>Current subject outline</a:t>
            </a:r>
            <a:endParaRPr lang="en-GB" sz="4400" dirty="0"/>
          </a:p>
        </p:txBody>
      </p:sp>
      <p:sp>
        <p:nvSpPr>
          <p:cNvPr id="5" name="TextBox 4"/>
          <p:cNvSpPr txBox="1"/>
          <p:nvPr/>
        </p:nvSpPr>
        <p:spPr>
          <a:xfrm>
            <a:off x="1279771" y="922776"/>
            <a:ext cx="3555999" cy="1384995"/>
          </a:xfrm>
          <a:prstGeom prst="rect">
            <a:avLst/>
          </a:prstGeom>
          <a:noFill/>
        </p:spPr>
        <p:txBody>
          <a:bodyPr wrap="square" rtlCol="0">
            <a:spAutoFit/>
          </a:bodyPr>
          <a:lstStyle/>
          <a:p>
            <a:pPr algn="ctr"/>
            <a:r>
              <a:rPr lang="en-GB" sz="2800" b="1" dirty="0" smtClean="0"/>
              <a:t>The most important tool for teaching General Mathematics</a:t>
            </a:r>
            <a:endParaRPr lang="en-GB" sz="2800" b="1" dirty="0"/>
          </a:p>
        </p:txBody>
      </p:sp>
      <p:pic>
        <p:nvPicPr>
          <p:cNvPr id="4" name="Content Placeholder 3"/>
          <p:cNvPicPr>
            <a:picLocks noGrp="1" noChangeAspect="1"/>
          </p:cNvPicPr>
          <p:nvPr>
            <p:ph idx="1"/>
          </p:nvPr>
        </p:nvPicPr>
        <p:blipFill>
          <a:blip r:embed="rId2"/>
          <a:stretch>
            <a:fillRect/>
          </a:stretch>
        </p:blipFill>
        <p:spPr>
          <a:xfrm>
            <a:off x="5796729" y="290733"/>
            <a:ext cx="5386301" cy="6229708"/>
          </a:xfrm>
          <a:prstGeom prst="rect">
            <a:avLst/>
          </a:prstGeom>
        </p:spPr>
      </p:pic>
    </p:spTree>
    <p:extLst>
      <p:ext uri="{BB962C8B-B14F-4D97-AF65-F5344CB8AC3E}">
        <p14:creationId xmlns:p14="http://schemas.microsoft.com/office/powerpoint/2010/main" val="88656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339" y="1837188"/>
            <a:ext cx="3654459" cy="3897039"/>
          </a:xfrm>
          <a:solidFill>
            <a:schemeClr val="accent3">
              <a:lumMod val="40000"/>
              <a:lumOff val="60000"/>
            </a:schemeClr>
          </a:solidFill>
        </p:spPr>
        <p:txBody>
          <a:bodyPr/>
          <a:lstStyle/>
          <a:p>
            <a:r>
              <a:rPr lang="en-AU" dirty="0" smtClean="0"/>
              <a:t>Five topics fully described</a:t>
            </a:r>
            <a:endParaRPr lang="en-AU" dirty="0"/>
          </a:p>
          <a:p>
            <a:pPr lvl="0"/>
            <a:endParaRPr lang="en-US" sz="2000" dirty="0" smtClean="0"/>
          </a:p>
          <a:p>
            <a:pPr lvl="0"/>
            <a:r>
              <a:rPr lang="en-US" dirty="0">
                <a:solidFill>
                  <a:schemeClr val="bg1">
                    <a:lumMod val="65000"/>
                  </a:schemeClr>
                </a:solidFill>
              </a:rPr>
              <a:t>Topic 1: Modelling with linear relationships</a:t>
            </a:r>
            <a:endParaRPr lang="en-AU" dirty="0">
              <a:solidFill>
                <a:schemeClr val="bg1">
                  <a:lumMod val="65000"/>
                </a:schemeClr>
              </a:solidFill>
            </a:endParaRPr>
          </a:p>
          <a:p>
            <a:pPr lvl="0"/>
            <a:r>
              <a:rPr lang="en-US" dirty="0">
                <a:solidFill>
                  <a:schemeClr val="bg1">
                    <a:lumMod val="65000"/>
                  </a:schemeClr>
                </a:solidFill>
              </a:rPr>
              <a:t>Topic 2: Modelling with matrices</a:t>
            </a:r>
            <a:endParaRPr lang="en-AU" dirty="0">
              <a:solidFill>
                <a:schemeClr val="bg1">
                  <a:lumMod val="65000"/>
                </a:schemeClr>
              </a:solidFill>
            </a:endParaRPr>
          </a:p>
          <a:p>
            <a:pPr lvl="0"/>
            <a:r>
              <a:rPr lang="en-US" dirty="0"/>
              <a:t>Topic 3: Statistical models</a:t>
            </a:r>
            <a:endParaRPr lang="en-AU" dirty="0"/>
          </a:p>
          <a:p>
            <a:pPr lvl="0"/>
            <a:r>
              <a:rPr lang="en-US" dirty="0">
                <a:solidFill>
                  <a:schemeClr val="tx1"/>
                </a:solidFill>
              </a:rPr>
              <a:t>Topic 4: Financial models</a:t>
            </a:r>
            <a:endParaRPr lang="en-AU" dirty="0">
              <a:solidFill>
                <a:schemeClr val="tx1"/>
              </a:solidFill>
            </a:endParaRPr>
          </a:p>
          <a:p>
            <a:pPr lvl="0"/>
            <a:r>
              <a:rPr lang="en-US" dirty="0"/>
              <a:t>Topic 5: Discrete models</a:t>
            </a:r>
            <a:endParaRPr lang="en-AU" dirty="0"/>
          </a:p>
          <a:p>
            <a:endParaRPr lang="en-GB" dirty="0"/>
          </a:p>
        </p:txBody>
      </p:sp>
      <p:sp>
        <p:nvSpPr>
          <p:cNvPr id="4" name="Rectangle 3"/>
          <p:cNvSpPr/>
          <p:nvPr/>
        </p:nvSpPr>
        <p:spPr>
          <a:xfrm>
            <a:off x="1727899" y="515436"/>
            <a:ext cx="8719054" cy="646331"/>
          </a:xfrm>
          <a:prstGeom prst="rect">
            <a:avLst/>
          </a:prstGeom>
          <a:solidFill>
            <a:schemeClr val="accent3"/>
          </a:solidFill>
        </p:spPr>
        <p:txBody>
          <a:bodyPr wrap="none">
            <a:spAutoFit/>
          </a:bodyPr>
          <a:lstStyle/>
          <a:p>
            <a:r>
              <a:rPr lang="en-US" sz="3600" dirty="0"/>
              <a:t>Stage 2 </a:t>
            </a:r>
            <a:r>
              <a:rPr lang="en-US" sz="3600" dirty="0" smtClean="0"/>
              <a:t>General </a:t>
            </a:r>
            <a:r>
              <a:rPr lang="en-US" sz="3600" dirty="0"/>
              <a:t>Mathematics consists of </a:t>
            </a:r>
            <a:endParaRPr lang="en-GB" sz="3600" dirty="0"/>
          </a:p>
        </p:txBody>
      </p:sp>
      <p:sp>
        <p:nvSpPr>
          <p:cNvPr id="5" name="Plus 4"/>
          <p:cNvSpPr/>
          <p:nvPr/>
        </p:nvSpPr>
        <p:spPr>
          <a:xfrm>
            <a:off x="4684222" y="3088175"/>
            <a:ext cx="1862051" cy="16292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675120" y="3487323"/>
            <a:ext cx="1812175" cy="830997"/>
          </a:xfrm>
          <a:prstGeom prst="rect">
            <a:avLst/>
          </a:prstGeom>
          <a:solidFill>
            <a:schemeClr val="accent4">
              <a:lumMod val="60000"/>
              <a:lumOff val="40000"/>
            </a:schemeClr>
          </a:solidFill>
        </p:spPr>
        <p:txBody>
          <a:bodyPr wrap="square">
            <a:spAutoFit/>
          </a:bodyPr>
          <a:lstStyle/>
          <a:p>
            <a:pPr lvl="0" algn="ctr"/>
            <a:r>
              <a:rPr lang="en-US" sz="2400" dirty="0"/>
              <a:t>Topic 6: Open </a:t>
            </a:r>
            <a:r>
              <a:rPr lang="en-US" sz="2400" dirty="0" smtClean="0"/>
              <a:t>topic</a:t>
            </a:r>
            <a:endParaRPr lang="en-AU" sz="2400" dirty="0"/>
          </a:p>
        </p:txBody>
      </p:sp>
      <p:sp>
        <p:nvSpPr>
          <p:cNvPr id="7" name="Rectangle 6"/>
          <p:cNvSpPr/>
          <p:nvPr/>
        </p:nvSpPr>
        <p:spPr>
          <a:xfrm>
            <a:off x="9343504" y="1934013"/>
            <a:ext cx="2019993" cy="1569660"/>
          </a:xfrm>
          <a:prstGeom prst="rect">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16200000" scaled="1"/>
            <a:tileRect/>
          </a:gradFill>
          <a:ln w="57150">
            <a:solidFill>
              <a:srgbClr val="9933FF"/>
            </a:solidFill>
          </a:ln>
        </p:spPr>
        <p:txBody>
          <a:bodyPr wrap="square">
            <a:spAutoFit/>
          </a:bodyPr>
          <a:lstStyle/>
          <a:p>
            <a:pPr algn="ctr">
              <a:spcBef>
                <a:spcPts val="600"/>
              </a:spcBef>
              <a:spcAft>
                <a:spcPts val="0"/>
              </a:spcAft>
            </a:pPr>
            <a:r>
              <a:rPr lang="en-US" sz="2400"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Students study </a:t>
            </a:r>
            <a:r>
              <a:rPr lang="en-US" sz="2400" b="1" dirty="0">
                <a:solidFill>
                  <a:schemeClr val="bg1">
                    <a:lumMod val="50000"/>
                  </a:schemeClr>
                </a:solidFill>
                <a:latin typeface="Roboto Light" panose="02000000000000000000" pitchFamily="2" charset="0"/>
                <a:ea typeface="Times New Roman" panose="02020603050405020304" pitchFamily="18" charset="0"/>
                <a:cs typeface="Times New Roman" panose="02020603050405020304" pitchFamily="18" charset="0"/>
              </a:rPr>
              <a:t>five topics </a:t>
            </a:r>
            <a:r>
              <a:rPr lang="en-US" sz="2400"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from the list of </a:t>
            </a:r>
            <a:r>
              <a:rPr lang="en-US" sz="2400"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six.</a:t>
            </a:r>
            <a:endParaRPr lang="en-AU" sz="2400"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sp>
        <p:nvSpPr>
          <p:cNvPr id="8" name="Rectangle 7"/>
          <p:cNvSpPr/>
          <p:nvPr/>
        </p:nvSpPr>
        <p:spPr>
          <a:xfrm>
            <a:off x="9418636" y="4275919"/>
            <a:ext cx="2059538" cy="1569660"/>
          </a:xfrm>
          <a:prstGeom prst="rect">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5400000" scaled="1"/>
            <a:tileRect/>
          </a:gradFill>
          <a:ln w="57150">
            <a:solidFill>
              <a:srgbClr val="9933FF"/>
            </a:solidFill>
          </a:ln>
        </p:spPr>
        <p:txBody>
          <a:bodyPr wrap="square">
            <a:spAutoFit/>
          </a:bodyPr>
          <a:lstStyle/>
          <a:p>
            <a:pPr algn="ctr"/>
            <a:r>
              <a:rPr lang="en-US" sz="2400"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All students must study </a:t>
            </a:r>
            <a:r>
              <a:rPr lang="en-US" sz="2400" b="1" dirty="0">
                <a:solidFill>
                  <a:schemeClr val="bg1">
                    <a:lumMod val="50000"/>
                  </a:schemeClr>
                </a:solidFill>
                <a:latin typeface="Roboto Light" panose="02000000000000000000" pitchFamily="2" charset="0"/>
                <a:ea typeface="Times New Roman" panose="02020603050405020304" pitchFamily="18" charset="0"/>
                <a:cs typeface="Times New Roman" panose="02020603050405020304" pitchFamily="18" charset="0"/>
              </a:rPr>
              <a:t>Topics </a:t>
            </a:r>
            <a:r>
              <a:rPr lang="en-US" sz="2400" b="1" dirty="0" smtClean="0">
                <a:solidFill>
                  <a:schemeClr val="bg1">
                    <a:lumMod val="50000"/>
                  </a:schemeClr>
                </a:solidFill>
                <a:latin typeface="Roboto Light" panose="02000000000000000000" pitchFamily="2" charset="0"/>
                <a:ea typeface="Times New Roman" panose="02020603050405020304" pitchFamily="18" charset="0"/>
                <a:cs typeface="Times New Roman" panose="02020603050405020304" pitchFamily="18" charset="0"/>
              </a:rPr>
              <a:t>3, 4</a:t>
            </a:r>
            <a:r>
              <a:rPr lang="en-US" sz="2400" b="1" dirty="0">
                <a:solidFill>
                  <a:schemeClr val="bg1">
                    <a:lumMod val="50000"/>
                  </a:schemeClr>
                </a:solidFill>
                <a:latin typeface="Roboto Light" panose="02000000000000000000" pitchFamily="2" charset="0"/>
                <a:ea typeface="Times New Roman" panose="02020603050405020304" pitchFamily="18" charset="0"/>
                <a:cs typeface="Times New Roman" panose="02020603050405020304" pitchFamily="18" charset="0"/>
              </a:rPr>
              <a:t>, and 5</a:t>
            </a:r>
            <a:r>
              <a:rPr lang="en-US" sz="2400" dirty="0">
                <a:latin typeface="Roboto Light" panose="02000000000000000000" pitchFamily="2" charset="0"/>
                <a:ea typeface="Times New Roman" panose="02020603050405020304" pitchFamily="18" charset="0"/>
                <a:cs typeface="Times New Roman" panose="02020603050405020304" pitchFamily="18" charset="0"/>
              </a:rPr>
              <a:t>.</a:t>
            </a:r>
            <a:endParaRPr lang="en-GB" sz="2400" dirty="0"/>
          </a:p>
        </p:txBody>
      </p:sp>
    </p:spTree>
    <p:extLst>
      <p:ext uri="{BB962C8B-B14F-4D97-AF65-F5344CB8AC3E}">
        <p14:creationId xmlns:p14="http://schemas.microsoft.com/office/powerpoint/2010/main" val="15441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23618" y="4577464"/>
            <a:ext cx="6067425" cy="2209800"/>
          </a:xfrm>
          <a:prstGeom prst="rect">
            <a:avLst/>
          </a:prstGeom>
        </p:spPr>
      </p:pic>
      <p:sp>
        <p:nvSpPr>
          <p:cNvPr id="6" name="Oval Callout 5"/>
          <p:cNvSpPr/>
          <p:nvPr/>
        </p:nvSpPr>
        <p:spPr>
          <a:xfrm>
            <a:off x="7431579" y="1186691"/>
            <a:ext cx="4444538" cy="3120856"/>
          </a:xfrm>
          <a:prstGeom prst="wedgeEllipseCallout">
            <a:avLst>
              <a:gd name="adj1" fmla="val -152691"/>
              <a:gd name="adj2" fmla="val 7768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Where the Option topic is used, it must replace:</a:t>
            </a:r>
          </a:p>
          <a:p>
            <a:pPr algn="ctr"/>
            <a:endParaRPr lang="en-GB" b="1" dirty="0"/>
          </a:p>
          <a:p>
            <a:pPr algn="ctr"/>
            <a:r>
              <a:rPr lang="en-GB" b="1" dirty="0" smtClean="0"/>
              <a:t> Topic </a:t>
            </a:r>
            <a:r>
              <a:rPr lang="en-GB" b="1" dirty="0"/>
              <a:t>2</a:t>
            </a:r>
            <a:r>
              <a:rPr lang="en-GB" b="1" dirty="0" smtClean="0"/>
              <a:t>:Modelling with Matrices</a:t>
            </a:r>
            <a:endParaRPr lang="en-GB" b="1" dirty="0"/>
          </a:p>
        </p:txBody>
      </p:sp>
      <p:sp>
        <p:nvSpPr>
          <p:cNvPr id="2" name="Title 1"/>
          <p:cNvSpPr>
            <a:spLocks noGrp="1"/>
          </p:cNvSpPr>
          <p:nvPr>
            <p:ph type="title"/>
          </p:nvPr>
        </p:nvSpPr>
        <p:spPr>
          <a:solidFill>
            <a:schemeClr val="accent3"/>
          </a:solidFill>
        </p:spPr>
        <p:txBody>
          <a:bodyPr/>
          <a:lstStyle/>
          <a:p>
            <a:pPr algn="ctr"/>
            <a:r>
              <a:rPr lang="en-GB" dirty="0" smtClean="0"/>
              <a:t>Open topic</a:t>
            </a:r>
            <a:endParaRPr lang="en-GB" dirty="0"/>
          </a:p>
        </p:txBody>
      </p:sp>
      <p:sp>
        <p:nvSpPr>
          <p:cNvPr id="3" name="Content Placeholder 2"/>
          <p:cNvSpPr>
            <a:spLocks noGrp="1"/>
          </p:cNvSpPr>
          <p:nvPr>
            <p:ph idx="1"/>
          </p:nvPr>
        </p:nvSpPr>
        <p:spPr>
          <a:xfrm>
            <a:off x="912000" y="1537854"/>
            <a:ext cx="6835462" cy="4613564"/>
          </a:xfrm>
        </p:spPr>
        <p:txBody>
          <a:bodyPr/>
          <a:lstStyle/>
          <a:p>
            <a:pPr lvl="1">
              <a:buClr>
                <a:srgbClr val="00B0F0"/>
              </a:buClr>
            </a:pPr>
            <a:r>
              <a:rPr lang="en-US" sz="2800" dirty="0" smtClean="0">
                <a:solidFill>
                  <a:schemeClr val="tx1">
                    <a:lumMod val="75000"/>
                    <a:lumOff val="25000"/>
                  </a:schemeClr>
                </a:solidFill>
                <a:cs typeface="Arial" panose="020B0604020202020204" pitchFamily="34" charset="0"/>
              </a:rPr>
              <a:t>Flexibility </a:t>
            </a:r>
            <a:r>
              <a:rPr lang="en-US" sz="2800" dirty="0">
                <a:solidFill>
                  <a:schemeClr val="tx1">
                    <a:lumMod val="75000"/>
                    <a:lumOff val="25000"/>
                  </a:schemeClr>
                </a:solidFill>
                <a:cs typeface="Arial" panose="020B0604020202020204" pitchFamily="34" charset="0"/>
              </a:rPr>
              <a:t>for teachers to design programs to </a:t>
            </a:r>
            <a:r>
              <a:rPr lang="en-US" sz="2800" b="1" dirty="0">
                <a:solidFill>
                  <a:schemeClr val="tx1">
                    <a:lumMod val="75000"/>
                    <a:lumOff val="25000"/>
                  </a:schemeClr>
                </a:solidFill>
                <a:cs typeface="Arial" panose="020B0604020202020204" pitchFamily="34" charset="0"/>
              </a:rPr>
              <a:t>meet the needs and interests of their students</a:t>
            </a:r>
            <a:endParaRPr lang="en-AU" sz="2800" b="1" dirty="0">
              <a:solidFill>
                <a:schemeClr val="tx1">
                  <a:lumMod val="75000"/>
                  <a:lumOff val="25000"/>
                </a:schemeClr>
              </a:solidFill>
              <a:cs typeface="Arial" panose="020B0604020202020204" pitchFamily="34" charset="0"/>
            </a:endParaRPr>
          </a:p>
          <a:p>
            <a:pPr marL="0" lvl="1" indent="0">
              <a:buClr>
                <a:srgbClr val="00B0F0"/>
              </a:buClr>
              <a:buNone/>
            </a:pPr>
            <a:endParaRPr lang="en-US" dirty="0" smtClean="0">
              <a:solidFill>
                <a:schemeClr val="tx1">
                  <a:lumMod val="75000"/>
                  <a:lumOff val="25000"/>
                </a:schemeClr>
              </a:solidFill>
              <a:cs typeface="Arial" panose="020B0604020202020204" pitchFamily="34" charset="0"/>
            </a:endParaRPr>
          </a:p>
          <a:p>
            <a:pPr lvl="1">
              <a:buClr>
                <a:srgbClr val="00B0F0"/>
              </a:buClr>
            </a:pPr>
            <a:r>
              <a:rPr lang="en-US" sz="2800" b="1" dirty="0" smtClean="0">
                <a:solidFill>
                  <a:schemeClr val="tx1">
                    <a:lumMod val="75000"/>
                    <a:lumOff val="25000"/>
                  </a:schemeClr>
                </a:solidFill>
                <a:cs typeface="Arial" panose="020B0604020202020204" pitchFamily="34" charset="0"/>
              </a:rPr>
              <a:t>Relevant</a:t>
            </a:r>
            <a:r>
              <a:rPr lang="en-US" sz="2800" dirty="0" smtClean="0">
                <a:solidFill>
                  <a:schemeClr val="tx1">
                    <a:lumMod val="75000"/>
                    <a:lumOff val="25000"/>
                  </a:schemeClr>
                </a:solidFill>
                <a:cs typeface="Arial" panose="020B0604020202020204" pitchFamily="34" charset="0"/>
              </a:rPr>
              <a:t> </a:t>
            </a:r>
            <a:r>
              <a:rPr lang="en-US" sz="2800" dirty="0">
                <a:solidFill>
                  <a:schemeClr val="tx1">
                    <a:lumMod val="75000"/>
                    <a:lumOff val="25000"/>
                  </a:schemeClr>
                </a:solidFill>
                <a:cs typeface="Arial" panose="020B0604020202020204" pitchFamily="34" charset="0"/>
              </a:rPr>
              <a:t>to local </a:t>
            </a:r>
            <a:r>
              <a:rPr lang="en-US" sz="2800" dirty="0" smtClean="0">
                <a:solidFill>
                  <a:schemeClr val="tx1">
                    <a:lumMod val="75000"/>
                    <a:lumOff val="25000"/>
                  </a:schemeClr>
                </a:solidFill>
                <a:cs typeface="Arial" panose="020B0604020202020204" pitchFamily="34" charset="0"/>
              </a:rPr>
              <a:t>context</a:t>
            </a:r>
          </a:p>
          <a:p>
            <a:pPr marL="0" lvl="1" indent="0">
              <a:buClr>
                <a:srgbClr val="00B0F0"/>
              </a:buClr>
              <a:buNone/>
            </a:pPr>
            <a:endParaRPr lang="en-US" dirty="0">
              <a:solidFill>
                <a:schemeClr val="tx1">
                  <a:lumMod val="75000"/>
                  <a:lumOff val="25000"/>
                </a:schemeClr>
              </a:solidFill>
              <a:cs typeface="Arial" panose="020B0604020202020204" pitchFamily="34" charset="0"/>
            </a:endParaRPr>
          </a:p>
          <a:p>
            <a:pPr lvl="1">
              <a:buClr>
                <a:srgbClr val="00B0F0"/>
              </a:buClr>
            </a:pPr>
            <a:r>
              <a:rPr lang="en-US" sz="2800" b="1" dirty="0">
                <a:solidFill>
                  <a:schemeClr val="tx1">
                    <a:lumMod val="75000"/>
                    <a:lumOff val="25000"/>
                  </a:schemeClr>
                </a:solidFill>
                <a:cs typeface="Arial" panose="020B0604020202020204" pitchFamily="34" charset="0"/>
              </a:rPr>
              <a:t>Comparable standard </a:t>
            </a:r>
            <a:r>
              <a:rPr lang="en-US" sz="2800" dirty="0">
                <a:solidFill>
                  <a:schemeClr val="tx1">
                    <a:lumMod val="75000"/>
                    <a:lumOff val="25000"/>
                  </a:schemeClr>
                </a:solidFill>
                <a:cs typeface="Arial" panose="020B0604020202020204" pitchFamily="34" charset="0"/>
              </a:rPr>
              <a:t>to other topics in the subject </a:t>
            </a:r>
            <a:r>
              <a:rPr lang="en-US" sz="2800" dirty="0" smtClean="0">
                <a:solidFill>
                  <a:schemeClr val="tx1">
                    <a:lumMod val="75000"/>
                    <a:lumOff val="25000"/>
                  </a:schemeClr>
                </a:solidFill>
                <a:cs typeface="Arial" panose="020B0604020202020204" pitchFamily="34" charset="0"/>
              </a:rPr>
              <a:t>outline</a:t>
            </a:r>
            <a:endParaRPr lang="en-AU" sz="2800" dirty="0" smtClean="0">
              <a:solidFill>
                <a:schemeClr val="tx1">
                  <a:lumMod val="75000"/>
                  <a:lumOff val="25000"/>
                </a:schemeClr>
              </a:solidFill>
              <a:cs typeface="Arial" panose="020B0604020202020204" pitchFamily="34" charset="0"/>
            </a:endParaRPr>
          </a:p>
          <a:p>
            <a:pPr lvl="1">
              <a:buClr>
                <a:srgbClr val="00B0F0"/>
              </a:buClr>
            </a:pPr>
            <a:endParaRPr lang="en-AU" b="1" dirty="0">
              <a:solidFill>
                <a:schemeClr val="tx1">
                  <a:lumMod val="75000"/>
                  <a:lumOff val="25000"/>
                </a:schemeClr>
              </a:solidFill>
              <a:cs typeface="Arial" panose="020B0604020202020204" pitchFamily="34" charset="0"/>
            </a:endParaRPr>
          </a:p>
          <a:p>
            <a:pPr marL="0" lvl="1" indent="0">
              <a:buClr>
                <a:srgbClr val="00B0F0"/>
              </a:buClr>
              <a:buNone/>
            </a:pPr>
            <a:r>
              <a:rPr lang="en-US" b="1" dirty="0" smtClean="0">
                <a:solidFill>
                  <a:schemeClr val="tx1">
                    <a:lumMod val="75000"/>
                    <a:lumOff val="25000"/>
                  </a:schemeClr>
                </a:solidFill>
                <a:cs typeface="Arial" panose="020B0604020202020204" pitchFamily="34" charset="0"/>
              </a:rPr>
              <a:t>Open topic examples</a:t>
            </a:r>
          </a:p>
          <a:p>
            <a:pPr lvl="1">
              <a:buClr>
                <a:srgbClr val="00B0F0"/>
              </a:buClr>
            </a:pPr>
            <a:r>
              <a:rPr lang="en-US" sz="2000" dirty="0" smtClean="0">
                <a:solidFill>
                  <a:schemeClr val="tx1">
                    <a:lumMod val="75000"/>
                    <a:lumOff val="25000"/>
                  </a:schemeClr>
                </a:solidFill>
                <a:cs typeface="Arial" panose="020B0604020202020204" pitchFamily="34" charset="0"/>
              </a:rPr>
              <a:t>Applied Geometry</a:t>
            </a:r>
            <a:endParaRPr lang="en-US" sz="2000" dirty="0">
              <a:solidFill>
                <a:schemeClr val="tx1">
                  <a:lumMod val="75000"/>
                  <a:lumOff val="25000"/>
                </a:schemeClr>
              </a:solidFill>
              <a:cs typeface="Arial" panose="020B0604020202020204" pitchFamily="34" charset="0"/>
            </a:endParaRPr>
          </a:p>
          <a:p>
            <a:pPr lvl="1">
              <a:buClr>
                <a:srgbClr val="00B0F0"/>
              </a:buClr>
            </a:pPr>
            <a:r>
              <a:rPr lang="en-US" sz="2000" dirty="0" smtClean="0">
                <a:solidFill>
                  <a:schemeClr val="tx1">
                    <a:lumMod val="75000"/>
                    <a:lumOff val="25000"/>
                  </a:schemeClr>
                </a:solidFill>
                <a:cs typeface="Arial" panose="020B0604020202020204" pitchFamily="34" charset="0"/>
              </a:rPr>
              <a:t>Share Investments</a:t>
            </a:r>
          </a:p>
          <a:p>
            <a:pPr lvl="1" algn="ctr">
              <a:buClr>
                <a:srgbClr val="00B0F0"/>
              </a:buClr>
            </a:pPr>
            <a:endParaRPr lang="en-US" sz="2000" dirty="0">
              <a:solidFill>
                <a:schemeClr val="tx1">
                  <a:lumMod val="75000"/>
                  <a:lumOff val="25000"/>
                </a:schemeClr>
              </a:solidFill>
              <a:cs typeface="Arial" panose="020B0604020202020204" pitchFamily="34" charset="0"/>
            </a:endParaRPr>
          </a:p>
          <a:p>
            <a:pPr algn="ctr"/>
            <a:endParaRPr lang="en-GB" dirty="0"/>
          </a:p>
        </p:txBody>
      </p:sp>
      <p:sp>
        <p:nvSpPr>
          <p:cNvPr id="5" name="Rounded Rectangle 4"/>
          <p:cNvSpPr/>
          <p:nvPr/>
        </p:nvSpPr>
        <p:spPr>
          <a:xfrm>
            <a:off x="4601668" y="6233644"/>
            <a:ext cx="3291063" cy="50079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1"/>
                </a:solidFill>
              </a:ln>
            </a:endParaRPr>
          </a:p>
        </p:txBody>
      </p:sp>
    </p:spTree>
    <p:extLst>
      <p:ext uri="{BB962C8B-B14F-4D97-AF65-F5344CB8AC3E}">
        <p14:creationId xmlns:p14="http://schemas.microsoft.com/office/powerpoint/2010/main" val="42515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pPr algn="ctr"/>
            <a:r>
              <a:rPr lang="en-US" cap="all" dirty="0"/>
              <a:t>Evidence of learning</a:t>
            </a:r>
            <a:endParaRPr lang="en-AU" cap="all" dirty="0"/>
          </a:p>
        </p:txBody>
      </p:sp>
      <p:sp>
        <p:nvSpPr>
          <p:cNvPr id="4" name="Rectangle 3"/>
          <p:cNvSpPr/>
          <p:nvPr/>
        </p:nvSpPr>
        <p:spPr>
          <a:xfrm>
            <a:off x="2865492" y="2543524"/>
            <a:ext cx="2857500" cy="2923877"/>
          </a:xfrm>
          <a:prstGeom prst="rect">
            <a:avLst/>
          </a:prstGeom>
          <a:solidFill>
            <a:schemeClr val="accent3">
              <a:lumMod val="20000"/>
              <a:lumOff val="80000"/>
            </a:schemeClr>
          </a:solidFill>
        </p:spPr>
        <p:txBody>
          <a:bodyPr wrap="square">
            <a:spAutoFit/>
          </a:bodyPr>
          <a:lstStyle/>
          <a:p>
            <a:pPr algn="ctr"/>
            <a:r>
              <a:rPr lang="en-US" sz="2000" b="1" dirty="0"/>
              <a:t>School assessment (70%)</a:t>
            </a:r>
            <a:endParaRPr lang="en-AU" sz="2000" b="1" dirty="0"/>
          </a:p>
          <a:p>
            <a:pPr lvl="0" algn="ctr"/>
            <a:endParaRPr lang="en-US" dirty="0" smtClean="0"/>
          </a:p>
          <a:p>
            <a:pPr lvl="0" algn="ctr"/>
            <a:r>
              <a:rPr lang="en-US" dirty="0" smtClean="0"/>
              <a:t>Assessment </a:t>
            </a:r>
            <a:r>
              <a:rPr lang="en-US" dirty="0"/>
              <a:t>Type 1: Skills and Applications Tasks </a:t>
            </a:r>
            <a:r>
              <a:rPr lang="en-US" dirty="0" smtClean="0"/>
              <a:t>(40</a:t>
            </a:r>
            <a:r>
              <a:rPr lang="en-US" dirty="0"/>
              <a:t>%)</a:t>
            </a:r>
            <a:endParaRPr lang="en-AU" dirty="0"/>
          </a:p>
          <a:p>
            <a:pPr lvl="0" algn="ctr"/>
            <a:endParaRPr lang="en-US" dirty="0" smtClean="0"/>
          </a:p>
          <a:p>
            <a:pPr lvl="0" algn="ctr"/>
            <a:r>
              <a:rPr lang="en-US" dirty="0" smtClean="0"/>
              <a:t>Assessment </a:t>
            </a:r>
            <a:r>
              <a:rPr lang="en-US" dirty="0"/>
              <a:t>Type 2: </a:t>
            </a:r>
            <a:r>
              <a:rPr lang="en-US" dirty="0" smtClean="0"/>
              <a:t>Mathematical Investigations (30</a:t>
            </a:r>
            <a:r>
              <a:rPr lang="en-US" dirty="0"/>
              <a:t>%)</a:t>
            </a:r>
            <a:endParaRPr lang="en-AU" dirty="0"/>
          </a:p>
        </p:txBody>
      </p:sp>
      <p:sp>
        <p:nvSpPr>
          <p:cNvPr id="5" name="Rectangle 4"/>
          <p:cNvSpPr/>
          <p:nvPr/>
        </p:nvSpPr>
        <p:spPr>
          <a:xfrm>
            <a:off x="7393849" y="3042151"/>
            <a:ext cx="2485506" cy="1538883"/>
          </a:xfrm>
          <a:prstGeom prst="rect">
            <a:avLst/>
          </a:prstGeom>
          <a:solidFill>
            <a:schemeClr val="accent6">
              <a:lumMod val="20000"/>
              <a:lumOff val="80000"/>
            </a:schemeClr>
          </a:solidFill>
        </p:spPr>
        <p:txBody>
          <a:bodyPr wrap="square">
            <a:spAutoFit/>
          </a:bodyPr>
          <a:lstStyle/>
          <a:p>
            <a:pPr algn="ctr"/>
            <a:r>
              <a:rPr lang="en-US" sz="2000" b="1" dirty="0"/>
              <a:t>External assessment (30</a:t>
            </a:r>
            <a:r>
              <a:rPr lang="en-US" sz="2000" b="1" dirty="0" smtClean="0"/>
              <a:t>%)</a:t>
            </a:r>
          </a:p>
          <a:p>
            <a:endParaRPr lang="en-AU" b="1" i="1" dirty="0">
              <a:solidFill>
                <a:srgbClr val="00B050"/>
              </a:solidFill>
            </a:endParaRPr>
          </a:p>
          <a:p>
            <a:pPr lvl="0" algn="ctr"/>
            <a:r>
              <a:rPr lang="en-US" dirty="0"/>
              <a:t>Assessment Type 3: </a:t>
            </a:r>
            <a:r>
              <a:rPr lang="en-US" dirty="0">
                <a:solidFill>
                  <a:schemeClr val="accent1"/>
                </a:solidFill>
              </a:rPr>
              <a:t>Examination (30%)</a:t>
            </a:r>
          </a:p>
        </p:txBody>
      </p:sp>
      <p:sp>
        <p:nvSpPr>
          <p:cNvPr id="6" name="Plus 5"/>
          <p:cNvSpPr/>
          <p:nvPr/>
        </p:nvSpPr>
        <p:spPr>
          <a:xfrm>
            <a:off x="5623561" y="3002130"/>
            <a:ext cx="1862051" cy="16292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865493" y="1615245"/>
            <a:ext cx="7013862" cy="4904508"/>
          </a:xfrm>
          <a:solidFill>
            <a:schemeClr val="bg2">
              <a:lumMod val="95000"/>
            </a:schemeClr>
          </a:solidFill>
          <a:ln w="38100">
            <a:solidFill>
              <a:schemeClr val="tx1"/>
            </a:solidFill>
          </a:ln>
        </p:spPr>
        <p:txBody>
          <a:bodyPr/>
          <a:lstStyle/>
          <a:p>
            <a:pPr algn="ctr"/>
            <a:r>
              <a:rPr lang="en-US" sz="4000" b="1" dirty="0" smtClean="0"/>
              <a:t>EIGHT ASSESSMENTS</a:t>
            </a:r>
          </a:p>
          <a:p>
            <a:pPr algn="ctr"/>
            <a:endParaRPr lang="en-US" sz="4000" b="1" dirty="0">
              <a:solidFill>
                <a:srgbClr val="FF0000"/>
              </a:solidFill>
            </a:endParaRPr>
          </a:p>
          <a:p>
            <a:pPr marL="342900" indent="-342900" algn="ctr">
              <a:buFont typeface="Wingdings" panose="05000000000000000000" pitchFamily="2" charset="2"/>
              <a:buChar char="§"/>
            </a:pPr>
            <a:r>
              <a:rPr lang="en-US" sz="4000" b="1" dirty="0" smtClean="0">
                <a:solidFill>
                  <a:srgbClr val="FF0000"/>
                </a:solidFill>
              </a:rPr>
              <a:t>five</a:t>
            </a:r>
            <a:r>
              <a:rPr lang="en-US" sz="4000" dirty="0" smtClean="0"/>
              <a:t> </a:t>
            </a:r>
            <a:r>
              <a:rPr lang="en-US" sz="4000" dirty="0"/>
              <a:t>skills and applications </a:t>
            </a:r>
            <a:r>
              <a:rPr lang="en-US" sz="4000" dirty="0" smtClean="0"/>
              <a:t>tasks</a:t>
            </a:r>
          </a:p>
          <a:p>
            <a:pPr algn="ctr">
              <a:buNone/>
            </a:pPr>
            <a:endParaRPr lang="en-AU" sz="1400" dirty="0"/>
          </a:p>
          <a:p>
            <a:pPr marL="342900" lvl="0" indent="-342900" algn="ctr">
              <a:buFont typeface="Wingdings" panose="05000000000000000000" pitchFamily="2" charset="2"/>
              <a:buChar char="§"/>
            </a:pPr>
            <a:r>
              <a:rPr lang="en-US" sz="4000" b="1" dirty="0">
                <a:solidFill>
                  <a:srgbClr val="FF0000"/>
                </a:solidFill>
              </a:rPr>
              <a:t>two</a:t>
            </a:r>
            <a:r>
              <a:rPr lang="en-US" sz="4000" dirty="0"/>
              <a:t> </a:t>
            </a:r>
            <a:r>
              <a:rPr lang="en-US" sz="4000" dirty="0" smtClean="0"/>
              <a:t>folio tasks</a:t>
            </a:r>
          </a:p>
          <a:p>
            <a:pPr lvl="0" algn="ctr">
              <a:buNone/>
            </a:pPr>
            <a:endParaRPr lang="en-AU" sz="1400" dirty="0"/>
          </a:p>
          <a:p>
            <a:pPr marL="342900" lvl="0" indent="-342900" algn="ctr">
              <a:buFont typeface="Wingdings" panose="05000000000000000000" pitchFamily="2" charset="2"/>
              <a:buChar char="§"/>
            </a:pPr>
            <a:r>
              <a:rPr lang="en-US" sz="4000" b="1" dirty="0">
                <a:solidFill>
                  <a:srgbClr val="FF0000"/>
                </a:solidFill>
              </a:rPr>
              <a:t>one</a:t>
            </a:r>
            <a:r>
              <a:rPr lang="en-US" sz="4000" dirty="0"/>
              <a:t> examination</a:t>
            </a:r>
            <a:r>
              <a:rPr lang="en-US" sz="4000" dirty="0" smtClean="0"/>
              <a:t>.</a:t>
            </a:r>
            <a:endParaRPr lang="en-AU" sz="4000" dirty="0"/>
          </a:p>
        </p:txBody>
      </p:sp>
    </p:spTree>
    <p:extLst>
      <p:ext uri="{BB962C8B-B14F-4D97-AF65-F5344CB8AC3E}">
        <p14:creationId xmlns:p14="http://schemas.microsoft.com/office/powerpoint/2010/main" val="301052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pPr algn="ctr"/>
            <a:r>
              <a:rPr lang="en-US" sz="3200" dirty="0"/>
              <a:t>Assessment Type 1: Skills and Applications Tasks </a:t>
            </a:r>
            <a:r>
              <a:rPr lang="en-US" sz="3200" dirty="0" smtClean="0"/>
              <a:t>(40%)</a:t>
            </a:r>
            <a:endParaRPr lang="en-GB" dirty="0"/>
          </a:p>
        </p:txBody>
      </p:sp>
      <p:sp>
        <p:nvSpPr>
          <p:cNvPr id="3" name="Content Placeholder 2"/>
          <p:cNvSpPr>
            <a:spLocks noGrp="1"/>
          </p:cNvSpPr>
          <p:nvPr>
            <p:ph idx="1"/>
          </p:nvPr>
        </p:nvSpPr>
        <p:spPr>
          <a:xfrm>
            <a:off x="1128132" y="2603650"/>
            <a:ext cx="1814574" cy="2117980"/>
          </a:xfrm>
          <a:solidFill>
            <a:schemeClr val="accent2">
              <a:lumMod val="10000"/>
              <a:lumOff val="90000"/>
            </a:schemeClr>
          </a:solidFill>
          <a:ln w="57150">
            <a:solidFill>
              <a:schemeClr val="bg1">
                <a:lumMod val="50000"/>
              </a:schemeClr>
            </a:solidFill>
          </a:ln>
        </p:spPr>
        <p:txBody>
          <a:bodyPr/>
          <a:lstStyle/>
          <a:p>
            <a:pPr algn="ctr"/>
            <a:r>
              <a:rPr lang="en-US" dirty="0"/>
              <a:t>Students complete </a:t>
            </a:r>
            <a:r>
              <a:rPr lang="en-US" b="1" dirty="0" smtClean="0"/>
              <a:t>five</a:t>
            </a:r>
            <a:r>
              <a:rPr lang="en-US" dirty="0" smtClean="0"/>
              <a:t> </a:t>
            </a:r>
            <a:r>
              <a:rPr lang="en-US" dirty="0"/>
              <a:t>skills and applications </a:t>
            </a:r>
            <a:r>
              <a:rPr lang="en-US" dirty="0" smtClean="0"/>
              <a:t>tasks.</a:t>
            </a:r>
          </a:p>
          <a:p>
            <a:pPr algn="ctr"/>
            <a:endParaRPr lang="en-US" dirty="0" smtClean="0"/>
          </a:p>
          <a:p>
            <a:pPr algn="ctr"/>
            <a:endParaRPr lang="en-GB" dirty="0"/>
          </a:p>
        </p:txBody>
      </p:sp>
      <p:sp>
        <p:nvSpPr>
          <p:cNvPr id="8" name="Rectangle 7"/>
          <p:cNvSpPr/>
          <p:nvPr/>
        </p:nvSpPr>
        <p:spPr>
          <a:xfrm>
            <a:off x="5473833" y="1179693"/>
            <a:ext cx="3624710" cy="461665"/>
          </a:xfrm>
          <a:prstGeom prst="rect">
            <a:avLst/>
          </a:prstGeom>
        </p:spPr>
        <p:txBody>
          <a:bodyPr wrap="none">
            <a:spAutoFit/>
          </a:bodyPr>
          <a:lstStyle/>
          <a:p>
            <a:r>
              <a:rPr lang="en-US" sz="2400" b="1" dirty="0"/>
              <a:t>This set of </a:t>
            </a:r>
            <a:r>
              <a:rPr lang="en-US" sz="2400" b="1" dirty="0" smtClean="0"/>
              <a:t>assessments: </a:t>
            </a:r>
            <a:endParaRPr lang="en-GB" sz="2400" b="1" dirty="0"/>
          </a:p>
        </p:txBody>
      </p:sp>
      <p:grpSp>
        <p:nvGrpSpPr>
          <p:cNvPr id="22" name="Group 21"/>
          <p:cNvGrpSpPr/>
          <p:nvPr/>
        </p:nvGrpSpPr>
        <p:grpSpPr>
          <a:xfrm>
            <a:off x="2942706" y="1868097"/>
            <a:ext cx="8639694" cy="1794543"/>
            <a:chOff x="2942706" y="1868097"/>
            <a:chExt cx="8639694" cy="1794543"/>
          </a:xfrm>
        </p:grpSpPr>
        <p:sp>
          <p:nvSpPr>
            <p:cNvPr id="4" name="Rectangle 3"/>
            <p:cNvSpPr/>
            <p:nvPr/>
          </p:nvSpPr>
          <p:spPr>
            <a:xfrm>
              <a:off x="4297680" y="1868097"/>
              <a:ext cx="7284720" cy="707886"/>
            </a:xfrm>
            <a:prstGeom prst="rect">
              <a:avLst/>
            </a:prstGeom>
            <a:solidFill>
              <a:schemeClr val="accent4">
                <a:lumMod val="20000"/>
                <a:lumOff val="80000"/>
              </a:schemeClr>
            </a:solidFill>
          </p:spPr>
          <p:txBody>
            <a:bodyPr wrap="square">
              <a:spAutoFit/>
            </a:bodyPr>
            <a:lstStyle/>
            <a:p>
              <a:r>
                <a:rPr lang="en-US" sz="2000" dirty="0" smtClean="0"/>
                <a:t>Must include </a:t>
              </a:r>
              <a:r>
                <a:rPr lang="en-US" sz="2000" b="1" dirty="0" smtClean="0"/>
                <a:t>ONE</a:t>
              </a:r>
              <a:r>
                <a:rPr lang="en-US" sz="2000" dirty="0" smtClean="0"/>
                <a:t> skills </a:t>
              </a:r>
              <a:r>
                <a:rPr lang="en-US" sz="2000" dirty="0"/>
                <a:t>and applications task from each of the </a:t>
              </a:r>
              <a:r>
                <a:rPr lang="en-US" sz="2000" b="1" dirty="0" smtClean="0"/>
                <a:t>NON-examined topics</a:t>
              </a:r>
              <a:r>
                <a:rPr lang="en-US" sz="2000" dirty="0" smtClean="0"/>
                <a:t>.</a:t>
              </a:r>
              <a:endParaRPr lang="en-AU" sz="2000" dirty="0"/>
            </a:p>
          </p:txBody>
        </p:sp>
        <p:cxnSp>
          <p:nvCxnSpPr>
            <p:cNvPr id="10" name="Straight Arrow Connector 9"/>
            <p:cNvCxnSpPr>
              <a:stCxn id="3" idx="3"/>
              <a:endCxn id="4" idx="1"/>
            </p:cNvCxnSpPr>
            <p:nvPr/>
          </p:nvCxnSpPr>
          <p:spPr>
            <a:xfrm flipV="1">
              <a:off x="2942706" y="2222040"/>
              <a:ext cx="1354974" cy="1440600"/>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grpSp>
        <p:nvGrpSpPr>
          <p:cNvPr id="23" name="Group 22"/>
          <p:cNvGrpSpPr/>
          <p:nvPr/>
        </p:nvGrpSpPr>
        <p:grpSpPr>
          <a:xfrm>
            <a:off x="2942706" y="2924509"/>
            <a:ext cx="8639694" cy="738131"/>
            <a:chOff x="2942706" y="2924509"/>
            <a:chExt cx="8639694" cy="738131"/>
          </a:xfrm>
        </p:grpSpPr>
        <p:sp>
          <p:nvSpPr>
            <p:cNvPr id="5" name="Rectangle 4"/>
            <p:cNvSpPr/>
            <p:nvPr/>
          </p:nvSpPr>
          <p:spPr>
            <a:xfrm>
              <a:off x="4297680" y="2924509"/>
              <a:ext cx="7284720" cy="646331"/>
            </a:xfrm>
            <a:prstGeom prst="rect">
              <a:avLst/>
            </a:prstGeom>
            <a:solidFill>
              <a:srgbClr val="FFC000"/>
            </a:solidFill>
          </p:spPr>
          <p:txBody>
            <a:bodyPr wrap="square">
              <a:spAutoFit/>
            </a:bodyPr>
            <a:lstStyle/>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Skills and applications tasks </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must be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completed under the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direct supervision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of the teacher</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cxnSp>
          <p:nvCxnSpPr>
            <p:cNvPr id="11" name="Straight Arrow Connector 10"/>
            <p:cNvCxnSpPr>
              <a:stCxn id="3" idx="3"/>
              <a:endCxn id="5" idx="1"/>
            </p:cNvCxnSpPr>
            <p:nvPr/>
          </p:nvCxnSpPr>
          <p:spPr>
            <a:xfrm flipV="1">
              <a:off x="2942706" y="3247675"/>
              <a:ext cx="1354974" cy="414965"/>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grpSp>
        <p:nvGrpSpPr>
          <p:cNvPr id="24" name="Group 23"/>
          <p:cNvGrpSpPr/>
          <p:nvPr/>
        </p:nvGrpSpPr>
        <p:grpSpPr>
          <a:xfrm>
            <a:off x="2942706" y="3662640"/>
            <a:ext cx="8562110" cy="947099"/>
            <a:chOff x="2942706" y="3662640"/>
            <a:chExt cx="8562110" cy="947099"/>
          </a:xfrm>
        </p:grpSpPr>
        <p:sp>
          <p:nvSpPr>
            <p:cNvPr id="6" name="Rectangle 5"/>
            <p:cNvSpPr/>
            <p:nvPr/>
          </p:nvSpPr>
          <p:spPr>
            <a:xfrm>
              <a:off x="4297680" y="3963408"/>
              <a:ext cx="7207136" cy="646331"/>
            </a:xfrm>
            <a:prstGeom prst="rect">
              <a:avLst/>
            </a:prstGeom>
            <a:solidFill>
              <a:schemeClr val="accent3">
                <a:lumMod val="40000"/>
                <a:lumOff val="60000"/>
              </a:schemeClr>
            </a:solidFill>
          </p:spPr>
          <p:txBody>
            <a:bodyPr wrap="square">
              <a:spAutoFit/>
            </a:bodyPr>
            <a:lstStyle/>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The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equivalent of one</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 skills and applications task must be undertaken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without </a:t>
              </a:r>
              <a:r>
                <a:rPr lang="en-US" b="1"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calculator or notes</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cxnSp>
          <p:nvCxnSpPr>
            <p:cNvPr id="12" name="Straight Arrow Connector 11"/>
            <p:cNvCxnSpPr>
              <a:stCxn id="3" idx="3"/>
              <a:endCxn id="6" idx="1"/>
            </p:cNvCxnSpPr>
            <p:nvPr/>
          </p:nvCxnSpPr>
          <p:spPr>
            <a:xfrm>
              <a:off x="2942706" y="3662640"/>
              <a:ext cx="1354974" cy="623934"/>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grpSp>
        <p:nvGrpSpPr>
          <p:cNvPr id="25" name="Group 24"/>
          <p:cNvGrpSpPr/>
          <p:nvPr/>
        </p:nvGrpSpPr>
        <p:grpSpPr>
          <a:xfrm>
            <a:off x="2942706" y="3662640"/>
            <a:ext cx="8503322" cy="2377285"/>
            <a:chOff x="2942706" y="3662640"/>
            <a:chExt cx="8503322" cy="2377285"/>
          </a:xfrm>
        </p:grpSpPr>
        <p:sp>
          <p:nvSpPr>
            <p:cNvPr id="7" name="Rectangle 6"/>
            <p:cNvSpPr/>
            <p:nvPr/>
          </p:nvSpPr>
          <p:spPr>
            <a:xfrm>
              <a:off x="4297680" y="4962707"/>
              <a:ext cx="7148348" cy="1077218"/>
            </a:xfrm>
            <a:prstGeom prst="rect">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18900000" scaled="1"/>
              <a:tileRect/>
            </a:gradFill>
          </p:spPr>
          <p:txBody>
            <a:bodyPr wrap="square">
              <a:spAutoFit/>
            </a:bodyPr>
            <a:lstStyle/>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In the remaining skills and applications </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tasks:</a:t>
              </a:r>
            </a:p>
            <a:p>
              <a:pPr marL="285750" indent="-285750">
                <a:spcBef>
                  <a:spcPts val="600"/>
                </a:spcBef>
                <a:spcAft>
                  <a:spcPts val="0"/>
                </a:spcAft>
                <a:buFont typeface="Arial" panose="020B0604020202020204" pitchFamily="34" charset="0"/>
                <a:buChar char="•"/>
              </a:pP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electronic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technology </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as per approved calculator guidelines </a:t>
              </a:r>
              <a:endPar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a:p>
              <a:pPr marL="285750" indent="-285750">
                <a:spcBef>
                  <a:spcPts val="600"/>
                </a:spcBef>
                <a:spcAft>
                  <a:spcPts val="0"/>
                </a:spcAft>
                <a:buFont typeface="Arial" panose="020B0604020202020204" pitchFamily="34" charset="0"/>
                <a:buChar char="•"/>
              </a:pP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up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to one A4 sheet of handwritten notes (on one side only</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cxnSp>
          <p:nvCxnSpPr>
            <p:cNvPr id="13" name="Straight Arrow Connector 12"/>
            <p:cNvCxnSpPr>
              <a:stCxn id="3" idx="3"/>
            </p:cNvCxnSpPr>
            <p:nvPr/>
          </p:nvCxnSpPr>
          <p:spPr>
            <a:xfrm>
              <a:off x="2942706" y="3662640"/>
              <a:ext cx="1296785" cy="1973389"/>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2511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000" y="205200"/>
            <a:ext cx="11116516" cy="856800"/>
          </a:xfrm>
          <a:solidFill>
            <a:schemeClr val="accent3"/>
          </a:solidFill>
        </p:spPr>
        <p:txBody>
          <a:bodyPr/>
          <a:lstStyle/>
          <a:p>
            <a:pPr algn="ctr"/>
            <a:r>
              <a:rPr lang="en-US" sz="3200" dirty="0"/>
              <a:t>Assessment Type </a:t>
            </a:r>
            <a:r>
              <a:rPr lang="en-US" sz="3200" dirty="0" smtClean="0"/>
              <a:t>2: Mathematical Investigations </a:t>
            </a:r>
            <a:r>
              <a:rPr lang="en-US" sz="2800" dirty="0" smtClean="0"/>
              <a:t>(30%)</a:t>
            </a:r>
            <a:endParaRPr lang="en-GB" sz="2800" dirty="0"/>
          </a:p>
        </p:txBody>
      </p:sp>
      <p:sp>
        <p:nvSpPr>
          <p:cNvPr id="3" name="Content Placeholder 2"/>
          <p:cNvSpPr>
            <a:spLocks noGrp="1"/>
          </p:cNvSpPr>
          <p:nvPr>
            <p:ph idx="1"/>
          </p:nvPr>
        </p:nvSpPr>
        <p:spPr>
          <a:xfrm>
            <a:off x="1319324" y="2927846"/>
            <a:ext cx="1523629" cy="1677405"/>
          </a:xfrm>
          <a:solidFill>
            <a:schemeClr val="accent1">
              <a:lumMod val="40000"/>
              <a:lumOff val="60000"/>
            </a:schemeClr>
          </a:solidFill>
          <a:ln w="38100">
            <a:solidFill>
              <a:schemeClr val="accent1"/>
            </a:solidFill>
          </a:ln>
        </p:spPr>
        <p:txBody>
          <a:bodyPr anchor="ctr"/>
          <a:lstStyle/>
          <a:p>
            <a:pPr algn="ctr"/>
            <a:r>
              <a:rPr lang="en-AU" dirty="0"/>
              <a:t>Students complete </a:t>
            </a:r>
            <a:r>
              <a:rPr lang="en-AU" b="1"/>
              <a:t>two</a:t>
            </a:r>
            <a:r>
              <a:rPr lang="en-AU"/>
              <a:t> </a:t>
            </a:r>
            <a:r>
              <a:rPr lang="en-AU" smtClean="0"/>
              <a:t>tasks</a:t>
            </a:r>
            <a:endParaRPr lang="en-GB" dirty="0"/>
          </a:p>
        </p:txBody>
      </p:sp>
      <p:sp>
        <p:nvSpPr>
          <p:cNvPr id="4" name="Rectangle 3"/>
          <p:cNvSpPr/>
          <p:nvPr/>
        </p:nvSpPr>
        <p:spPr>
          <a:xfrm>
            <a:off x="3979801" y="2029347"/>
            <a:ext cx="6096000" cy="1277273"/>
          </a:xfrm>
          <a:prstGeom prst="rect">
            <a:avLst/>
          </a:prstGeom>
          <a:solidFill>
            <a:schemeClr val="accent4">
              <a:lumMod val="20000"/>
              <a:lumOff val="80000"/>
            </a:schemeClr>
          </a:solidFill>
        </p:spPr>
        <p:txBody>
          <a:bodyPr>
            <a:spAutoFit/>
          </a:bodyPr>
          <a:lstStyle/>
          <a:p>
            <a:pPr>
              <a:spcBef>
                <a:spcPts val="600"/>
              </a:spcBef>
              <a:spcAft>
                <a:spcPts val="0"/>
              </a:spcAft>
            </a:pPr>
            <a:r>
              <a:rPr lang="en-US" b="1"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Two Mathematical Investigations:</a:t>
            </a:r>
          </a:p>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he evidence for each investigation, excluding bibliography and appendices if used, must be a maximum of </a:t>
            </a:r>
            <a:r>
              <a:rPr lang="en-US" b="1" dirty="0" smtClean="0">
                <a:solidFill>
                  <a:schemeClr val="accent1"/>
                </a:solidFill>
                <a:latin typeface="Roboto Light" panose="02000000000000000000" pitchFamily="2" charset="0"/>
                <a:ea typeface="Times New Roman" panose="02020603050405020304" pitchFamily="18" charset="0"/>
                <a:cs typeface="Times New Roman" panose="02020603050405020304" pitchFamily="18" charset="0"/>
              </a:rPr>
              <a:t>twelve A4 </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pages if written, or the equivalent in multimodal form.</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sp>
        <p:nvSpPr>
          <p:cNvPr id="6" name="Rectangle 5"/>
          <p:cNvSpPr/>
          <p:nvPr/>
        </p:nvSpPr>
        <p:spPr>
          <a:xfrm>
            <a:off x="3518329" y="3944384"/>
            <a:ext cx="8382000" cy="2185214"/>
          </a:xfrm>
          <a:prstGeom prst="rect">
            <a:avLst/>
          </a:prstGeom>
          <a:solidFill>
            <a:schemeClr val="bg1">
              <a:lumMod val="95000"/>
            </a:schemeClr>
          </a:solidFill>
        </p:spPr>
        <p:txBody>
          <a:bodyPr wrap="square">
            <a:spAutoFit/>
          </a:bodyPr>
          <a:lstStyle/>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The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maximum page limits are for single-sided A4 pages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with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minimum font size 10</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 </a:t>
            </a:r>
            <a:endPar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a:p>
            <a:pPr>
              <a:spcBef>
                <a:spcPts val="600"/>
              </a:spcBef>
              <a:spcAft>
                <a:spcPts val="0"/>
              </a:spcAft>
            </a:pP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Page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reduction, such as two A4 pages reduced to fit on one A4 page, is not acceptable. </a:t>
            </a:r>
            <a:endPar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a:p>
            <a:pPr>
              <a:spcBef>
                <a:spcPts val="600"/>
              </a:spcBef>
              <a:spcAft>
                <a:spcPts val="0"/>
              </a:spcAft>
            </a:pP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Conclusions</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 interpretations and/or arguments that are required for the assessment must be presented in the folio task, and not in an appendix. Appendices are used only to support the folio task, and do not form part of the assessment decision.</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15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Content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 PowerPoint 16-9 Template.potx" id="{3C6182D5-7071-48E8-98AF-FC9DA9A16D0F}" vid="{534E7CBD-C5DC-4325-837A-760EA08609F0}"/>
    </a:ext>
  </a:extLst>
</a:theme>
</file>

<file path=ppt/theme/theme2.xml><?xml version="1.0" encoding="utf-8"?>
<a:theme xmlns:a="http://schemas.openxmlformats.org/drawingml/2006/main" name="Content with Sub heading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 PowerPoint 16-9 Template.potx" id="{3C6182D5-7071-48E8-98AF-FC9DA9A16D0F}" vid="{73564A29-AE3B-44F9-A2A4-5B0188CBF0CF}"/>
    </a:ext>
  </a:extLst>
</a:theme>
</file>

<file path=ppt/theme/theme3.xml><?xml version="1.0" encoding="utf-8"?>
<a:theme xmlns:a="http://schemas.openxmlformats.org/drawingml/2006/main" name="Cover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 PowerPoint 16-9 Template.potx" id="{3C6182D5-7071-48E8-98AF-FC9DA9A16D0F}" vid="{AFD4DDC9-AD9A-45D3-AA6F-F76C3FEACD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A749C84F7CD24ABD4EFD71B8F8849D" ma:contentTypeVersion="12" ma:contentTypeDescription="Create a new document." ma:contentTypeScope="" ma:versionID="741421c67169e669d6918c439a139beb">
  <xsd:schema xmlns:xsd="http://www.w3.org/2001/XMLSchema" xmlns:xs="http://www.w3.org/2001/XMLSchema" xmlns:p="http://schemas.microsoft.com/office/2006/metadata/properties" xmlns:ns2="2ad4ac95-6a41-4ce8-97ee-4b2c94af493a" xmlns:ns3="21566076-0606-4024-89c6-48ee27e703c5" targetNamespace="http://schemas.microsoft.com/office/2006/metadata/properties" ma:root="true" ma:fieldsID="a374ada4e3034e1d21fba394e129bb0c" ns2:_="" ns3:_="">
    <xsd:import namespace="2ad4ac95-6a41-4ce8-97ee-4b2c94af493a"/>
    <xsd:import namespace="21566076-0606-4024-89c6-48ee27e703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4ac95-6a41-4ce8-97ee-4b2c94af49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566076-0606-4024-89c6-48ee27e703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50D83D-12C6-4E1E-980D-4DB48482C637}"/>
</file>

<file path=customXml/itemProps2.xml><?xml version="1.0" encoding="utf-8"?>
<ds:datastoreItem xmlns:ds="http://schemas.openxmlformats.org/officeDocument/2006/customXml" ds:itemID="{3B797790-F881-4C29-9599-9DE017F24691}">
  <ds:schemaRefs>
    <ds:schemaRef ds:uri="http://schemas.microsoft.com/sharepoint/v3/contenttype/forms"/>
  </ds:schemaRefs>
</ds:datastoreItem>
</file>

<file path=customXml/itemProps3.xml><?xml version="1.0" encoding="utf-8"?>
<ds:datastoreItem xmlns:ds="http://schemas.openxmlformats.org/officeDocument/2006/customXml" ds:itemID="{969C85D9-8F4D-4051-8C42-353240DD7773}">
  <ds:schemaRefs>
    <ds:schemaRef ds:uri="b9e3aaf4-1964-4f99-8d98-d2c5ea65aab3"/>
    <ds:schemaRef ds:uri="http://schemas.openxmlformats.org/package/2006/metadata/core-properties"/>
    <ds:schemaRef ds:uri="http://schemas.microsoft.com/office/2006/documentManagement/types"/>
    <ds:schemaRef ds:uri="http://schemas.microsoft.com/office/infopath/2007/PartnerControls"/>
    <ds:schemaRef ds:uri="f20b3a0c-fd5f-45eb-853e-5ee23e22cc1e"/>
    <ds:schemaRef ds:uri="http://purl.org/dc/terms/"/>
    <ds:schemaRef ds:uri="http://purl.org/dc/dcmitype/"/>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SB PowerPoint - 16-9 Template - without AOC</Template>
  <TotalTime>385</TotalTime>
  <Words>708</Words>
  <Application>Microsoft Office PowerPoint</Application>
  <PresentationFormat>Widescreen</PresentationFormat>
  <Paragraphs>110</Paragraphs>
  <Slides>25</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Adobe Fan Heiti Std B</vt:lpstr>
      <vt:lpstr>Arial</vt:lpstr>
      <vt:lpstr>Calibri</vt:lpstr>
      <vt:lpstr>Calibri Light</vt:lpstr>
      <vt:lpstr>Roboto</vt:lpstr>
      <vt:lpstr>Roboto Light</vt:lpstr>
      <vt:lpstr>Roboto Medium</vt:lpstr>
      <vt:lpstr>Times New Roman</vt:lpstr>
      <vt:lpstr>Wingdings</vt:lpstr>
      <vt:lpstr>Content Master</vt:lpstr>
      <vt:lpstr>Content with Sub heading Master</vt:lpstr>
      <vt:lpstr>Cover Master</vt:lpstr>
      <vt:lpstr>Office Theme</vt:lpstr>
      <vt:lpstr>New to teaching GENERAL MATHEMATICS</vt:lpstr>
      <vt:lpstr>Zoom meeting requests</vt:lpstr>
      <vt:lpstr>Key sources of support – Subject webpage</vt:lpstr>
      <vt:lpstr>Current subject outline</vt:lpstr>
      <vt:lpstr>PowerPoint Presentation</vt:lpstr>
      <vt:lpstr>Open topic</vt:lpstr>
      <vt:lpstr>Evidence of learning</vt:lpstr>
      <vt:lpstr>Assessment Type 1: Skills and Applications Tasks (40%)</vt:lpstr>
      <vt:lpstr>Assessment Type 2: Mathematical Investigations (30%)</vt:lpstr>
      <vt:lpstr>Range of different resources accessible</vt:lpstr>
      <vt:lpstr>PowerPoint Presentation</vt:lpstr>
      <vt:lpstr>PowerPoint Presentation</vt:lpstr>
      <vt:lpstr>PowerPoint Presentation</vt:lpstr>
      <vt:lpstr>Complexity Guide General Mathematics</vt:lpstr>
      <vt:lpstr>IMPORTANT DATES</vt:lpstr>
      <vt:lpstr>IMPORTANT DATES</vt:lpstr>
      <vt:lpstr>MODERATION School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SACE Board of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Deanna Isles</dc:creator>
  <cp:lastModifiedBy>Isles, Deanna (SACE)</cp:lastModifiedBy>
  <cp:revision>43</cp:revision>
  <dcterms:created xsi:type="dcterms:W3CDTF">2021-02-15T22:10:18Z</dcterms:created>
  <dcterms:modified xsi:type="dcterms:W3CDTF">2021-03-04T03:45:20Z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A796844</vt:lpwstr>
  </property>
  <property fmtid="{D5CDD505-2E9C-101B-9397-08002B2CF9AE}" pid="4" name="Objective-Title">
    <vt:lpwstr>SB PowerPoint - 16:9 Template - without AOC</vt:lpwstr>
  </property>
  <property fmtid="{D5CDD505-2E9C-101B-9397-08002B2CF9AE}" pid="5" name="Objective-Description">
    <vt:lpwstr/>
  </property>
  <property fmtid="{D5CDD505-2E9C-101B-9397-08002B2CF9AE}" pid="6" name="Objective-CreationStamp">
    <vt:filetime>2019-02-08T05:13:35Z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2019-02-08T05:14:37Z</vt:filetime>
  </property>
  <property fmtid="{D5CDD505-2E9C-101B-9397-08002B2CF9AE}" pid="10" name="Objective-ModificationStamp">
    <vt:filetime>2019-02-08T05:15:10Z</vt:filetime>
  </property>
  <property fmtid="{D5CDD505-2E9C-101B-9397-08002B2CF9AE}" pid="11" name="Objective-Owner">
    <vt:lpwstr>April Hill</vt:lpwstr>
  </property>
  <property fmtid="{D5CDD505-2E9C-101B-9397-08002B2CF9AE}" pid="12" name="Objective-Path">
    <vt:lpwstr>Objective Global Folder:Utilities:Templates:NEW Corporate Stationery:SACE Board:PowerPoint Templates</vt:lpwstr>
  </property>
  <property fmtid="{D5CDD505-2E9C-101B-9397-08002B2CF9AE}" pid="13" name="Objective-Parent">
    <vt:lpwstr>PowerPoint Templates</vt:lpwstr>
  </property>
  <property fmtid="{D5CDD505-2E9C-101B-9397-08002B2CF9AE}" pid="14" name="Objective-State">
    <vt:lpwstr>Published</vt:lpwstr>
  </property>
  <property fmtid="{D5CDD505-2E9C-101B-9397-08002B2CF9AE}" pid="15" name="Objective-VersionId">
    <vt:lpwstr>vA1391012</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
  </property>
  <property fmtid="{D5CDD505-2E9C-101B-9397-08002B2CF9AE}" pid="21" name="Objective-Caveats">
    <vt:lpwstr/>
  </property>
  <property fmtid="{D5CDD505-2E9C-101B-9397-08002B2CF9AE}" pid="22" name="Objective-Security Classification">
    <vt:lpwstr/>
  </property>
  <property fmtid="{D5CDD505-2E9C-101B-9397-08002B2CF9AE}" pid="23" name="ContentTypeId">
    <vt:lpwstr>0x0101007FA749C84F7CD24ABD4EFD71B8F8849D</vt:lpwstr>
  </property>
</Properties>
</file>