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2" r:id="rId5"/>
    <p:sldMasterId id="2147483648" r:id="rId6"/>
    <p:sldMasterId id="2147483682" r:id="rId7"/>
  </p:sldMasterIdLst>
  <p:notesMasterIdLst>
    <p:notesMasterId r:id="rId39"/>
  </p:notesMasterIdLst>
  <p:sldIdLst>
    <p:sldId id="256" r:id="rId8"/>
    <p:sldId id="262" r:id="rId9"/>
    <p:sldId id="261" r:id="rId10"/>
    <p:sldId id="263" r:id="rId11"/>
    <p:sldId id="264" r:id="rId12"/>
    <p:sldId id="266" r:id="rId13"/>
    <p:sldId id="267" r:id="rId14"/>
    <p:sldId id="268" r:id="rId15"/>
    <p:sldId id="273" r:id="rId16"/>
    <p:sldId id="274" r:id="rId17"/>
    <p:sldId id="270" r:id="rId18"/>
    <p:sldId id="271" r:id="rId19"/>
    <p:sldId id="272" r:id="rId20"/>
    <p:sldId id="269" r:id="rId21"/>
    <p:sldId id="275" r:id="rId22"/>
    <p:sldId id="277" r:id="rId23"/>
    <p:sldId id="276" r:id="rId24"/>
    <p:sldId id="291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0" r:id="rId33"/>
    <p:sldId id="286" r:id="rId34"/>
    <p:sldId id="287" r:id="rId35"/>
    <p:sldId id="288" r:id="rId36"/>
    <p:sldId id="290" r:id="rId37"/>
    <p:sldId id="25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4B18-2277-422C-9ECD-239C03B5421E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ACB20-AA0E-479F-A907-BED40630C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8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The </a:t>
            </a:r>
            <a:r>
              <a:rPr lang="en-AU" sz="1200" b="1" dirty="0" smtClean="0"/>
              <a:t>set of SAT </a:t>
            </a:r>
            <a:r>
              <a:rPr lang="en-AU" sz="1200" dirty="0" smtClean="0"/>
              <a:t>responses for each individual student in the sample can be scanned as one single document.</a:t>
            </a:r>
          </a:p>
          <a:p>
            <a:endParaRPr lang="en-AU" sz="1200" dirty="0" smtClean="0"/>
          </a:p>
          <a:p>
            <a:r>
              <a:rPr lang="en-AU" sz="1200" dirty="0" smtClean="0"/>
              <a:t>Where there are </a:t>
            </a:r>
            <a:r>
              <a:rPr lang="en-AU" sz="1200" b="1" dirty="0" smtClean="0"/>
              <a:t>multiple</a:t>
            </a:r>
            <a:r>
              <a:rPr lang="en-AU" sz="1200" dirty="0" smtClean="0"/>
              <a:t> investigations, they can also be scanned as a single document.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6D78D-5474-4799-9A03-5EA67A2D46B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455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 smtClean="0"/>
          </a:p>
          <a:p>
            <a:r>
              <a:rPr lang="en-AU" sz="1200" dirty="0" smtClean="0"/>
              <a:t>Where there are </a:t>
            </a:r>
            <a:r>
              <a:rPr lang="en-AU" sz="1200" b="1" dirty="0" smtClean="0"/>
              <a:t>multiple</a:t>
            </a:r>
            <a:r>
              <a:rPr lang="en-AU" sz="1200" dirty="0" smtClean="0"/>
              <a:t> investigations, they can also be scanned as a single document.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6D78D-5474-4799-9A03-5EA67A2D46B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88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6098-D926-4D64-90DA-ADD5DA5B4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1600" y="1461600"/>
            <a:ext cx="5379859" cy="1656000"/>
          </a:xfrm>
        </p:spPr>
        <p:txBody>
          <a:bodyPr lIns="0" tIns="0" rIns="0" bIns="0" anchor="ctr" anchorCtr="0"/>
          <a:lstStyle>
            <a:lvl1pPr marL="0" indent="0" algn="l">
              <a:defRPr sz="4400"/>
            </a:lvl1pPr>
          </a:lstStyle>
          <a:p>
            <a:r>
              <a:rPr lang="en-US" dirty="0"/>
              <a:t>Insert your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5A5A1-467A-4B8D-B006-E2ED52E9C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2544" y="3693600"/>
            <a:ext cx="5379857" cy="1411060"/>
          </a:xfrm>
        </p:spPr>
        <p:txBody>
          <a:bodyPr lIns="0" tIns="0" rIns="0" bIns="0"/>
          <a:lstStyle>
            <a:lvl1pPr marL="0" indent="0" algn="l">
              <a:buNone/>
              <a:defRPr sz="16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3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733A-1E65-44DE-8D29-7A07A8690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FC668-817D-4C87-AB70-1BCB9CE38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6D95-C5CD-4274-9D2B-04C661C5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6DF5-44A6-4CF2-89C8-2CA3154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A7B55-01A4-47EC-A696-3135AB59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1634-4B29-4C7D-B8AC-3402FA64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6347-27A3-492C-8F1C-D8F9231CE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55E2C-7C2E-4832-A1EA-67EDB102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80C0-7833-40AC-8E35-385C7200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639D8-BFA5-49AA-98F4-0FFF8210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5036-4DF6-4DFA-B99D-F8ACEC29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D83F7-36A6-49F8-87E9-16FB6302B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BE0E2-B4BF-4FED-BB86-FA751313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38DF-2A53-47AE-953C-FAD7123E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0434E-E781-4085-A656-AD432C65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5475-E018-4297-83BF-DBF11BD3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843D-697B-4C09-BD3C-CB35E2376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03AF7-BEFB-4DF7-8D5B-06ED5DD5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0928F-15C7-4DF2-9FE9-2BED4828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B54EC-2A8D-454F-BDAF-B32A07D9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2809A-4593-42D3-9E99-87E35AAD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3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1A05-CE6F-4248-A8C6-5CFCE872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6E36F-24C1-4795-A748-ABB9B24E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2CE57-32F8-4106-8867-0F269726C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6C71B-3A99-47A0-B04C-97D80249C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40684-7A09-424D-B072-C239B69D6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9460D-2889-4445-B0EF-EEF4755B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9B065-123F-4057-BED4-DAAEC537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8A03E-FC48-4D1A-9D96-880A8D90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1366-8A58-4482-9526-D913F26E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CC233-0478-4032-A309-9564223B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705C6-662C-4E1F-AA31-596C2D1F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DF023-467B-45E0-822C-602566CE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95E6D-3C68-401A-A65A-7BB9116A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40C00-FCA2-45D2-9864-600CBE5D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3B2EC-59A8-4D04-8743-DCFED814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64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6CFE-1AA4-4CDD-A357-D2295897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D955-7806-4C28-B9C8-8F2CEFF9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592EB-AF56-4F6B-9670-99D56611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8593C-7E13-4240-BB9A-448CCAFB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9312F-7C9F-47CB-B044-BFE4A5C0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4275A-20F7-474C-9493-7117BFD7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E8EB-37B2-42E0-B4A3-3683C902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A9103-C79C-4813-B91B-A130C1CDB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3C22A-0C0E-4FFD-8293-7919D0CC3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70F50-BFE7-48EC-A2B5-FEB07DEE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ABBFD-313E-4E3A-9CAF-3340B8B6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FF68D-C0C4-4652-8301-39C97B3A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760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6F5F-7A01-4DF3-B931-07F0F8DD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0D202-DDB8-43FD-9911-ED2A8C1CC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A25B-0C2F-4945-B1AC-8EE62C20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9D6A8-2D0B-4F70-AA6F-7E843712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AF563-4938-43E4-B7E9-38FAA043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3D4C6-9E4E-49D0-8330-18220B7AA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C01CC-6624-42B7-8DEB-8BEC73C4A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30D1-35C8-4F0B-AE5D-A62B579E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A4FB-C120-474F-BB94-6239E97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1E8CE-A84B-4324-8543-E865410B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00" y="1198799"/>
            <a:ext cx="5097600" cy="489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EDBA93-3F5E-4FD7-9096-55009157BD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4800" y="1198799"/>
            <a:ext cx="5097600" cy="489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8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C367-F759-4128-B6AD-62F51D41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9724D-2F7A-489E-997C-9C3D6C74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00" y="1766656"/>
            <a:ext cx="5157787" cy="73841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2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74C3D-732A-44C7-9CAF-04260A773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00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403F9-2CF7-482A-8EA1-DDB867166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4413" y="1766656"/>
            <a:ext cx="5183188" cy="73841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750"/>
              </a:spcAft>
              <a:buNone/>
              <a:defRPr sz="28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09B2D-83C7-4891-BBE1-20B368B2C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441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DD61F-00C6-4E4F-A430-2F94F40C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B9C2E-07D4-4943-B169-F0C27A82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84BAC-BCDC-4D7C-884C-C986AEB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73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DA05-0CAD-4067-BF4B-5E5A2DAE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9E98-0F89-4A8C-A2C1-4D117A63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DD6FD-5BCA-4B94-AACD-4847C1EEB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5E699-3F39-4E9E-8DED-17545536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BC34A-E681-4D32-9FA2-98346D82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564CC-B272-40F7-8821-A4E243F9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19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6789-E886-41F6-93E9-A5A2BA3C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DE6F0-E044-409B-8088-37B4CE545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93267-AC9F-421B-874E-6A3759DA5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C0659-2FEE-49B6-A02D-E6FC5E59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10947-37EE-4A17-9636-EE2B21FC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E1854-58F8-469E-BD42-E52DA9C7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81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15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heading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16A7-83C6-44A8-92E3-9257FBF7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14D-F740-4D57-BD0E-C0E59698D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00" y="1198799"/>
            <a:ext cx="50976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F0D4-9178-4417-9AEC-990CD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2635-266F-4274-AD67-E2A13FF46E20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E954-D900-40A1-9149-AD4D3A3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8EC9-536D-4D8C-8F49-472CF4B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C36-20E4-47B5-BD16-2AFF12E36B3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EDBA93-3F5E-4FD7-9096-55009157BD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4800" y="1198799"/>
            <a:ext cx="50976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57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DB45-AD12-40FC-AE60-3CA20DDA53F6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8C28-C622-4DDE-975F-EFB99E9734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66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ackground image">
            <a:extLst>
              <a:ext uri="{FF2B5EF4-FFF2-40B4-BE49-F238E27FC236}">
                <a16:creationId xmlns:a16="http://schemas.microsoft.com/office/drawing/2014/main" id="{01D4127B-5622-4564-884C-620D79E95C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3200" cy="68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338F7-69E3-44DD-9C3C-DB962E8C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E048-4355-4E22-89B3-5E8BCAFAD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00" y="1198799"/>
            <a:ext cx="10670400" cy="48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5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0C0E-C649-4B48-BCB3-B04F9845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F10E-5731-44F6-A0B6-9762C6D5057B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3B3A-4186-4315-9688-1A6F25DB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898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D1F9-886E-4E18-B990-E276A769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73AC-B34D-41F3-95C2-C5ADD5569B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8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5" r:id="rId3"/>
    <p:sldLayoutId id="2147483676" r:id="rId4"/>
    <p:sldLayoutId id="2147483679" r:id="rId5"/>
    <p:sldLayoutId id="214748368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﻿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57200" indent="-1701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840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10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1376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3644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5912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8180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ackground image">
            <a:extLst>
              <a:ext uri="{FF2B5EF4-FFF2-40B4-BE49-F238E27FC236}">
                <a16:creationId xmlns:a16="http://schemas.microsoft.com/office/drawing/2014/main" id="{869D841B-2088-48E5-B517-454E3BA764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3200" cy="68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338F7-69E3-44DD-9C3C-DB962E8C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E048-4355-4E22-89B3-5E8BCAFAD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00" y="1198799"/>
            <a:ext cx="10670400" cy="48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5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0C0E-C649-4B48-BCB3-B04F9845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F10E-5731-44F6-A0B6-9762C6D5057B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3B3A-4186-4315-9688-1A6F25DB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898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D1F9-886E-4E18-B990-E276A769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73AC-B34D-41F3-95C2-C5ADD5569B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3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﻿"/>
        <a:defRPr sz="26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﻿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4572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831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910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1376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3644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5912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Background colour with SACE Board South Australia Logo and Government of South Australia Logo">
            <a:extLst>
              <a:ext uri="{FF2B5EF4-FFF2-40B4-BE49-F238E27FC236}">
                <a16:creationId xmlns:a16="http://schemas.microsoft.com/office/drawing/2014/main" id="{C2324399-F682-4DDA-B90C-97F596C2E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3200" cy="68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338F7-69E3-44DD-9C3C-DB962E8C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00" y="205200"/>
            <a:ext cx="106704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E048-4355-4E22-89B3-5E8BCAFAD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00" y="1198799"/>
            <a:ext cx="12193200" cy="48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5"/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0C0E-C649-4B48-BCB3-B04F9845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0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F10E-5731-44F6-A0B6-9762C6D5057B}" type="datetimeFigureOut">
              <a:rPr lang="en-AU" smtClean="0"/>
              <a:t>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3B3A-4186-4315-9688-1A6F25DB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898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D1F9-886E-4E18-B990-E276A769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73AC-B34D-41F3-95C2-C5ADD5569B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74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﻿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26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57200" indent="-1701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840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108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1376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3644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5912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818000" indent="-226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977AA-5181-4F64-AB4B-96179FD3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25730-7C00-4337-8B85-EA791286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2EA4E-AD13-4125-A66D-372CECF1D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F50E-E4D0-4C5C-B386-62A691EB809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8A304-C1A1-45A6-8F78-CDD890541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10EC5-E37B-45D8-900D-80DE2A327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7D65-8F7E-4664-B0C3-068134FAC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649230-1086-4F7B-A181-01D3F887A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600" y="667657"/>
            <a:ext cx="5379859" cy="2449943"/>
          </a:xfrm>
        </p:spPr>
        <p:txBody>
          <a:bodyPr/>
          <a:lstStyle/>
          <a:p>
            <a:r>
              <a:rPr lang="en-AU" dirty="0" smtClean="0"/>
              <a:t>New to teaching SPECIALIST MATHEMATICS</a:t>
            </a:r>
            <a:endParaRPr lang="en-A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56E20C-9631-43B9-90B6-C11BB2086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400" b="1" dirty="0" smtClean="0"/>
              <a:t>MARCH </a:t>
            </a:r>
            <a:r>
              <a:rPr lang="en-AU" sz="2400" b="1" dirty="0" smtClean="0"/>
              <a:t>2021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4054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31579" y="4250393"/>
            <a:ext cx="8957442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AU" alt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05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1834" y="281043"/>
            <a:ext cx="6481214" cy="1784186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/>
            <a:r>
              <a:rPr lang="en-AU" sz="4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IMPORTANT DATES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08" y="2831168"/>
            <a:ext cx="9783015" cy="3279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34" y="502362"/>
            <a:ext cx="5021570" cy="13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4" y="281042"/>
            <a:ext cx="6481214" cy="2451647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AU" sz="4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MODERATION</a:t>
            </a:r>
            <a:br>
              <a:rPr lang="en-AU" sz="4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AU" sz="4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School Assessment</a:t>
            </a:r>
            <a:endParaRPr lang="en-AU" dirty="0"/>
          </a:p>
        </p:txBody>
      </p:sp>
      <p:pic>
        <p:nvPicPr>
          <p:cNvPr id="2050" name="Picture 2" descr="Remi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36" y="3079531"/>
            <a:ext cx="3246417" cy="34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298" y="735724"/>
            <a:ext cx="517163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467" y="1631562"/>
            <a:ext cx="10142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0070C0"/>
                </a:solidFill>
              </a:rPr>
              <a:t>Multiple </a:t>
            </a:r>
            <a:r>
              <a:rPr lang="en-AU" sz="4400" dirty="0">
                <a:solidFill>
                  <a:srgbClr val="0070C0"/>
                </a:solidFill>
              </a:rPr>
              <a:t>individual documents are not required to be </a:t>
            </a:r>
            <a:r>
              <a:rPr lang="en-AU" sz="4400" dirty="0" smtClean="0">
                <a:solidFill>
                  <a:srgbClr val="0070C0"/>
                </a:solidFill>
              </a:rPr>
              <a:t>scanned and uploaded </a:t>
            </a:r>
            <a:r>
              <a:rPr lang="en-AU" sz="4400" dirty="0">
                <a:solidFill>
                  <a:srgbClr val="0070C0"/>
                </a:solidFill>
              </a:rPr>
              <a:t>separately for any assessment </a:t>
            </a:r>
            <a:r>
              <a:rPr lang="en-AU" sz="4400" dirty="0" smtClean="0">
                <a:solidFill>
                  <a:srgbClr val="0070C0"/>
                </a:solidFill>
              </a:rPr>
              <a:t>type for a student in the sample</a:t>
            </a:r>
            <a:endParaRPr lang="en-AU" sz="4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648" y="1016000"/>
            <a:ext cx="6354618" cy="4765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1939" y="275050"/>
            <a:ext cx="5588000" cy="62478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AU" sz="10000" dirty="0" smtClean="0"/>
          </a:p>
          <a:p>
            <a:pPr algn="ctr"/>
            <a:r>
              <a:rPr lang="en-AU" sz="20000" dirty="0" smtClean="0"/>
              <a:t>=1</a:t>
            </a:r>
          </a:p>
          <a:p>
            <a:endParaRPr lang="en-AU" sz="10000" dirty="0"/>
          </a:p>
        </p:txBody>
      </p:sp>
    </p:spTree>
    <p:extLst>
      <p:ext uri="{BB962C8B-B14F-4D97-AF65-F5344CB8AC3E}">
        <p14:creationId xmlns:p14="http://schemas.microsoft.com/office/powerpoint/2010/main" val="39196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128" y="655783"/>
            <a:ext cx="101848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0070C0"/>
                </a:solidFill>
              </a:rPr>
              <a:t>Moderation is a process of confirmation</a:t>
            </a:r>
            <a:endParaRPr lang="en-AU" sz="4000" dirty="0" smtClean="0"/>
          </a:p>
          <a:p>
            <a:endParaRPr lang="en-AU" sz="3200" dirty="0"/>
          </a:p>
          <a:p>
            <a:r>
              <a:rPr lang="en-AU" sz="3200" dirty="0"/>
              <a:t>The correctness of mathematical computations is a key </a:t>
            </a:r>
            <a:r>
              <a:rPr lang="en-AU" sz="3200" dirty="0" smtClean="0"/>
              <a:t>indicator for the moderator to confirm standards indicated by the teacher against the performance standards.</a:t>
            </a:r>
            <a:endParaRPr lang="en-AU" sz="3200" dirty="0"/>
          </a:p>
          <a:p>
            <a:endParaRPr lang="en-AU" sz="3200" dirty="0"/>
          </a:p>
          <a:p>
            <a:r>
              <a:rPr lang="en-AU" sz="3200" dirty="0" smtClean="0"/>
              <a:t>All materials submitted for moderation must have clear evidence of the level of correctness of all mathematical computations carried out by the student.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6694">
            <a:off x="699827" y="-582535"/>
            <a:ext cx="5848350" cy="783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396" y="-343911"/>
            <a:ext cx="5715000" cy="7305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5019">
            <a:off x="6203536" y="-40697"/>
            <a:ext cx="5800725" cy="7105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146994">
            <a:off x="1240380" y="2367507"/>
            <a:ext cx="9732281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All mathematical calculations 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must be marked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5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5" y="100928"/>
            <a:ext cx="7428139" cy="69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43" y="290285"/>
            <a:ext cx="994410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907"/>
          <a:stretch/>
        </p:blipFill>
        <p:spPr>
          <a:xfrm>
            <a:off x="-22860" y="290285"/>
            <a:ext cx="2286713" cy="169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514" y="2467428"/>
            <a:ext cx="915122" cy="3831771"/>
          </a:xfrm>
          <a:prstGeom prst="rect">
            <a:avLst/>
          </a:prstGeom>
          <a:solidFill>
            <a:srgbClr val="92D050"/>
          </a:solidFill>
        </p:spPr>
        <p:txBody>
          <a:bodyPr vert="wordArtVert" wrap="square" rtlCol="0">
            <a:spAutoFit/>
          </a:bodyPr>
          <a:lstStyle/>
          <a:p>
            <a:r>
              <a:rPr lang="en-GB" sz="4000" dirty="0" smtClean="0"/>
              <a:t>PLATO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172" y="2360610"/>
            <a:ext cx="7304541" cy="42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6" y="598487"/>
            <a:ext cx="6858000" cy="180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6" y="2717574"/>
            <a:ext cx="8813800" cy="31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79333"/>
            <a:ext cx="8572500" cy="6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4699058" cy="46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2286000"/>
            <a:ext cx="15240000" cy="1143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2911" y="628233"/>
            <a:ext cx="817326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Tips from a </a:t>
            </a:r>
          </a:p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Lead Practitioner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77" y="206033"/>
            <a:ext cx="10541091" cy="977055"/>
          </a:xfrm>
          <a:solidFill>
            <a:srgbClr val="92D050"/>
          </a:solidFill>
        </p:spPr>
        <p:txBody>
          <a:bodyPr vert="horz"/>
          <a:lstStyle/>
          <a:p>
            <a:pPr algn="ctr"/>
            <a:r>
              <a:rPr lang="en-GB" b="1" dirty="0"/>
              <a:t>INDUCTION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790" y="1757736"/>
            <a:ext cx="2344057" cy="1338828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Start by stating what P(n) is, if not already given in that </a:t>
            </a:r>
            <a:r>
              <a:rPr lang="en-US" dirty="0" smtClean="0"/>
              <a:t>format.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20785" y="2414078"/>
            <a:ext cx="2344057" cy="1338828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Sums, products, divisibility, matrices, </a:t>
            </a:r>
            <a:r>
              <a:rPr lang="en-US" dirty="0" smtClean="0"/>
              <a:t>trigonometry.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64597" y="1404761"/>
            <a:ext cx="2344057" cy="258532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 need for Σ or Π notation – in fact so many mistakes made when students use this in the LHS P(k+1) </a:t>
            </a:r>
            <a:r>
              <a:rPr lang="en-US" dirty="0" smtClean="0"/>
              <a:t>step.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17528" y="2028008"/>
            <a:ext cx="2344057" cy="133882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Provide part (b) style – exam style (</a:t>
            </a:r>
            <a:r>
              <a:rPr lang="en-US" dirty="0" smtClean="0"/>
              <a:t>e.g</a:t>
            </a:r>
            <a:r>
              <a:rPr lang="en-US" dirty="0"/>
              <a:t>. Q.5 2019 book 1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21789" y="4055945"/>
            <a:ext cx="2344057" cy="216982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Matrices – good to get conjecture and proof done here in a SAT. Can be asked in </a:t>
            </a:r>
            <a:r>
              <a:rPr lang="en-GB" dirty="0" smtClean="0"/>
              <a:t>exam.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020786" y="4611297"/>
            <a:ext cx="2344057" cy="133882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Trigonometry style – may need hints for identity </a:t>
            </a:r>
            <a:r>
              <a:rPr lang="en-US" dirty="0" smtClean="0"/>
              <a:t>required.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16664" y="4603242"/>
            <a:ext cx="4609604" cy="175432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Marking: one mark for statement of P(n) at the beginning with the statement at the end. If the statement at the end is there with no, or incorrect, maths between then </a:t>
            </a:r>
            <a:r>
              <a:rPr lang="en-GB" dirty="0"/>
              <a:t>no mark.</a:t>
            </a:r>
          </a:p>
        </p:txBody>
      </p:sp>
    </p:spTree>
    <p:extLst>
      <p:ext uri="{BB962C8B-B14F-4D97-AF65-F5344CB8AC3E}">
        <p14:creationId xmlns:p14="http://schemas.microsoft.com/office/powerpoint/2010/main" val="17774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93" y="281043"/>
            <a:ext cx="557311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AU" dirty="0" smtClean="0"/>
              <a:t>Zoom meeting requests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91530" y="2013001"/>
            <a:ext cx="1064697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keep your speaker on mute.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use the chat tool to ask specific questions that you would like addressed during the teleconference.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r="29988" b="4493"/>
          <a:stretch/>
        </p:blipFill>
        <p:spPr>
          <a:xfrm>
            <a:off x="1501434" y="2738730"/>
            <a:ext cx="9062317" cy="90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233" b="2412"/>
          <a:stretch/>
        </p:blipFill>
        <p:spPr>
          <a:xfrm>
            <a:off x="1212715" y="5309322"/>
            <a:ext cx="9472221" cy="8740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01434" y="2644049"/>
            <a:ext cx="2564524" cy="1086164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71970" y="5309322"/>
            <a:ext cx="1344058" cy="87400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050" y="1699557"/>
            <a:ext cx="4501920" cy="43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8858" y="219715"/>
            <a:ext cx="10283372" cy="919657"/>
          </a:xfrm>
          <a:solidFill>
            <a:srgbClr val="92D050"/>
          </a:solidFill>
        </p:spPr>
        <p:txBody>
          <a:bodyPr vert="horz"/>
          <a:lstStyle/>
          <a:p>
            <a:pPr algn="ctr"/>
            <a:r>
              <a:rPr lang="en-GB" b="1" dirty="0" smtClean="0"/>
              <a:t>Complex Numbers and Polynomials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6597651" y="1722431"/>
            <a:ext cx="2619828" cy="92333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dirty="0" err="1"/>
              <a:t>DeMoivre’s</a:t>
            </a:r>
            <a:r>
              <a:rPr lang="en-GB" dirty="0"/>
              <a:t> theorem focus (</a:t>
            </a:r>
            <a:r>
              <a:rPr lang="en-GB" dirty="0" smtClean="0"/>
              <a:t>e.g. </a:t>
            </a:r>
            <a:r>
              <a:rPr lang="en-GB" dirty="0"/>
              <a:t>2019 Q 14 (b)(ii), (c)(i))</a:t>
            </a:r>
          </a:p>
        </p:txBody>
      </p:sp>
      <p:sp>
        <p:nvSpPr>
          <p:cNvPr id="7" name="Rectangle 6"/>
          <p:cNvSpPr/>
          <p:nvPr/>
        </p:nvSpPr>
        <p:spPr>
          <a:xfrm>
            <a:off x="9416144" y="1763590"/>
            <a:ext cx="2619828" cy="1477328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Linking polynomials with roots of complex equations. e</a:t>
            </a:r>
            <a:r>
              <a:rPr lang="en-US" dirty="0" smtClean="0"/>
              <a:t>.g. </a:t>
            </a:r>
            <a:r>
              <a:rPr lang="en-US" dirty="0"/>
              <a:t>Conjugate pairs to a </a:t>
            </a:r>
            <a:r>
              <a:rPr lang="en-GB" dirty="0"/>
              <a:t>quadratic factor.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907143" y="3993529"/>
            <a:ext cx="2619828" cy="258532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Drawing solutions on Argand Diagram, connecting geometry and properties of </a:t>
            </a:r>
            <a:r>
              <a:rPr lang="en-GB" dirty="0"/>
              <a:t>shapes (</a:t>
            </a:r>
            <a:r>
              <a:rPr lang="en-GB" dirty="0" smtClean="0"/>
              <a:t>e.g</a:t>
            </a:r>
            <a:r>
              <a:rPr lang="en-GB" dirty="0"/>
              <a:t>. Rhombus, parallelogram). Past exam papers. (</a:t>
            </a:r>
            <a:r>
              <a:rPr lang="en-GB" dirty="0" smtClean="0"/>
              <a:t>e.g. </a:t>
            </a:r>
            <a:r>
              <a:rPr lang="en-GB" dirty="0"/>
              <a:t>2019 Q7 (b)-(c) (iii), Q14 (c)(ii)(1)(2))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9158" y="4089713"/>
            <a:ext cx="2619828" cy="1754326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Using points or vectors to represent solutions but ensure ‘length’ is indicated, and</a:t>
            </a:r>
          </a:p>
          <a:p>
            <a:r>
              <a:rPr lang="en-US" dirty="0"/>
              <a:t>position reasonably for given angle.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597651" y="3218009"/>
            <a:ext cx="2619828" cy="120032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Ensuring scales are clearly indicated in these Argand Diagrams. </a:t>
            </a:r>
            <a:r>
              <a:rPr lang="en-US" dirty="0" smtClean="0"/>
              <a:t>(e.g. </a:t>
            </a:r>
            <a:r>
              <a:rPr lang="en-US" dirty="0"/>
              <a:t>2019 Q7 (b))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416144" y="3462584"/>
            <a:ext cx="2619828" cy="120032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Triangle Inequality in context of using vectors to represent complex </a:t>
            </a:r>
            <a:r>
              <a:rPr lang="en-US" dirty="0" smtClean="0"/>
              <a:t>numbers.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23318" y="4953254"/>
            <a:ext cx="2619828" cy="1754326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Remainder and factor theorem - past exam questions. Use calculator for solving</a:t>
            </a:r>
          </a:p>
          <a:p>
            <a:r>
              <a:rPr lang="en-US" dirty="0"/>
              <a:t>simultaneously if required. (</a:t>
            </a:r>
            <a:r>
              <a:rPr lang="en-US" dirty="0" err="1"/>
              <a:t>eg</a:t>
            </a:r>
            <a:r>
              <a:rPr lang="en-US" dirty="0"/>
              <a:t>. 2019 Q 9)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907142" y="1547906"/>
            <a:ext cx="2619828" cy="203132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Making good use of graphics calculator when working from Cartesian form to polar </a:t>
            </a:r>
            <a:r>
              <a:rPr lang="en-GB" dirty="0"/>
              <a:t>form and vice versa (</a:t>
            </a:r>
            <a:r>
              <a:rPr lang="en-GB" dirty="0" smtClean="0"/>
              <a:t>e.g. </a:t>
            </a:r>
            <a:r>
              <a:rPr lang="en-GB" dirty="0"/>
              <a:t>2019 Q7 (a)(i) and (ii), Q14 (b)(i))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9158" y="1987424"/>
            <a:ext cx="2619828" cy="1477328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Graphing sets –Use supplementary material here: past exam material, extra in </a:t>
            </a:r>
            <a:r>
              <a:rPr lang="en-GB" dirty="0"/>
              <a:t>Haese. (</a:t>
            </a:r>
            <a:r>
              <a:rPr lang="en-GB" dirty="0" err="1"/>
              <a:t>eg</a:t>
            </a:r>
            <a:r>
              <a:rPr lang="en-GB" dirty="0"/>
              <a:t> 2019 Q14 (a)(i), (ii))</a:t>
            </a:r>
          </a:p>
        </p:txBody>
      </p:sp>
    </p:spTree>
    <p:extLst>
      <p:ext uri="{BB962C8B-B14F-4D97-AF65-F5344CB8AC3E}">
        <p14:creationId xmlns:p14="http://schemas.microsoft.com/office/powerpoint/2010/main" val="24822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6914" y="219715"/>
            <a:ext cx="10080172" cy="919657"/>
          </a:xfrm>
          <a:solidFill>
            <a:srgbClr val="92D050"/>
          </a:solidFill>
        </p:spPr>
        <p:txBody>
          <a:bodyPr vert="horz"/>
          <a:lstStyle/>
          <a:p>
            <a:pPr algn="ctr"/>
            <a:r>
              <a:rPr lang="en-GB" b="1" dirty="0"/>
              <a:t>F</a:t>
            </a:r>
            <a:r>
              <a:rPr lang="en-GB" b="1" dirty="0" smtClean="0"/>
              <a:t>unctions and Graph sketching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1328056" y="1709509"/>
            <a:ext cx="2619828" cy="120032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Observe behaviour near asymptotes graphically. (</a:t>
            </a:r>
            <a:r>
              <a:rPr lang="en-US" dirty="0" smtClean="0"/>
              <a:t>e.g. </a:t>
            </a:r>
            <a:r>
              <a:rPr lang="en-US" dirty="0"/>
              <a:t>2019 Q4</a:t>
            </a:r>
            <a:r>
              <a:rPr lang="en-US" dirty="0" smtClean="0"/>
              <a:t>). May </a:t>
            </a:r>
            <a:r>
              <a:rPr lang="en-US" dirty="0"/>
              <a:t>be </a:t>
            </a:r>
            <a:r>
              <a:rPr lang="en-US" dirty="0" smtClean="0"/>
              <a:t>oblique </a:t>
            </a:r>
            <a:r>
              <a:rPr lang="en-GB" dirty="0" smtClean="0"/>
              <a:t>asymptotes.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57093" y="1854498"/>
            <a:ext cx="2619828" cy="92333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Consider modulus graphs – use calculator </a:t>
            </a:r>
            <a:r>
              <a:rPr lang="en-US" dirty="0" smtClean="0"/>
              <a:t>e.g. </a:t>
            </a:r>
            <a:r>
              <a:rPr lang="en-US" dirty="0"/>
              <a:t>|</a:t>
            </a:r>
            <a:r>
              <a:rPr lang="en-US" b="1" dirty="0"/>
              <a:t>Y1</a:t>
            </a:r>
            <a:r>
              <a:rPr lang="en-US" dirty="0"/>
              <a:t>| on </a:t>
            </a:r>
            <a:r>
              <a:rPr lang="en-US" dirty="0" smtClean="0"/>
              <a:t>CASIO.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507942" y="1420310"/>
            <a:ext cx="2619828" cy="203132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Composition of functions and consideration of domains and ranges in this context</a:t>
            </a:r>
          </a:p>
          <a:p>
            <a:r>
              <a:rPr lang="en-GB" dirty="0"/>
              <a:t>and for inverse </a:t>
            </a:r>
            <a:r>
              <a:rPr lang="en-GB" dirty="0" smtClean="0"/>
              <a:t>functions.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36056" y="3608162"/>
            <a:ext cx="3040741" cy="286232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Calculator use – be savvy ensure in parametric form that pitch for parameter</a:t>
            </a:r>
            <a:r>
              <a:rPr lang="en-US" b="1" dirty="0"/>
              <a:t> t </a:t>
            </a:r>
            <a:r>
              <a:rPr lang="en-US" dirty="0"/>
              <a:t>is </a:t>
            </a:r>
            <a:r>
              <a:rPr lang="en-US" dirty="0" smtClean="0"/>
              <a:t>set appropriately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careful that if the calculator has been used to draw parametric</a:t>
            </a:r>
          </a:p>
          <a:p>
            <a:r>
              <a:rPr lang="en-US" dirty="0"/>
              <a:t>curve then if later an integral is required it must be changed back to “</a:t>
            </a:r>
            <a:r>
              <a:rPr lang="en-US" b="1" dirty="0"/>
              <a:t>Y=</a:t>
            </a:r>
            <a:r>
              <a:rPr lang="en-US" dirty="0"/>
              <a:t>”.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749582" y="4100090"/>
            <a:ext cx="1847772" cy="175432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Can introduce partial fractions here &amp; revisit in integration. (</a:t>
            </a:r>
            <a:r>
              <a:rPr lang="en-US" dirty="0" smtClean="0"/>
              <a:t>e.g. </a:t>
            </a:r>
            <a:r>
              <a:rPr lang="en-US" dirty="0"/>
              <a:t>2019 Q1(a) and (b</a:t>
            </a:r>
            <a:r>
              <a:rPr lang="en-US" dirty="0" smtClean="0"/>
              <a:t>)).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043062" y="3740844"/>
            <a:ext cx="4557482" cy="28315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Inverse functions – make sure to link to calculus later (</a:t>
            </a:r>
            <a:r>
              <a:rPr lang="en-US" dirty="0" smtClean="0"/>
              <a:t>e.g</a:t>
            </a:r>
            <a:r>
              <a:rPr lang="en-US" dirty="0"/>
              <a:t>. implicit differentiation) (</a:t>
            </a:r>
            <a:r>
              <a:rPr lang="en-US" dirty="0" smtClean="0"/>
              <a:t>e.g. </a:t>
            </a:r>
            <a:r>
              <a:rPr lang="en-GB" dirty="0" smtClean="0"/>
              <a:t>2019 </a:t>
            </a:r>
            <a:r>
              <a:rPr lang="en-GB" dirty="0"/>
              <a:t>Q13</a:t>
            </a:r>
            <a:r>
              <a:rPr lang="en-GB" dirty="0" smtClean="0"/>
              <a:t>)</a:t>
            </a:r>
          </a:p>
          <a:p>
            <a:endParaRPr lang="en-GB" sz="800" dirty="0"/>
          </a:p>
          <a:p>
            <a:r>
              <a:rPr lang="en-US" dirty="0"/>
              <a:t>o </a:t>
            </a:r>
            <a:r>
              <a:rPr lang="en-US" b="1" dirty="0"/>
              <a:t>1-1</a:t>
            </a:r>
            <a:r>
              <a:rPr lang="en-US" dirty="0"/>
              <a:t> is all that is required to consider when asked if a relation has an </a:t>
            </a:r>
            <a:r>
              <a:rPr lang="en-US" dirty="0" smtClean="0"/>
              <a:t>inverse</a:t>
            </a:r>
          </a:p>
          <a:p>
            <a:endParaRPr lang="en-US" sz="800" dirty="0"/>
          </a:p>
          <a:p>
            <a:r>
              <a:rPr lang="en-US" dirty="0"/>
              <a:t>o Examiner comments regarding the negative or positive square root when</a:t>
            </a:r>
          </a:p>
          <a:p>
            <a:r>
              <a:rPr lang="en-US" dirty="0"/>
              <a:t>finding the derivative </a:t>
            </a:r>
            <a:r>
              <a:rPr lang="en-US" dirty="0" smtClean="0"/>
              <a:t>e.g. </a:t>
            </a:r>
            <a:r>
              <a:rPr lang="en-US" dirty="0"/>
              <a:t>if 𝑦 = </a:t>
            </a:r>
            <a:r>
              <a:rPr lang="en-US" dirty="0" err="1"/>
              <a:t>arcsin</a:t>
            </a:r>
            <a:r>
              <a:rPr lang="en-US" dirty="0"/>
              <a:t>𝑥 and ∴ 𝑥 = sin𝑦 … finding </a:t>
            </a:r>
            <a:r>
              <a:rPr lang="en-US" dirty="0" smtClean="0"/>
              <a:t>the </a:t>
            </a:r>
            <a:r>
              <a:rPr lang="en-GB" dirty="0" smtClean="0"/>
              <a:t>derivative 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10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3200" y="219715"/>
            <a:ext cx="9826171" cy="919657"/>
          </a:xfrm>
          <a:solidFill>
            <a:srgbClr val="92D050"/>
          </a:solidFill>
        </p:spPr>
        <p:txBody>
          <a:bodyPr vert="horz"/>
          <a:lstStyle/>
          <a:p>
            <a:pPr algn="ctr"/>
            <a:r>
              <a:rPr lang="en-US" b="1" dirty="0" smtClean="0"/>
              <a:t>Vectors and Vector Proof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907142" y="1623935"/>
            <a:ext cx="2619828" cy="175432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Notation - very important to use correct notation so that errors in ‘algebra’ are</a:t>
            </a:r>
          </a:p>
          <a:p>
            <a:r>
              <a:rPr lang="en-GB" dirty="0"/>
              <a:t>avoided. Understanding that </a:t>
            </a:r>
            <a:r>
              <a:rPr lang="en-GB" dirty="0" smtClean="0"/>
              <a:t>𝒃・𝒃 </a:t>
            </a:r>
            <a:r>
              <a:rPr lang="en-GB" dirty="0"/>
              <a:t>= |𝒃|</a:t>
            </a:r>
            <a:r>
              <a:rPr lang="en-GB" baseline="30000" dirty="0"/>
              <a:t>𝟐</a:t>
            </a:r>
          </a:p>
        </p:txBody>
      </p:sp>
      <p:sp>
        <p:nvSpPr>
          <p:cNvPr id="5" name="Rectangle 4"/>
          <p:cNvSpPr/>
          <p:nvPr/>
        </p:nvSpPr>
        <p:spPr>
          <a:xfrm>
            <a:off x="907142" y="5366557"/>
            <a:ext cx="2619828" cy="64633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Angle between planes not required.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03221" y="3175215"/>
            <a:ext cx="2619828" cy="200054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Vector proof – assumed knowledge: </a:t>
            </a:r>
            <a:endParaRPr lang="en-US" dirty="0" smtClean="0"/>
          </a:p>
          <a:p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imilarity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properties </a:t>
            </a:r>
            <a:r>
              <a:rPr lang="en-US" dirty="0"/>
              <a:t>of </a:t>
            </a:r>
            <a:r>
              <a:rPr lang="en-US" dirty="0" smtClean="0"/>
              <a:t>circles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and tangents.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r>
              <a:rPr lang="en-US" dirty="0" smtClean="0"/>
              <a:t>(e.g.  </a:t>
            </a:r>
            <a:r>
              <a:rPr lang="en-GB" dirty="0" smtClean="0"/>
              <a:t>2019 </a:t>
            </a:r>
            <a:r>
              <a:rPr lang="en-GB" dirty="0"/>
              <a:t>Q3)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3221" y="5617151"/>
            <a:ext cx="2619828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Volume of 3D shapes not required.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07142" y="3874558"/>
            <a:ext cx="2619828" cy="92333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Longer questions and shorter questions (</a:t>
            </a:r>
            <a:r>
              <a:rPr lang="en-GB" dirty="0" smtClean="0"/>
              <a:t>e.g. </a:t>
            </a:r>
            <a:r>
              <a:rPr lang="en-GB" dirty="0"/>
              <a:t>2019 Q11)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3221" y="1464392"/>
            <a:ext cx="2619828" cy="120032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Vector form of the equation of the plane not required. Only the Cartesian form.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117450" y="3019558"/>
            <a:ext cx="4557482" cy="323165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3x3 systems – show row operations </a:t>
            </a:r>
            <a:r>
              <a:rPr lang="en-US" dirty="0" smtClean="0"/>
              <a:t>clearly</a:t>
            </a:r>
          </a:p>
          <a:p>
            <a:endParaRPr lang="en-US" sz="800" dirty="0"/>
          </a:p>
          <a:p>
            <a:r>
              <a:rPr lang="en-US" dirty="0"/>
              <a:t>o Recognise reduced matrix that indicates no solution, infinitely many</a:t>
            </a:r>
          </a:p>
          <a:p>
            <a:r>
              <a:rPr lang="fr-FR" dirty="0"/>
              <a:t>solutions, unique solution. (</a:t>
            </a:r>
            <a:r>
              <a:rPr lang="fr-FR" dirty="0" smtClean="0"/>
              <a:t>e.g. </a:t>
            </a:r>
            <a:r>
              <a:rPr lang="fr-FR" dirty="0"/>
              <a:t>2019 Q6</a:t>
            </a:r>
            <a:r>
              <a:rPr lang="fr-FR" dirty="0" smtClean="0"/>
              <a:t>)</a:t>
            </a:r>
          </a:p>
          <a:p>
            <a:endParaRPr lang="fr-FR" sz="800" dirty="0"/>
          </a:p>
          <a:p>
            <a:r>
              <a:rPr lang="en-US" dirty="0"/>
              <a:t>o Recognise possible graphical representation (given). Recognise system </a:t>
            </a:r>
            <a:r>
              <a:rPr lang="en-US" dirty="0" smtClean="0"/>
              <a:t>as having </a:t>
            </a:r>
            <a:r>
              <a:rPr lang="en-US" dirty="0"/>
              <a:t>parallel or coincident planes</a:t>
            </a:r>
            <a:r>
              <a:rPr lang="en-US" dirty="0" smtClean="0"/>
              <a:t>.</a:t>
            </a:r>
          </a:p>
          <a:p>
            <a:endParaRPr lang="en-US" sz="800" dirty="0"/>
          </a:p>
          <a:p>
            <a:r>
              <a:rPr lang="en-US" dirty="0"/>
              <a:t>o Two equations of planes for common line. Row operations on this sort of</a:t>
            </a:r>
          </a:p>
          <a:p>
            <a:r>
              <a:rPr lang="en-GB" dirty="0"/>
              <a:t>system. (</a:t>
            </a:r>
            <a:r>
              <a:rPr lang="en-GB" dirty="0" smtClean="0"/>
              <a:t>e.g. </a:t>
            </a:r>
            <a:r>
              <a:rPr lang="en-GB" dirty="0"/>
              <a:t>2019 Q6)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94171" y="1756299"/>
            <a:ext cx="2619828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Triangle Inequality again in this </a:t>
            </a:r>
            <a:r>
              <a:rPr lang="en-US" dirty="0" smtClean="0"/>
              <a:t>context.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4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5772" y="219715"/>
            <a:ext cx="9731828" cy="919657"/>
          </a:xfrm>
          <a:solidFill>
            <a:srgbClr val="92D050"/>
          </a:solidFill>
        </p:spPr>
        <p:txBody>
          <a:bodyPr vert="horz"/>
          <a:lstStyle/>
          <a:p>
            <a:pPr algn="ctr"/>
            <a:r>
              <a:rPr lang="en-US" b="1" dirty="0" smtClean="0"/>
              <a:t>Integration techniques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6036127" y="1688199"/>
            <a:ext cx="2619828" cy="258532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Calculator use – care when entering, especially trig with powers. Comment</a:t>
            </a:r>
          </a:p>
          <a:p>
            <a:r>
              <a:rPr lang="en-US" dirty="0"/>
              <a:t>previously re CASIO: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if </a:t>
            </a:r>
            <a:r>
              <a:rPr lang="en-US" dirty="0"/>
              <a:t>the calculator gives </a:t>
            </a:r>
            <a:r>
              <a:rPr lang="en-US" b="1" dirty="0"/>
              <a:t>T</a:t>
            </a:r>
            <a:r>
              <a:rPr lang="en-US" dirty="0"/>
              <a:t> instead of an </a:t>
            </a:r>
            <a:r>
              <a:rPr lang="en-US" b="1" dirty="0"/>
              <a:t>x</a:t>
            </a:r>
            <a:r>
              <a:rPr lang="en-US" dirty="0"/>
              <a:t> then change TYPE to </a:t>
            </a:r>
            <a:r>
              <a:rPr lang="en-US" b="1" dirty="0"/>
              <a:t>Y=</a:t>
            </a:r>
            <a:endParaRPr lang="en-GB" b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1632858" y="4949612"/>
            <a:ext cx="2619828" cy="36933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odulus </a:t>
            </a:r>
            <a:r>
              <a:rPr lang="en-GB" dirty="0"/>
              <a:t>for natural log</a:t>
            </a:r>
          </a:p>
        </p:txBody>
      </p:sp>
      <p:sp>
        <p:nvSpPr>
          <p:cNvPr id="6" name="Rectangle 5"/>
          <p:cNvSpPr/>
          <p:nvPr/>
        </p:nvSpPr>
        <p:spPr>
          <a:xfrm>
            <a:off x="9104085" y="2714870"/>
            <a:ext cx="2619828" cy="175432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Volumes of solids of revolution – often lead in, such that when the function is</a:t>
            </a:r>
          </a:p>
          <a:p>
            <a:r>
              <a:rPr lang="en-US" dirty="0"/>
              <a:t>squared it works out nicely. (</a:t>
            </a:r>
            <a:r>
              <a:rPr lang="en-US" dirty="0" smtClean="0"/>
              <a:t>e.g. </a:t>
            </a:r>
            <a:r>
              <a:rPr lang="en-US" dirty="0"/>
              <a:t>2019 Q15)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32858" y="5677831"/>
            <a:ext cx="2619828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Don’t stay on Methods style of </a:t>
            </a:r>
            <a:r>
              <a:rPr lang="en-US" dirty="0" smtClean="0"/>
              <a:t>question.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04085" y="5077667"/>
            <a:ext cx="2619828" cy="120032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Volumes of solids involving two functions (Ex 7F.2 of Haese) NOT in the </a:t>
            </a:r>
            <a:r>
              <a:rPr lang="en-US" dirty="0" smtClean="0"/>
              <a:t>Subject Outline.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68471" y="5227396"/>
            <a:ext cx="2619828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Area between Curves ensure in correct </a:t>
            </a:r>
            <a:r>
              <a:rPr lang="en-US" dirty="0" smtClean="0"/>
              <a:t>order.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30515" y="1380423"/>
            <a:ext cx="4557482" cy="320087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Link to functions and graph </a:t>
            </a:r>
            <a:r>
              <a:rPr lang="en-US" dirty="0" smtClean="0"/>
              <a:t>sketching:</a:t>
            </a:r>
          </a:p>
          <a:p>
            <a:endParaRPr lang="en-US" sz="800" dirty="0"/>
          </a:p>
          <a:p>
            <a:r>
              <a:rPr lang="en-US" dirty="0"/>
              <a:t>o Substitution – do not need to do Q.10 or Q.11 of Ex 7C.1 of </a:t>
            </a:r>
            <a:r>
              <a:rPr lang="en-US" dirty="0" smtClean="0"/>
              <a:t>Haese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Inverse </a:t>
            </a:r>
            <a:r>
              <a:rPr lang="en-GB" dirty="0"/>
              <a:t>Trig </a:t>
            </a:r>
            <a:r>
              <a:rPr lang="en-GB" dirty="0" smtClean="0"/>
              <a:t>Functions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Partial Fractions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Integration </a:t>
            </a:r>
            <a:r>
              <a:rPr lang="en-US" dirty="0"/>
              <a:t>by Parts (</a:t>
            </a:r>
            <a:r>
              <a:rPr lang="en-US" dirty="0" smtClean="0"/>
              <a:t>e.g. </a:t>
            </a:r>
            <a:r>
              <a:rPr lang="en-US" dirty="0"/>
              <a:t>2019 Q13 (d), Q15(a</a:t>
            </a:r>
            <a:r>
              <a:rPr lang="en-US" dirty="0" smtClean="0"/>
              <a:t>))</a:t>
            </a:r>
          </a:p>
          <a:p>
            <a:endParaRPr lang="en-US" sz="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LIATE (log, inverse trig, algebra, trig, </a:t>
            </a:r>
            <a:r>
              <a:rPr lang="en-US" dirty="0" err="1"/>
              <a:t>exp</a:t>
            </a:r>
            <a:r>
              <a:rPr lang="en-US" dirty="0"/>
              <a:t>) for choice of ‘</a:t>
            </a:r>
            <a:r>
              <a:rPr lang="en-US" b="1" dirty="0"/>
              <a:t>u</a:t>
            </a:r>
            <a:r>
              <a:rPr lang="en-US" dirty="0"/>
              <a:t>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0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5772" y="219715"/>
            <a:ext cx="9731828" cy="919657"/>
          </a:xfrm>
          <a:solidFill>
            <a:srgbClr val="92D050"/>
          </a:solidFill>
        </p:spPr>
        <p:txBody>
          <a:bodyPr vert="horz"/>
          <a:lstStyle/>
          <a:p>
            <a:pPr algn="ctr"/>
            <a:r>
              <a:rPr lang="en-US" b="1" dirty="0" smtClean="0"/>
              <a:t>Rates of </a:t>
            </a:r>
            <a:r>
              <a:rPr lang="en-US" b="1" dirty="0"/>
              <a:t>C</a:t>
            </a:r>
            <a:r>
              <a:rPr lang="en-US" b="1" dirty="0" smtClean="0"/>
              <a:t>hange and DEs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6057899" y="1569545"/>
            <a:ext cx="2926444" cy="20005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Implicit differentiation</a:t>
            </a:r>
          </a:p>
          <a:p>
            <a:endParaRPr lang="en-GB" sz="800" dirty="0" smtClean="0"/>
          </a:p>
          <a:p>
            <a:r>
              <a:rPr lang="en-US" dirty="0" smtClean="0"/>
              <a:t>o remember to come back to inverse functions here</a:t>
            </a:r>
          </a:p>
          <a:p>
            <a:endParaRPr lang="en-US" sz="800" dirty="0" smtClean="0"/>
          </a:p>
          <a:p>
            <a:r>
              <a:rPr lang="en-US" dirty="0" smtClean="0"/>
              <a:t>o may be asked to form Cartesian from parametric, then differentiate.</a:t>
            </a:r>
            <a:endParaRPr lang="en-GB" b="1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9286237" y="2612135"/>
            <a:ext cx="2619828" cy="175432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Parametric curves need to be drawn correctly, not two curves for each of x(t) </a:t>
            </a:r>
            <a:r>
              <a:rPr lang="en-US" dirty="0" smtClean="0"/>
              <a:t>and </a:t>
            </a:r>
            <a:r>
              <a:rPr lang="en-GB" dirty="0" smtClean="0"/>
              <a:t>y(t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dirty="0" smtClean="0"/>
              <a:t>(e.g. </a:t>
            </a:r>
            <a:r>
              <a:rPr lang="en-GB" dirty="0"/>
              <a:t>2019 Q2 (a), Q12 (a))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53901" y="4797068"/>
            <a:ext cx="2619828" cy="120032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Students do not need to know how to produce their own slope fields. (</a:t>
            </a:r>
            <a:r>
              <a:rPr lang="en-US" dirty="0" smtClean="0"/>
              <a:t>e.g. </a:t>
            </a:r>
            <a:r>
              <a:rPr lang="en-US" dirty="0"/>
              <a:t>2019 Q8)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30515" y="1614143"/>
            <a:ext cx="4557482" cy="227754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hanges </a:t>
            </a:r>
            <a:r>
              <a:rPr lang="en-US" dirty="0"/>
              <a:t>to </a:t>
            </a:r>
            <a:r>
              <a:rPr lang="en-US" dirty="0" smtClean="0"/>
              <a:t>Subject Outline </a:t>
            </a:r>
            <a:r>
              <a:rPr lang="en-US" dirty="0"/>
              <a:t>regarding 6.3 and 6.4 to clarify what types of relations may be used</a:t>
            </a:r>
            <a:r>
              <a:rPr lang="en-US" dirty="0" smtClean="0"/>
              <a:t>.</a:t>
            </a:r>
          </a:p>
          <a:p>
            <a:endParaRPr lang="en-US" sz="800" dirty="0"/>
          </a:p>
          <a:p>
            <a:r>
              <a:rPr lang="en-US" dirty="0"/>
              <a:t>o Bezier curves not in the course but may be used without the actual</a:t>
            </a:r>
          </a:p>
          <a:p>
            <a:r>
              <a:rPr lang="en-GB" dirty="0"/>
              <a:t>expression “Bezier”, just setting 0 ≤ 𝑡 ≤ 1</a:t>
            </a:r>
            <a:r>
              <a:rPr lang="en-GB" dirty="0" smtClean="0"/>
              <a:t>.</a:t>
            </a:r>
          </a:p>
          <a:p>
            <a:endParaRPr lang="en-GB" sz="800" dirty="0"/>
          </a:p>
          <a:p>
            <a:r>
              <a:rPr lang="en-US" dirty="0"/>
              <a:t>o No need for highest, lowest </a:t>
            </a:r>
            <a:r>
              <a:rPr lang="en-US" dirty="0" smtClean="0"/>
              <a:t>etc.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80016" y="4366461"/>
            <a:ext cx="4395847" cy="2308324"/>
            <a:chOff x="1081314" y="4369040"/>
            <a:chExt cx="4571999" cy="2308324"/>
          </a:xfrm>
        </p:grpSpPr>
        <p:sp>
          <p:nvSpPr>
            <p:cNvPr id="5" name="Rectangle 4"/>
            <p:cNvSpPr/>
            <p:nvPr/>
          </p:nvSpPr>
          <p:spPr>
            <a:xfrm>
              <a:off x="1081314" y="4369040"/>
              <a:ext cx="4571999" cy="2308324"/>
            </a:xfrm>
            <a:prstGeom prst="rect">
              <a:avLst/>
            </a:prstGeom>
            <a:ln w="28575"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endParaRPr lang="en-GB" dirty="0" smtClean="0"/>
            </a:p>
            <a:p>
              <a:r>
                <a:rPr lang="en-GB" dirty="0" smtClean="0"/>
                <a:t>Solving DEs</a:t>
              </a:r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r>
                <a:rPr lang="en-GB" dirty="0"/>
                <a:t>and separable </a:t>
              </a:r>
              <a:r>
                <a:rPr lang="en-GB" dirty="0" smtClean="0"/>
                <a:t>DEs  </a:t>
              </a:r>
            </a:p>
            <a:p>
              <a:endParaRPr lang="en-GB" dirty="0"/>
            </a:p>
            <a:p>
              <a:r>
                <a:rPr lang="en-GB" dirty="0"/>
                <a:t>(</a:t>
              </a:r>
              <a:r>
                <a:rPr lang="en-GB" dirty="0" smtClean="0"/>
                <a:t>e.g. </a:t>
              </a:r>
              <a:r>
                <a:rPr lang="en-GB" dirty="0"/>
                <a:t>2019 Q8, Q10</a:t>
              </a:r>
              <a:r>
                <a:rPr lang="en-GB" dirty="0" smtClean="0"/>
                <a:t>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5804" y="4482746"/>
              <a:ext cx="1319514" cy="759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2319" y="5241871"/>
              <a:ext cx="1805651" cy="75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3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5772" y="219715"/>
            <a:ext cx="9731828" cy="919657"/>
          </a:xfrm>
          <a:solidFill>
            <a:srgbClr val="92D050"/>
          </a:solidFill>
        </p:spPr>
        <p:txBody>
          <a:bodyPr vert="horz"/>
          <a:lstStyle/>
          <a:p>
            <a:pPr algn="ctr"/>
            <a:r>
              <a:rPr lang="en-US" b="1" dirty="0" smtClean="0"/>
              <a:t>Rates of Change and DEs </a:t>
            </a:r>
            <a:r>
              <a:rPr lang="en-US" b="1" dirty="0" smtClean="0"/>
              <a:t>continued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7753268" y="4908154"/>
            <a:ext cx="2926444" cy="163121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Check carefully if you are using Haese – you </a:t>
            </a:r>
            <a:r>
              <a:rPr lang="en-US" sz="2000" i="1" dirty="0"/>
              <a:t>do not need</a:t>
            </a:r>
            <a:r>
              <a:rPr lang="en-US" sz="2000" dirty="0"/>
              <a:t> to do all of the chapter (8I</a:t>
            </a:r>
          </a:p>
          <a:p>
            <a:r>
              <a:rPr lang="en-GB" sz="2000" dirty="0"/>
              <a:t>and 8J) on DEs.</a:t>
            </a:r>
            <a:endParaRPr lang="en-GB" sz="2000" b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6092783" y="1794207"/>
            <a:ext cx="3721595" cy="2554545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Calculator use to find max/min of speed function. Be careful to use the x coordinate</a:t>
            </a:r>
          </a:p>
          <a:p>
            <a:r>
              <a:rPr lang="en-US" sz="2000" dirty="0"/>
              <a:t>on the calculator (which is really</a:t>
            </a:r>
            <a:r>
              <a:rPr lang="en-US" sz="2000" b="1" dirty="0"/>
              <a:t> t </a:t>
            </a:r>
            <a:r>
              <a:rPr lang="en-US" sz="2000" dirty="0"/>
              <a:t>in this context ) in the position formulae to find</a:t>
            </a:r>
          </a:p>
          <a:p>
            <a:r>
              <a:rPr lang="en-US" sz="2000" dirty="0"/>
              <a:t>the position of object, not the ‘</a:t>
            </a:r>
            <a:r>
              <a:rPr lang="en-US" sz="2000" b="1" dirty="0"/>
              <a:t>y</a:t>
            </a:r>
            <a:r>
              <a:rPr lang="en-US" sz="2000" dirty="0"/>
              <a:t>’ value of the max/min</a:t>
            </a:r>
            <a:r>
              <a:rPr lang="en-US" sz="2000" dirty="0" smtClean="0"/>
              <a:t>.</a:t>
            </a:r>
            <a:endParaRPr lang="en-GB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07461" y="4938932"/>
            <a:ext cx="2914803" cy="1600438"/>
            <a:chOff x="1353788" y="1761940"/>
            <a:chExt cx="2914803" cy="1600438"/>
          </a:xfrm>
        </p:grpSpPr>
        <p:sp>
          <p:nvSpPr>
            <p:cNvPr id="13" name="Rectangle 12"/>
            <p:cNvSpPr/>
            <p:nvPr/>
          </p:nvSpPr>
          <p:spPr>
            <a:xfrm>
              <a:off x="1353788" y="1761940"/>
              <a:ext cx="2914803" cy="1600438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endParaRPr lang="en-GB" dirty="0" smtClean="0"/>
            </a:p>
            <a:p>
              <a:r>
                <a:rPr lang="en-GB" sz="2000" dirty="0" smtClean="0"/>
                <a:t>Recall </a:t>
              </a:r>
              <a:r>
                <a:rPr lang="en-GB" sz="2000" dirty="0"/>
                <a:t>that </a:t>
              </a:r>
              <a:endParaRPr lang="en-GB" sz="2000" dirty="0" smtClean="0"/>
            </a:p>
            <a:p>
              <a:endParaRPr lang="en-GB" sz="2000" dirty="0" smtClean="0"/>
            </a:p>
            <a:p>
              <a:endParaRPr lang="en-GB" sz="2000" dirty="0"/>
            </a:p>
            <a:p>
              <a:r>
                <a:rPr lang="en-GB" sz="2000" dirty="0" smtClean="0"/>
                <a:t>(e.g. </a:t>
              </a:r>
              <a:r>
                <a:rPr lang="en-GB" sz="2000" dirty="0"/>
                <a:t>2019 Q2 (b</a:t>
              </a:r>
              <a:r>
                <a:rPr lang="en-GB" sz="2000" dirty="0" smtClean="0"/>
                <a:t>))</a:t>
              </a:r>
              <a:endParaRPr lang="en-US" sz="2000" dirty="0" smtClean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7079" y="1879041"/>
              <a:ext cx="1419225" cy="8191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830225" y="1763325"/>
            <a:ext cx="2140527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Velocity, speed, </a:t>
            </a:r>
            <a:r>
              <a:rPr lang="en-US" dirty="0" err="1" smtClean="0"/>
              <a:t>arclength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(e.g. </a:t>
            </a:r>
            <a:r>
              <a:rPr lang="en-US" dirty="0"/>
              <a:t>2019 Q12)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545772" y="3305633"/>
            <a:ext cx="3202297" cy="120032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Velocity vectors need direction and length when added to a diagram, </a:t>
            </a:r>
            <a:r>
              <a:rPr lang="en-US" dirty="0" smtClean="0"/>
              <a:t>often forget </a:t>
            </a:r>
            <a:r>
              <a:rPr lang="en-GB" dirty="0" smtClean="0"/>
              <a:t>length.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9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2371" y="963044"/>
            <a:ext cx="5490607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 Preparation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macro photo of five assorted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02" y="2124364"/>
            <a:ext cx="5262096" cy="35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72517" y="2770909"/>
            <a:ext cx="4636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Throughout </a:t>
            </a:r>
            <a:r>
              <a:rPr lang="en-US" sz="3200" dirty="0" smtClean="0">
                <a:latin typeface="Calibri" panose="020F0502020204030204" pitchFamily="34" charset="0"/>
              </a:rPr>
              <a:t>the previous 7 slides it </a:t>
            </a:r>
            <a:r>
              <a:rPr lang="en-US" sz="3200" dirty="0">
                <a:latin typeface="Calibri" panose="020F0502020204030204" pitchFamily="34" charset="0"/>
              </a:rPr>
              <a:t>has been noted where exam style questions </a:t>
            </a:r>
            <a:r>
              <a:rPr lang="en-US" sz="3200" dirty="0" smtClean="0">
                <a:latin typeface="Calibri" panose="020F0502020204030204" pitchFamily="34" charset="0"/>
              </a:rPr>
              <a:t>are </a:t>
            </a:r>
            <a:r>
              <a:rPr lang="en-GB" sz="3200" dirty="0" smtClean="0">
                <a:latin typeface="Calibri" panose="020F0502020204030204" pitchFamily="34" charset="0"/>
              </a:rPr>
              <a:t>recommended</a:t>
            </a:r>
            <a:r>
              <a:rPr lang="en-GB" sz="3200" dirty="0">
                <a:latin typeface="Calibri" panose="020F0502020204030204" pitchFamily="34" charset="0"/>
              </a:rPr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154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9927" y="1055500"/>
            <a:ext cx="6096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Revision </a:t>
            </a:r>
            <a:r>
              <a:rPr lang="en-GB" sz="4400" dirty="0" smtClean="0">
                <a:latin typeface="Calibri" panose="020F0502020204030204" pitchFamily="34" charset="0"/>
              </a:rPr>
              <a:t>Guide tips</a:t>
            </a:r>
            <a:endParaRPr lang="en-GB" sz="4400" dirty="0">
              <a:latin typeface="Calibri" panose="020F0502020204030204" pitchFamily="34" charset="0"/>
            </a:endParaRPr>
          </a:p>
          <a:p>
            <a:pPr lvl="1"/>
            <a:endParaRPr lang="en-US" sz="3200" dirty="0" smtClean="0">
              <a:latin typeface="CourierNewPSMT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Calibri" panose="020F0502020204030204" pitchFamily="34" charset="0"/>
              </a:rPr>
              <a:t>Good </a:t>
            </a:r>
            <a:r>
              <a:rPr lang="en-US" sz="3200" dirty="0">
                <a:latin typeface="Calibri" panose="020F0502020204030204" pitchFamily="34" charset="0"/>
              </a:rPr>
              <a:t>for basics initially, but don’t spend too long on the topic sections.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(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Some students start at 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problem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and get bogged 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down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Calibri" panose="020F0502020204030204" pitchFamily="34" charset="0"/>
              </a:rPr>
              <a:t>Recommend </a:t>
            </a:r>
            <a:r>
              <a:rPr lang="en-US" sz="3200" dirty="0">
                <a:latin typeface="Calibri" panose="020F0502020204030204" pitchFamily="34" charset="0"/>
              </a:rPr>
              <a:t>not looking at solutions for a hint.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89" y="785091"/>
            <a:ext cx="3989338" cy="55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97026" y="676717"/>
            <a:ext cx="860684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 Preparation continued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0154" y="2170546"/>
            <a:ext cx="4962029" cy="3847207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It is important for students to experience some questions that use techniques</a:t>
            </a:r>
          </a:p>
          <a:p>
            <a:r>
              <a:rPr lang="en-US" sz="2800" dirty="0"/>
              <a:t>and content from different topics within a question</a:t>
            </a:r>
            <a:r>
              <a:rPr lang="en-US" sz="2800" dirty="0" smtClean="0"/>
              <a:t>.</a:t>
            </a:r>
          </a:p>
          <a:p>
            <a:endParaRPr lang="en-US" sz="1000" dirty="0"/>
          </a:p>
          <a:p>
            <a:pPr lvl="1"/>
            <a:r>
              <a:rPr lang="en-US" sz="2800" dirty="0"/>
              <a:t>o Past exam papers, revision </a:t>
            </a:r>
            <a:r>
              <a:rPr lang="en-US" sz="2800" dirty="0" smtClean="0"/>
              <a:t>guide</a:t>
            </a:r>
          </a:p>
          <a:p>
            <a:pPr lvl="1"/>
            <a:endParaRPr lang="en-US" sz="1000" dirty="0"/>
          </a:p>
          <a:p>
            <a:pPr lvl="1"/>
            <a:r>
              <a:rPr lang="en-US" sz="2800" dirty="0"/>
              <a:t>o Make up your own</a:t>
            </a:r>
            <a:endParaRPr lang="en-GB" sz="4400" dirty="0"/>
          </a:p>
        </p:txBody>
      </p:sp>
      <p:sp>
        <p:nvSpPr>
          <p:cNvPr id="2" name="Rectangle 1"/>
          <p:cNvSpPr/>
          <p:nvPr/>
        </p:nvSpPr>
        <p:spPr>
          <a:xfrm>
            <a:off x="7148945" y="2299855"/>
            <a:ext cx="3953164" cy="341632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Past tests (SATs</a:t>
            </a:r>
            <a:r>
              <a:rPr lang="en-GB" sz="2800" dirty="0" smtClean="0"/>
              <a:t>)</a:t>
            </a:r>
          </a:p>
          <a:p>
            <a:endParaRPr lang="en-GB" sz="1000" dirty="0"/>
          </a:p>
          <a:p>
            <a:pPr lvl="1"/>
            <a:r>
              <a:rPr lang="en-US" sz="2800" dirty="0"/>
              <a:t>o Be aware that the linking of topics may not have been possible in </a:t>
            </a:r>
            <a:r>
              <a:rPr lang="en-US" sz="2800" dirty="0" smtClean="0"/>
              <a:t>SATs</a:t>
            </a:r>
          </a:p>
          <a:p>
            <a:pPr lvl="1"/>
            <a:endParaRPr lang="en-US" sz="1000" dirty="0"/>
          </a:p>
          <a:p>
            <a:pPr lvl="1"/>
            <a:r>
              <a:rPr lang="en-US" sz="2800" dirty="0"/>
              <a:t>o Don’t look at solutions.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94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97026" y="676717"/>
            <a:ext cx="860684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 Preparation continued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1" y="2235061"/>
            <a:ext cx="6668655" cy="707886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‘</a:t>
            </a:r>
            <a:r>
              <a:rPr lang="en-US" sz="4000" dirty="0"/>
              <a:t>what will be left out this year</a:t>
            </a:r>
            <a:r>
              <a:rPr lang="en-US" sz="4000" dirty="0" smtClean="0"/>
              <a:t>’ </a:t>
            </a:r>
            <a:endParaRPr lang="en-GB" sz="8000" dirty="0"/>
          </a:p>
        </p:txBody>
      </p:sp>
      <p:sp>
        <p:nvSpPr>
          <p:cNvPr id="3" name="Rectangle 2"/>
          <p:cNvSpPr/>
          <p:nvPr/>
        </p:nvSpPr>
        <p:spPr>
          <a:xfrm>
            <a:off x="879209" y="3152063"/>
            <a:ext cx="37834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Don’t try to</a:t>
            </a:r>
          </a:p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predict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599" y="4222074"/>
            <a:ext cx="6668655" cy="2308324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‘</a:t>
            </a:r>
            <a:r>
              <a:rPr lang="en-US" sz="3600" dirty="0">
                <a:solidFill>
                  <a:srgbClr val="00B050"/>
                </a:solidFill>
              </a:rPr>
              <a:t>what style </a:t>
            </a:r>
            <a:r>
              <a:rPr lang="en-US" sz="3600" dirty="0" smtClean="0">
                <a:solidFill>
                  <a:srgbClr val="00B050"/>
                </a:solidFill>
              </a:rPr>
              <a:t>of Induction </a:t>
            </a:r>
            <a:r>
              <a:rPr lang="en-US" sz="3600" dirty="0">
                <a:solidFill>
                  <a:srgbClr val="00B050"/>
                </a:solidFill>
              </a:rPr>
              <a:t>question will it be this year</a:t>
            </a:r>
            <a:r>
              <a:rPr lang="en-US" sz="3600" dirty="0" smtClean="0"/>
              <a:t>’ ………..‘</a:t>
            </a:r>
            <a:r>
              <a:rPr lang="en-US" sz="3600" dirty="0">
                <a:solidFill>
                  <a:srgbClr val="002060"/>
                </a:solidFill>
              </a:rPr>
              <a:t>related rates was not in last year so </a:t>
            </a:r>
            <a:r>
              <a:rPr lang="en-US" sz="3600" dirty="0" smtClean="0">
                <a:solidFill>
                  <a:srgbClr val="002060"/>
                </a:solidFill>
              </a:rPr>
              <a:t>will </a:t>
            </a:r>
            <a:r>
              <a:rPr lang="en-GB" sz="3600" dirty="0" smtClean="0">
                <a:solidFill>
                  <a:srgbClr val="002060"/>
                </a:solidFill>
              </a:rPr>
              <a:t>be </a:t>
            </a:r>
            <a:r>
              <a:rPr lang="en-GB" sz="3600" dirty="0">
                <a:solidFill>
                  <a:srgbClr val="002060"/>
                </a:solidFill>
              </a:rPr>
              <a:t>this year</a:t>
            </a:r>
            <a:r>
              <a:rPr lang="en-GB" sz="3600" dirty="0"/>
              <a:t>’….</a:t>
            </a:r>
            <a:endParaRPr lang="en-GB" sz="7200" dirty="0"/>
          </a:p>
        </p:txBody>
      </p:sp>
      <p:sp>
        <p:nvSpPr>
          <p:cNvPr id="4" name="Rectangle 3"/>
          <p:cNvSpPr/>
          <p:nvPr/>
        </p:nvSpPr>
        <p:spPr>
          <a:xfrm>
            <a:off x="7977959" y="3118606"/>
            <a:ext cx="107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Danger thin ice keep off sign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15" y="166255"/>
            <a:ext cx="11005593" cy="64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00" y="205200"/>
            <a:ext cx="11062286" cy="856800"/>
          </a:xfrm>
          <a:solidFill>
            <a:srgbClr val="92D050"/>
          </a:solidFill>
        </p:spPr>
        <p:txBody>
          <a:bodyPr/>
          <a:lstStyle/>
          <a:p>
            <a:r>
              <a:rPr lang="en-AU" sz="4400" dirty="0" smtClean="0"/>
              <a:t>Key sources of support – Subject webpage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30" y="1509485"/>
            <a:ext cx="10495470" cy="4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's Next For Our Pupils | Keelman's Wa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53" y="669073"/>
            <a:ext cx="4215704" cy="30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74423" y="822021"/>
            <a:ext cx="53896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Further Zoom 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session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3939" y="3242715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Setting tests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3946" y="4166045"/>
            <a:ext cx="876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Mathematical Investigations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3458" y="5089375"/>
            <a:ext cx="7072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Examples of questions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0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999" y="3908309"/>
            <a:ext cx="2411771" cy="856800"/>
          </a:xfrm>
        </p:spPr>
        <p:txBody>
          <a:bodyPr/>
          <a:lstStyle/>
          <a:p>
            <a:r>
              <a:rPr lang="en-GB" sz="4400" dirty="0" smtClean="0"/>
              <a:t>Current subject outline</a:t>
            </a:r>
            <a:endParaRPr lang="en-GB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941" y="371247"/>
            <a:ext cx="4470799" cy="6131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771" y="922776"/>
            <a:ext cx="3555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most important tool for teaching Specialist Mathematics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58" y="2872466"/>
            <a:ext cx="10741403" cy="3629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3390"/>
          <a:stretch/>
        </p:blipFill>
        <p:spPr>
          <a:xfrm>
            <a:off x="899730" y="922776"/>
            <a:ext cx="11096857" cy="5398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25" y="639747"/>
            <a:ext cx="11192065" cy="59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13" y="480971"/>
            <a:ext cx="10670400" cy="94142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GB" sz="4400" dirty="0" smtClean="0"/>
              <a:t>Range of different </a:t>
            </a:r>
            <a:r>
              <a:rPr lang="en-GB" sz="4400" dirty="0" smtClean="0">
                <a:solidFill>
                  <a:schemeClr val="tx1"/>
                </a:solidFill>
              </a:rPr>
              <a:t>resources</a:t>
            </a:r>
            <a:r>
              <a:rPr lang="en-GB" sz="4400" dirty="0" smtClean="0"/>
              <a:t> accessible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01" y="1660979"/>
            <a:ext cx="94964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54" y="321591"/>
            <a:ext cx="6807708" cy="1753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6245" y="2352742"/>
            <a:ext cx="1064872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General conditions for the use of approved </a:t>
            </a:r>
            <a:r>
              <a:rPr lang="en-US" sz="3200" b="1" dirty="0" smtClean="0"/>
              <a:t>calculators</a:t>
            </a:r>
          </a:p>
          <a:p>
            <a:pPr algn="ctr"/>
            <a:endParaRPr lang="en-US" b="1" dirty="0"/>
          </a:p>
          <a:p>
            <a:r>
              <a:rPr lang="en-US" sz="2400" dirty="0" smtClean="0"/>
              <a:t>Students </a:t>
            </a:r>
            <a:r>
              <a:rPr lang="en-US" sz="2400" dirty="0"/>
              <a:t>must provide their own calculators or be allocated a calculator by the SACE coordinator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For mathematics subjects, students may </a:t>
            </a:r>
            <a:r>
              <a:rPr lang="en-US" sz="2400" dirty="0" smtClean="0"/>
              <a:t>bring into </a:t>
            </a:r>
            <a:r>
              <a:rPr lang="en-US" sz="2400" dirty="0"/>
              <a:t>the examination room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two approved graphics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calculators</a:t>
            </a:r>
            <a:endParaRPr lang="en-US" sz="2800" dirty="0"/>
          </a:p>
          <a:p>
            <a:pPr algn="ctr"/>
            <a:r>
              <a:rPr lang="en-US" sz="2800" dirty="0" smtClean="0"/>
              <a:t>OR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one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scientific calculator and one approved graphics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calculator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899"/>
          <a:stretch/>
        </p:blipFill>
        <p:spPr>
          <a:xfrm>
            <a:off x="748649" y="2352742"/>
            <a:ext cx="11433467" cy="3960972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-348343" y="0"/>
            <a:ext cx="13933714" cy="8011886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Approved scientific calculators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Any </a:t>
            </a:r>
            <a:r>
              <a:rPr lang="en-US" dirty="0">
                <a:solidFill>
                  <a:schemeClr val="tx1"/>
                </a:solidFill>
              </a:rPr>
              <a:t>scientific calculator, except those with an external memory source (USB jack or SD card slot), may be used.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>
                <a:solidFill>
                  <a:schemeClr val="tx1"/>
                </a:solidFill>
              </a:rPr>
              <a:t>students are required to clear the memory of their scientific calculators.</a:t>
            </a:r>
          </a:p>
        </p:txBody>
      </p:sp>
    </p:spTree>
    <p:extLst>
      <p:ext uri="{BB962C8B-B14F-4D97-AF65-F5344CB8AC3E}">
        <p14:creationId xmlns:p14="http://schemas.microsoft.com/office/powerpoint/2010/main" val="13236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456" y="407761"/>
            <a:ext cx="3987934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589" y="236311"/>
            <a:ext cx="3209925" cy="6438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429769" y="3817258"/>
            <a:ext cx="2030819" cy="928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4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705" y="389919"/>
            <a:ext cx="5057775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67" y="396235"/>
            <a:ext cx="5092695" cy="20664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18214" y="3698923"/>
            <a:ext cx="3850755" cy="2179051"/>
            <a:chOff x="6542027" y="258082"/>
            <a:chExt cx="3999814" cy="2312855"/>
          </a:xfrm>
        </p:grpSpPr>
        <p:sp>
          <p:nvSpPr>
            <p:cNvPr id="7" name="Rectangle 6"/>
            <p:cNvSpPr/>
            <p:nvPr/>
          </p:nvSpPr>
          <p:spPr>
            <a:xfrm>
              <a:off x="6542027" y="258082"/>
              <a:ext cx="399981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Roboto" panose="02000000000000000000" pitchFamily="2" charset="0"/>
                </a:rPr>
                <a:t>Subject assessment advice </a:t>
              </a:r>
              <a:endParaRPr lang="en-US" sz="2400" dirty="0" smtClean="0">
                <a:solidFill>
                  <a:srgbClr val="000000"/>
                </a:solidFill>
                <a:latin typeface="Roboto" panose="02000000000000000000" pitchFamily="2" charset="0"/>
              </a:endParaRPr>
            </a:p>
            <a:p>
              <a:r>
                <a:rPr lang="en-US" sz="2400" dirty="0" smtClean="0">
                  <a:solidFill>
                    <a:srgbClr val="000000"/>
                  </a:solidFill>
                  <a:latin typeface="Roboto" panose="02000000000000000000" pitchFamily="2" charset="0"/>
                </a:rPr>
                <a:t>and </a:t>
              </a:r>
              <a:r>
                <a:rPr lang="en-US" sz="2400" dirty="0">
                  <a:solidFill>
                    <a:srgbClr val="000000"/>
                  </a:solidFill>
                  <a:latin typeface="Roboto" panose="02000000000000000000" pitchFamily="2" charset="0"/>
                </a:rPr>
                <a:t>past examinations</a:t>
              </a:r>
              <a:endPara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2028" y="1089079"/>
              <a:ext cx="3999813" cy="148185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260005" y="2760924"/>
            <a:ext cx="5462417" cy="4097076"/>
            <a:chOff x="6542027" y="2760924"/>
            <a:chExt cx="5462417" cy="40970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2028" y="3179230"/>
              <a:ext cx="5462416" cy="36787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42027" y="2760924"/>
              <a:ext cx="4049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Roboto" panose="02000000000000000000" pitchFamily="2" charset="0"/>
                  <a:ea typeface="Roboto" panose="02000000000000000000" pitchFamily="2" charset="0"/>
                </a:rPr>
                <a:t>Assessment task </a:t>
              </a:r>
              <a:r>
                <a:rPr lang="en-AU" sz="24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exemplars</a:t>
              </a:r>
              <a:endParaRPr lang="en-A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4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31579" y="4250393"/>
            <a:ext cx="8957442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AU" alt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altLang="en-US" sz="105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1834" y="281043"/>
            <a:ext cx="6481214" cy="1784186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/>
            <a:r>
              <a:rPr lang="en-AU" sz="4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IMPORTANT DATES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454" y="502362"/>
            <a:ext cx="5021570" cy="1341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6" y="2605253"/>
            <a:ext cx="100679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 Master">
  <a:themeElements>
    <a:clrScheme name="SA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319"/>
      </a:accent1>
      <a:accent2>
        <a:srgbClr val="2D2E2F"/>
      </a:accent2>
      <a:accent3>
        <a:srgbClr val="7AB800"/>
      </a:accent3>
      <a:accent4>
        <a:srgbClr val="00ADD0"/>
      </a:accent4>
      <a:accent5>
        <a:srgbClr val="DCDEDE"/>
      </a:accent5>
      <a:accent6>
        <a:srgbClr val="00819C"/>
      </a:accent6>
      <a:hlink>
        <a:srgbClr val="0000FF"/>
      </a:hlink>
      <a:folHlink>
        <a:srgbClr val="7030A0"/>
      </a:folHlink>
    </a:clrScheme>
    <a:fontScheme name="SACE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 PowerPoint 16-9 Template.potx" id="{3C6182D5-7071-48E8-98AF-FC9DA9A16D0F}" vid="{534E7CBD-C5DC-4325-837A-760EA08609F0}"/>
    </a:ext>
  </a:extLst>
</a:theme>
</file>

<file path=ppt/theme/theme2.xml><?xml version="1.0" encoding="utf-8"?>
<a:theme xmlns:a="http://schemas.openxmlformats.org/drawingml/2006/main" name="Content with Sub heading Master">
  <a:themeElements>
    <a:clrScheme name="SA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319"/>
      </a:accent1>
      <a:accent2>
        <a:srgbClr val="2D2E2F"/>
      </a:accent2>
      <a:accent3>
        <a:srgbClr val="7AB800"/>
      </a:accent3>
      <a:accent4>
        <a:srgbClr val="00ADD0"/>
      </a:accent4>
      <a:accent5>
        <a:srgbClr val="DCDEDE"/>
      </a:accent5>
      <a:accent6>
        <a:srgbClr val="00819C"/>
      </a:accent6>
      <a:hlink>
        <a:srgbClr val="0000FF"/>
      </a:hlink>
      <a:folHlink>
        <a:srgbClr val="7030A0"/>
      </a:folHlink>
    </a:clrScheme>
    <a:fontScheme name="SACE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 PowerPoint 16-9 Template.potx" id="{3C6182D5-7071-48E8-98AF-FC9DA9A16D0F}" vid="{73564A29-AE3B-44F9-A2A4-5B0188CBF0CF}"/>
    </a:ext>
  </a:extLst>
</a:theme>
</file>

<file path=ppt/theme/theme3.xml><?xml version="1.0" encoding="utf-8"?>
<a:theme xmlns:a="http://schemas.openxmlformats.org/drawingml/2006/main" name="Cover Master">
  <a:themeElements>
    <a:clrScheme name="SA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319"/>
      </a:accent1>
      <a:accent2>
        <a:srgbClr val="2D2E2F"/>
      </a:accent2>
      <a:accent3>
        <a:srgbClr val="7AB800"/>
      </a:accent3>
      <a:accent4>
        <a:srgbClr val="00ADD0"/>
      </a:accent4>
      <a:accent5>
        <a:srgbClr val="DCDEDE"/>
      </a:accent5>
      <a:accent6>
        <a:srgbClr val="00819C"/>
      </a:accent6>
      <a:hlink>
        <a:srgbClr val="0000FF"/>
      </a:hlink>
      <a:folHlink>
        <a:srgbClr val="7030A0"/>
      </a:folHlink>
    </a:clrScheme>
    <a:fontScheme name="SACE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 PowerPoint 16-9 Template.potx" id="{3C6182D5-7071-48E8-98AF-FC9DA9A16D0F}" vid="{AFD4DDC9-AD9A-45D3-AA6F-F76C3FEACD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749C84F7CD24ABD4EFD71B8F8849D" ma:contentTypeVersion="12" ma:contentTypeDescription="Create a new document." ma:contentTypeScope="" ma:versionID="741421c67169e669d6918c439a139beb">
  <xsd:schema xmlns:xsd="http://www.w3.org/2001/XMLSchema" xmlns:xs="http://www.w3.org/2001/XMLSchema" xmlns:p="http://schemas.microsoft.com/office/2006/metadata/properties" xmlns:ns2="2ad4ac95-6a41-4ce8-97ee-4b2c94af493a" xmlns:ns3="21566076-0606-4024-89c6-48ee27e703c5" targetNamespace="http://schemas.microsoft.com/office/2006/metadata/properties" ma:root="true" ma:fieldsID="a374ada4e3034e1d21fba394e129bb0c" ns2:_="" ns3:_="">
    <xsd:import namespace="2ad4ac95-6a41-4ce8-97ee-4b2c94af493a"/>
    <xsd:import namespace="21566076-0606-4024-89c6-48ee27e703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4ac95-6a41-4ce8-97ee-4b2c94af4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66076-0606-4024-89c6-48ee27e70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B3D39C-3822-4193-9B78-4767FE473ABE}"/>
</file>

<file path=customXml/itemProps2.xml><?xml version="1.0" encoding="utf-8"?>
<ds:datastoreItem xmlns:ds="http://schemas.openxmlformats.org/officeDocument/2006/customXml" ds:itemID="{3B797790-F881-4C29-9599-9DE017F24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9C85D9-8F4D-4051-8C42-353240DD7773}">
  <ds:schemaRefs>
    <ds:schemaRef ds:uri="f20b3a0c-fd5f-45eb-853e-5ee23e22cc1e"/>
    <ds:schemaRef ds:uri="http://purl.org/dc/dcmitype/"/>
    <ds:schemaRef ds:uri="b9e3aaf4-1964-4f99-8d98-d2c5ea65aab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 PowerPoint - 16-9 Template - without AOC</Template>
  <TotalTime>1554</TotalTime>
  <Words>1634</Words>
  <Application>Microsoft Office PowerPoint</Application>
  <PresentationFormat>Widescreen</PresentationFormat>
  <Paragraphs>205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Adobe Fan Heiti Std B</vt:lpstr>
      <vt:lpstr>Arial</vt:lpstr>
      <vt:lpstr>Calibri</vt:lpstr>
      <vt:lpstr>Calibri Light</vt:lpstr>
      <vt:lpstr>Courier New</vt:lpstr>
      <vt:lpstr>CourierNewPSMT</vt:lpstr>
      <vt:lpstr>Roboto</vt:lpstr>
      <vt:lpstr>Roboto Light</vt:lpstr>
      <vt:lpstr>Roboto Medium</vt:lpstr>
      <vt:lpstr>Times New Roman</vt:lpstr>
      <vt:lpstr>Wingdings</vt:lpstr>
      <vt:lpstr>Content Master</vt:lpstr>
      <vt:lpstr>Content with Sub heading Master</vt:lpstr>
      <vt:lpstr>Cover Master</vt:lpstr>
      <vt:lpstr>Office Theme</vt:lpstr>
      <vt:lpstr>New to teaching SPECIALIST MATHEMATICS</vt:lpstr>
      <vt:lpstr>Zoom meeting requests</vt:lpstr>
      <vt:lpstr>Key sources of support – Subject webpage</vt:lpstr>
      <vt:lpstr>Current subject outline</vt:lpstr>
      <vt:lpstr>Range of different resources accessible</vt:lpstr>
      <vt:lpstr>PowerPoint Presentation</vt:lpstr>
      <vt:lpstr>PowerPoint Presentation</vt:lpstr>
      <vt:lpstr>PowerPoint Presentation</vt:lpstr>
      <vt:lpstr>IMPORTANT DATES</vt:lpstr>
      <vt:lpstr>IMPORTANT DATES</vt:lpstr>
      <vt:lpstr>MODERATION School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INDUCTION</vt:lpstr>
      <vt:lpstr>Complex Numbers and Polynomials</vt:lpstr>
      <vt:lpstr>Functions and Graph sketching</vt:lpstr>
      <vt:lpstr>Vectors and Vector Proof</vt:lpstr>
      <vt:lpstr>Integration techniques</vt:lpstr>
      <vt:lpstr>Rates of Change and DEs</vt:lpstr>
      <vt:lpstr>Rates of Change and DEs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SACE Board of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Isles</dc:creator>
  <cp:lastModifiedBy>Deanna Isles</cp:lastModifiedBy>
  <cp:revision>35</cp:revision>
  <dcterms:created xsi:type="dcterms:W3CDTF">2021-02-15T22:10:18Z</dcterms:created>
  <dcterms:modified xsi:type="dcterms:W3CDTF">2021-03-01T00:14:51Z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A796844</vt:lpwstr>
  </property>
  <property fmtid="{D5CDD505-2E9C-101B-9397-08002B2CF9AE}" pid="4" name="Objective-Title">
    <vt:lpwstr>SB PowerPoint - 16:9 Template - without AOC</vt:lpwstr>
  </property>
  <property fmtid="{D5CDD505-2E9C-101B-9397-08002B2CF9AE}" pid="5" name="Objective-Description">
    <vt:lpwstr/>
  </property>
  <property fmtid="{D5CDD505-2E9C-101B-9397-08002B2CF9AE}" pid="6" name="Objective-CreationStamp">
    <vt:filetime>2019-02-08T05:13:35Z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2019-02-08T05:14:37Z</vt:filetime>
  </property>
  <property fmtid="{D5CDD505-2E9C-101B-9397-08002B2CF9AE}" pid="10" name="Objective-ModificationStamp">
    <vt:filetime>2019-02-08T05:15:10Z</vt:filetime>
  </property>
  <property fmtid="{D5CDD505-2E9C-101B-9397-08002B2CF9AE}" pid="11" name="Objective-Owner">
    <vt:lpwstr>April Hill</vt:lpwstr>
  </property>
  <property fmtid="{D5CDD505-2E9C-101B-9397-08002B2CF9AE}" pid="12" name="Objective-Path">
    <vt:lpwstr>Objective Global Folder:Utilities:Templates:NEW Corporate Stationery:SACE Board:PowerPoint Templates</vt:lpwstr>
  </property>
  <property fmtid="{D5CDD505-2E9C-101B-9397-08002B2CF9AE}" pid="13" name="Objective-Parent">
    <vt:lpwstr>PowerPoint Templates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vA1391012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Security Classification">
    <vt:lpwstr/>
  </property>
  <property fmtid="{D5CDD505-2E9C-101B-9397-08002B2CF9AE}" pid="23" name="ContentTypeId">
    <vt:lpwstr>0x0101007FA749C84F7CD24ABD4EFD71B8F8849D</vt:lpwstr>
  </property>
</Properties>
</file>