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2" r:id="rId3"/>
    <p:sldMasterId id="2147483662" r:id="rId4"/>
  </p:sldMasterIdLst>
  <p:notesMasterIdLst>
    <p:notesMasterId r:id="rId19"/>
  </p:notesMasterIdLst>
  <p:sldIdLst>
    <p:sldId id="256" r:id="rId5"/>
    <p:sldId id="273" r:id="rId6"/>
    <p:sldId id="258" r:id="rId7"/>
    <p:sldId id="260" r:id="rId8"/>
    <p:sldId id="275" r:id="rId9"/>
    <p:sldId id="261" r:id="rId10"/>
    <p:sldId id="266" r:id="rId11"/>
    <p:sldId id="267" r:id="rId12"/>
    <p:sldId id="262" r:id="rId13"/>
    <p:sldId id="263" r:id="rId14"/>
    <p:sldId id="264" r:id="rId15"/>
    <p:sldId id="274"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81" autoAdjust="0"/>
  </p:normalViewPr>
  <p:slideViewPr>
    <p:cSldViewPr snapToGrid="0">
      <p:cViewPr varScale="1">
        <p:scale>
          <a:sx n="89" d="100"/>
          <a:sy n="89" d="100"/>
        </p:scale>
        <p:origin x="2202" y="9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C4321-CC88-49E0-A8FF-AFFB489A42F1}" type="datetimeFigureOut">
              <a:rPr lang="en-AU" smtClean="0"/>
              <a:t>15/11/2021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0A37C-74DF-464B-A47A-A795525B16C9}" type="slidenum">
              <a:rPr lang="en-AU" smtClean="0"/>
              <a:t>‹#›</a:t>
            </a:fld>
            <a:endParaRPr lang="en-AU"/>
          </a:p>
        </p:txBody>
      </p:sp>
    </p:spTree>
    <p:extLst>
      <p:ext uri="{BB962C8B-B14F-4D97-AF65-F5344CB8AC3E}">
        <p14:creationId xmlns:p14="http://schemas.microsoft.com/office/powerpoint/2010/main" val="242722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a:t>
            </a:fld>
            <a:endParaRPr lang="en-AU"/>
          </a:p>
        </p:txBody>
      </p:sp>
    </p:spTree>
    <p:extLst>
      <p:ext uri="{BB962C8B-B14F-4D97-AF65-F5344CB8AC3E}">
        <p14:creationId xmlns:p14="http://schemas.microsoft.com/office/powerpoint/2010/main" val="74376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10</a:t>
            </a:fld>
            <a:endParaRPr lang="en-AU"/>
          </a:p>
        </p:txBody>
      </p:sp>
    </p:spTree>
    <p:extLst>
      <p:ext uri="{BB962C8B-B14F-4D97-AF65-F5344CB8AC3E}">
        <p14:creationId xmlns:p14="http://schemas.microsoft.com/office/powerpoint/2010/main" val="47554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11</a:t>
            </a:fld>
            <a:endParaRPr lang="en-AU"/>
          </a:p>
        </p:txBody>
      </p:sp>
    </p:spTree>
    <p:extLst>
      <p:ext uri="{BB962C8B-B14F-4D97-AF65-F5344CB8AC3E}">
        <p14:creationId xmlns:p14="http://schemas.microsoft.com/office/powerpoint/2010/main" val="236360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12</a:t>
            </a:fld>
            <a:endParaRPr lang="en-AU"/>
          </a:p>
        </p:txBody>
      </p:sp>
    </p:spTree>
    <p:extLst>
      <p:ext uri="{BB962C8B-B14F-4D97-AF65-F5344CB8AC3E}">
        <p14:creationId xmlns:p14="http://schemas.microsoft.com/office/powerpoint/2010/main" val="378912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13</a:t>
            </a:fld>
            <a:endParaRPr lang="en-AU"/>
          </a:p>
        </p:txBody>
      </p:sp>
    </p:spTree>
    <p:extLst>
      <p:ext uri="{BB962C8B-B14F-4D97-AF65-F5344CB8AC3E}">
        <p14:creationId xmlns:p14="http://schemas.microsoft.com/office/powerpoint/2010/main" val="150015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14</a:t>
            </a:fld>
            <a:endParaRPr lang="en-AU"/>
          </a:p>
        </p:txBody>
      </p:sp>
    </p:spTree>
    <p:extLst>
      <p:ext uri="{BB962C8B-B14F-4D97-AF65-F5344CB8AC3E}">
        <p14:creationId xmlns:p14="http://schemas.microsoft.com/office/powerpoint/2010/main" val="33472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Mute when not talking.  Use ‘hands up’ function, or use the ‘chat’ function to pose questions.</a:t>
            </a:r>
          </a:p>
        </p:txBody>
      </p:sp>
      <p:sp>
        <p:nvSpPr>
          <p:cNvPr id="4" name="Slide Number Placeholder 3"/>
          <p:cNvSpPr>
            <a:spLocks noGrp="1"/>
          </p:cNvSpPr>
          <p:nvPr>
            <p:ph type="sldNum" sz="quarter" idx="5"/>
          </p:nvPr>
        </p:nvSpPr>
        <p:spPr/>
        <p:txBody>
          <a:bodyPr/>
          <a:lstStyle/>
          <a:p>
            <a:fld id="{6160A37C-74DF-464B-A47A-A795525B16C9}" type="slidenum">
              <a:rPr lang="en-AU" smtClean="0"/>
              <a:t>2</a:t>
            </a:fld>
            <a:endParaRPr lang="en-AU"/>
          </a:p>
        </p:txBody>
      </p:sp>
    </p:spTree>
    <p:extLst>
      <p:ext uri="{BB962C8B-B14F-4D97-AF65-F5344CB8AC3E}">
        <p14:creationId xmlns:p14="http://schemas.microsoft.com/office/powerpoint/2010/main" val="290099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3</a:t>
            </a:fld>
            <a:endParaRPr lang="en-AU"/>
          </a:p>
        </p:txBody>
      </p:sp>
    </p:spTree>
    <p:extLst>
      <p:ext uri="{BB962C8B-B14F-4D97-AF65-F5344CB8AC3E}">
        <p14:creationId xmlns:p14="http://schemas.microsoft.com/office/powerpoint/2010/main" val="253844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4</a:t>
            </a:fld>
            <a:endParaRPr lang="en-AU"/>
          </a:p>
        </p:txBody>
      </p:sp>
    </p:spTree>
    <p:extLst>
      <p:ext uri="{BB962C8B-B14F-4D97-AF65-F5344CB8AC3E}">
        <p14:creationId xmlns:p14="http://schemas.microsoft.com/office/powerpoint/2010/main" val="327088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5</a:t>
            </a:fld>
            <a:endParaRPr lang="en-AU"/>
          </a:p>
        </p:txBody>
      </p:sp>
    </p:spTree>
    <p:extLst>
      <p:ext uri="{BB962C8B-B14F-4D97-AF65-F5344CB8AC3E}">
        <p14:creationId xmlns:p14="http://schemas.microsoft.com/office/powerpoint/2010/main" val="182935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Type 1: Folio - will now make up 50% of the learning of building new knowledge, new skills and understandings through a series of tasks.</a:t>
            </a:r>
          </a:p>
          <a:p>
            <a:endParaRPr lang="en-US" dirty="0"/>
          </a:p>
          <a:p>
            <a:r>
              <a:rPr lang="en-US" dirty="0"/>
              <a:t>Assessment Type 3: Community Application Activity - will remain at 30% but it is the connectedness to community to apply new knowledge, skills and understandings, purposefully and in a context where capabilities can be further developed. This now gives students the chance to showcase their work, and acknowledge the considerable work undertaken.</a:t>
            </a:r>
          </a:p>
          <a:p>
            <a:endParaRPr lang="en-US" dirty="0"/>
          </a:p>
          <a:p>
            <a:r>
              <a:rPr lang="en-US" b="1" dirty="0"/>
              <a:t>Together this gives an 80% weighting to the learning, skill development, and understanding where this knowledge applies in the community.</a:t>
            </a:r>
          </a:p>
          <a:p>
            <a:endParaRPr lang="en-US" dirty="0"/>
          </a:p>
          <a:p>
            <a:r>
              <a:rPr lang="en-US" dirty="0"/>
              <a:t>Assessment Type 2: Reflection is now reduced to 20% and combines the reflection of the Folio learnings, together with the learning gained as a result of undertaking the Communication Application Activity. This was designed to bring together their overall satisfaction, development of capabilities, and sense of future ventures in relation to their field of interest. The </a:t>
            </a:r>
            <a:r>
              <a:rPr lang="en-US" b="1" dirty="0"/>
              <a:t>maximum</a:t>
            </a:r>
            <a:r>
              <a:rPr lang="en-US" dirty="0"/>
              <a:t> word count has increased to accommodate those students wishing to achieve at the highest level (particularly for the 10 credit option). There is no prescribed minimum.</a:t>
            </a:r>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6</a:t>
            </a:fld>
            <a:endParaRPr lang="en-AU"/>
          </a:p>
        </p:txBody>
      </p:sp>
    </p:spTree>
    <p:extLst>
      <p:ext uri="{BB962C8B-B14F-4D97-AF65-F5344CB8AC3E}">
        <p14:creationId xmlns:p14="http://schemas.microsoft.com/office/powerpoint/2010/main" val="146547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5"/>
          </p:nvPr>
        </p:nvSpPr>
        <p:spPr/>
        <p:txBody>
          <a:bodyPr/>
          <a:lstStyle/>
          <a:p>
            <a:fld id="{6160A37C-74DF-464B-A47A-A795525B16C9}" type="slidenum">
              <a:rPr lang="en-AU" smtClean="0"/>
              <a:t>7</a:t>
            </a:fld>
            <a:endParaRPr lang="en-AU"/>
          </a:p>
        </p:txBody>
      </p:sp>
    </p:spTree>
    <p:extLst>
      <p:ext uri="{BB962C8B-B14F-4D97-AF65-F5344CB8AC3E}">
        <p14:creationId xmlns:p14="http://schemas.microsoft.com/office/powerpoint/2010/main" val="108698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6160A37C-74DF-464B-A47A-A795525B16C9}" type="slidenum">
              <a:rPr lang="en-AU" smtClean="0"/>
              <a:t>8</a:t>
            </a:fld>
            <a:endParaRPr lang="en-AU"/>
          </a:p>
        </p:txBody>
      </p:sp>
    </p:spTree>
    <p:extLst>
      <p:ext uri="{BB962C8B-B14F-4D97-AF65-F5344CB8AC3E}">
        <p14:creationId xmlns:p14="http://schemas.microsoft.com/office/powerpoint/2010/main" val="162555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160A37C-74DF-464B-A47A-A795525B16C9}" type="slidenum">
              <a:rPr lang="en-AU" smtClean="0"/>
              <a:t>9</a:t>
            </a:fld>
            <a:endParaRPr lang="en-AU"/>
          </a:p>
        </p:txBody>
      </p:sp>
    </p:spTree>
    <p:extLst>
      <p:ext uri="{BB962C8B-B14F-4D97-AF65-F5344CB8AC3E}">
        <p14:creationId xmlns:p14="http://schemas.microsoft.com/office/powerpoint/2010/main" val="279048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4651200" y="1461600"/>
            <a:ext cx="4034894" cy="1656000"/>
          </a:xfrm>
        </p:spPr>
        <p:txBody>
          <a:bodyPr lIns="0" tIns="0" rIns="0" bIns="0" anchor="ctr" anchorCtr="0"/>
          <a:lstStyle>
            <a:lvl1pPr marL="0" indent="0" algn="l">
              <a:defRPr sz="4400"/>
            </a:lvl1pPr>
          </a:lstStyle>
          <a:p>
            <a:r>
              <a:rPr lang="en-US" dirty="0"/>
              <a:t>Insert your </a:t>
            </a:r>
            <a:br>
              <a:rPr lang="en-US" dirty="0"/>
            </a:br>
            <a:r>
              <a:rPr lang="en-US" dirty="0"/>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4651907" y="3693600"/>
            <a:ext cx="4034893"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spTree>
    <p:extLst>
      <p:ext uri="{BB962C8B-B14F-4D97-AF65-F5344CB8AC3E}">
        <p14:creationId xmlns:p14="http://schemas.microsoft.com/office/powerpoint/2010/main" val="277831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42688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684000" y="205200"/>
            <a:ext cx="80028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6840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48636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4683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le and 2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C367-F759-4128-B6AD-62F51D41262F}"/>
              </a:ext>
            </a:extLst>
          </p:cNvPr>
          <p:cNvSpPr>
            <a:spLocks noGrp="1"/>
          </p:cNvSpPr>
          <p:nvPr>
            <p:ph type="title"/>
          </p:nvPr>
        </p:nvSpPr>
        <p:spPr>
          <a:xfrm>
            <a:off x="684000"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889724D-2F7A-489E-997C-9C3D6C743797}"/>
              </a:ext>
            </a:extLst>
          </p:cNvPr>
          <p:cNvSpPr>
            <a:spLocks noGrp="1"/>
          </p:cNvSpPr>
          <p:nvPr>
            <p:ph type="body" idx="1"/>
          </p:nvPr>
        </p:nvSpPr>
        <p:spPr>
          <a:xfrm>
            <a:off x="684000" y="1766655"/>
            <a:ext cx="3868340"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0EA74C3D-732A-44C7-9CAF-04260A7731A0}"/>
              </a:ext>
            </a:extLst>
          </p:cNvPr>
          <p:cNvSpPr>
            <a:spLocks noGrp="1"/>
          </p:cNvSpPr>
          <p:nvPr>
            <p:ph sz="half" idx="2"/>
          </p:nvPr>
        </p:nvSpPr>
        <p:spPr>
          <a:xfrm>
            <a:off x="684000"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58403F9-2CF7-482A-8EA1-DDB867166D44}"/>
              </a:ext>
            </a:extLst>
          </p:cNvPr>
          <p:cNvSpPr>
            <a:spLocks noGrp="1"/>
          </p:cNvSpPr>
          <p:nvPr>
            <p:ph type="body" sz="quarter" idx="3"/>
          </p:nvPr>
        </p:nvSpPr>
        <p:spPr>
          <a:xfrm>
            <a:off x="4683309" y="1766655"/>
            <a:ext cx="3887391" cy="738419"/>
          </a:xfrm>
        </p:spPr>
        <p:txBody>
          <a:bodyPr anchor="t" anchorCtr="0"/>
          <a:lstStyle>
            <a:lvl1pPr marL="0" indent="0">
              <a:spcBef>
                <a:spcPts val="0"/>
              </a:spcBef>
              <a:spcAft>
                <a:spcPts val="750"/>
              </a:spcAft>
              <a:buNone/>
              <a:defRPr sz="28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E09B2D-83C7-4891-BBE1-20B368B2C652}"/>
              </a:ext>
            </a:extLst>
          </p:cNvPr>
          <p:cNvSpPr>
            <a:spLocks noGrp="1"/>
          </p:cNvSpPr>
          <p:nvPr>
            <p:ph sz="quarter" idx="4"/>
          </p:nvPr>
        </p:nvSpPr>
        <p:spPr>
          <a:xfrm>
            <a:off x="4683309"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90DD61F-00C6-4E4F-A430-2F94F40CA504}"/>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8" name="Footer Placeholder 7">
            <a:extLst>
              <a:ext uri="{FF2B5EF4-FFF2-40B4-BE49-F238E27FC236}">
                <a16:creationId xmlns:a16="http://schemas.microsoft.com/office/drawing/2014/main" id="{20BB9C2E-07D4-4943-B169-F0C27A820D1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84BAC-BCDC-4D7C-884C-C986AEBA22BB}"/>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1437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DA05-0CAD-4067-BF4B-5E5A2DAEC4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729E98-0F89-4A8C-A2C1-4D117A638C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DDDD6FD-5BCA-4B94-AACD-4847C1EEBA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45E699-3F39-4E9E-8DED-175455369B04}"/>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6" name="Footer Placeholder 5">
            <a:extLst>
              <a:ext uri="{FF2B5EF4-FFF2-40B4-BE49-F238E27FC236}">
                <a16:creationId xmlns:a16="http://schemas.microsoft.com/office/drawing/2014/main" id="{FE4BC34A-E681-4D32-9FA2-98346D8204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7564CC-B272-40F7-8821-A4E243F9CB90}"/>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93919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6789-E886-41F6-93E9-A5A2BA3C0F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99DE6F0-E044-409B-8088-37B4CE545A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F5693267-AC9F-421B-874E-6A3759DA50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3C0659-2FEE-49B6-A02D-E6FC5E59B53D}"/>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6" name="Footer Placeholder 5">
            <a:extLst>
              <a:ext uri="{FF2B5EF4-FFF2-40B4-BE49-F238E27FC236}">
                <a16:creationId xmlns:a16="http://schemas.microsoft.com/office/drawing/2014/main" id="{9D510947-37EE-4A17-9636-EE2B21FCCA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BE1854-58F8-469E-BD42-E52DA9C79469}"/>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277281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ubheading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8351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Subheading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6A7-83C6-44A8-92E3-9257FBF778A9}"/>
              </a:ext>
            </a:extLst>
          </p:cNvPr>
          <p:cNvSpPr>
            <a:spLocks noGrp="1"/>
          </p:cNvSpPr>
          <p:nvPr>
            <p:ph type="title"/>
          </p:nvPr>
        </p:nvSpPr>
        <p:spPr>
          <a:xfrm>
            <a:off x="684000" y="205200"/>
            <a:ext cx="8002800" cy="8568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B39614D-F740-4D57-BD0E-C0E59698D591}"/>
              </a:ext>
            </a:extLst>
          </p:cNvPr>
          <p:cNvSpPr>
            <a:spLocks noGrp="1"/>
          </p:cNvSpPr>
          <p:nvPr>
            <p:ph idx="1"/>
          </p:nvPr>
        </p:nvSpPr>
        <p:spPr>
          <a:xfrm>
            <a:off x="6840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76F0D4-9178-4417-9AEC-990CDDEBA719}"/>
              </a:ext>
            </a:extLst>
          </p:cNvPr>
          <p:cNvSpPr>
            <a:spLocks noGrp="1"/>
          </p:cNvSpPr>
          <p:nvPr>
            <p:ph type="dt" sz="half" idx="10"/>
          </p:nvPr>
        </p:nvSpPr>
        <p:spPr/>
        <p:txBody>
          <a:bodyPr/>
          <a:lstStyle/>
          <a:p>
            <a:fld id="{77072635-266F-4274-AD67-E2A13FF46E20}" type="datetimeFigureOut">
              <a:rPr lang="en-AU" smtClean="0"/>
              <a:t>15/11/2021</a:t>
            </a:fld>
            <a:endParaRPr lang="en-AU"/>
          </a:p>
        </p:txBody>
      </p:sp>
      <p:sp>
        <p:nvSpPr>
          <p:cNvPr id="5" name="Footer Placeholder 4">
            <a:extLst>
              <a:ext uri="{FF2B5EF4-FFF2-40B4-BE49-F238E27FC236}">
                <a16:creationId xmlns:a16="http://schemas.microsoft.com/office/drawing/2014/main" id="{584AE954-D900-40A1-9149-AD4D3A33CD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088EC9-536D-4D8C-8F49-472CF4B697A6}"/>
              </a:ext>
            </a:extLst>
          </p:cNvPr>
          <p:cNvSpPr>
            <a:spLocks noGrp="1"/>
          </p:cNvSpPr>
          <p:nvPr>
            <p:ph type="sldNum" sz="quarter" idx="12"/>
          </p:nvPr>
        </p:nvSpPr>
        <p:spPr/>
        <p:txBody>
          <a:bodyPr/>
          <a:lstStyle/>
          <a:p>
            <a:fld id="{E3ECDC36-20E4-47B5-BD16-2AFF12E36B32}" type="slidenum">
              <a:rPr lang="en-AU" smtClean="0"/>
              <a:t>‹#›</a:t>
            </a:fld>
            <a:endParaRPr lang="en-AU"/>
          </a:p>
        </p:txBody>
      </p:sp>
      <p:sp>
        <p:nvSpPr>
          <p:cNvPr id="7" name="Content Placeholder 2">
            <a:extLst>
              <a:ext uri="{FF2B5EF4-FFF2-40B4-BE49-F238E27FC236}">
                <a16:creationId xmlns:a16="http://schemas.microsoft.com/office/drawing/2014/main" id="{6AEDBA93-3F5E-4FD7-9096-55009157BDD6}"/>
              </a:ext>
            </a:extLst>
          </p:cNvPr>
          <p:cNvSpPr>
            <a:spLocks noGrp="1"/>
          </p:cNvSpPr>
          <p:nvPr>
            <p:ph idx="13"/>
          </p:nvPr>
        </p:nvSpPr>
        <p:spPr>
          <a:xfrm>
            <a:off x="4863600" y="1198799"/>
            <a:ext cx="3823200" cy="48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6857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title="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0"/>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15/11/2021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18374263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H:\Stationery\PowerPoint\4-3\Powerpoint_templates_4-39.jpg" title="Image background">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23" y="3396"/>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15/11/2021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5738219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9" r:id="rId4"/>
    <p:sldLayoutId id="2147483680" r:id="rId5"/>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H:\Stationery\PowerPoint\4-3\Powerpoint_templates_4-39.jpg" title="Image background">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23" y="3396"/>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684000" y="205200"/>
            <a:ext cx="8002800" cy="856800"/>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684000" y="1198799"/>
            <a:ext cx="8002800" cy="4896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AU" dirty="0"/>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68400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15/11/2021</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31423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662940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157035830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600" kern="1200">
          <a:solidFill>
            <a:schemeClr val="accent2"/>
          </a:solidFill>
          <a:latin typeface="+mj-lt"/>
          <a:ea typeface="+mn-ea"/>
          <a:cs typeface="+mn-cs"/>
        </a:defRPr>
      </a:lvl1pPr>
      <a:lvl2pPr marL="0" indent="0" algn="l" defTabSz="685800" rtl="0" eaLnBrk="1" latinLnBrk="0" hangingPunct="1">
        <a:lnSpc>
          <a:spcPct val="90000"/>
        </a:lnSpc>
        <a:spcBef>
          <a:spcPts val="375"/>
        </a:spcBef>
        <a:buFont typeface="Calibri" panose="020F0502020204030204" pitchFamily="34" charset="0"/>
        <a:buChar char="﻿"/>
        <a:defRPr sz="2400" kern="1200">
          <a:solidFill>
            <a:schemeClr val="accent2"/>
          </a:solidFill>
          <a:latin typeface="+mn-lt"/>
          <a:ea typeface="+mn-ea"/>
          <a:cs typeface="+mn-cs"/>
        </a:defRPr>
      </a:lvl2pPr>
      <a:lvl3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457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6831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ce.sa.edu.au/web/community-connec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8CD3-7CFF-47B6-8E6B-6BC9AD055C6F}"/>
              </a:ext>
            </a:extLst>
          </p:cNvPr>
          <p:cNvSpPr>
            <a:spLocks noGrp="1"/>
          </p:cNvSpPr>
          <p:nvPr>
            <p:ph type="ctrTitle"/>
          </p:nvPr>
        </p:nvSpPr>
        <p:spPr>
          <a:xfrm>
            <a:off x="4572000" y="1506584"/>
            <a:ext cx="4511040" cy="1578362"/>
          </a:xfrm>
        </p:spPr>
        <p:txBody>
          <a:bodyPr/>
          <a:lstStyle/>
          <a:p>
            <a:r>
              <a:rPr lang="en-US" sz="3000" dirty="0"/>
              <a:t>Community Connections</a:t>
            </a:r>
            <a:br>
              <a:rPr lang="en-US" sz="3000" dirty="0"/>
            </a:br>
            <a:r>
              <a:rPr lang="en-US" sz="2000" dirty="0">
                <a:latin typeface="+mn-lt"/>
              </a:rPr>
              <a:t>Implementation</a:t>
            </a:r>
            <a:endParaRPr lang="en-AU" sz="4000" dirty="0">
              <a:latin typeface="+mn-lt"/>
            </a:endParaRPr>
          </a:p>
        </p:txBody>
      </p:sp>
      <p:sp>
        <p:nvSpPr>
          <p:cNvPr id="3" name="Subtitle 2">
            <a:extLst>
              <a:ext uri="{FF2B5EF4-FFF2-40B4-BE49-F238E27FC236}">
                <a16:creationId xmlns:a16="http://schemas.microsoft.com/office/drawing/2014/main" id="{7E5D76C6-DEE6-42A5-BF64-91673F1042FC}"/>
              </a:ext>
            </a:extLst>
          </p:cNvPr>
          <p:cNvSpPr>
            <a:spLocks noGrp="1"/>
          </p:cNvSpPr>
          <p:nvPr>
            <p:ph type="subTitle" idx="1"/>
          </p:nvPr>
        </p:nvSpPr>
        <p:spPr/>
        <p:txBody>
          <a:bodyPr/>
          <a:lstStyle/>
          <a:p>
            <a:r>
              <a:rPr lang="en-US" dirty="0"/>
              <a:t>(</a:t>
            </a:r>
            <a:r>
              <a:rPr lang="en-US" cap="none" dirty="0"/>
              <a:t>replaces Community Studies B from 2022)</a:t>
            </a:r>
            <a:endParaRPr lang="en-AU" cap="none" dirty="0"/>
          </a:p>
        </p:txBody>
      </p:sp>
    </p:spTree>
    <p:extLst>
      <p:ext uri="{BB962C8B-B14F-4D97-AF65-F5344CB8AC3E}">
        <p14:creationId xmlns:p14="http://schemas.microsoft.com/office/powerpoint/2010/main" val="330347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Type 2: Reflection (20%)</a:t>
            </a:r>
            <a:endParaRPr lang="en-AU" dirty="0"/>
          </a:p>
        </p:txBody>
      </p:sp>
      <p:sp>
        <p:nvSpPr>
          <p:cNvPr id="3" name="Content Placeholder 2"/>
          <p:cNvSpPr>
            <a:spLocks noGrp="1"/>
          </p:cNvSpPr>
          <p:nvPr>
            <p:ph idx="1"/>
          </p:nvPr>
        </p:nvSpPr>
        <p:spPr>
          <a:xfrm>
            <a:off x="683999" y="1198799"/>
            <a:ext cx="8198743" cy="4896000"/>
          </a:xfrm>
        </p:spPr>
        <p:txBody>
          <a:bodyPr/>
          <a:lstStyle/>
          <a:p>
            <a:pPr marL="269875" indent="-269875">
              <a:buFont typeface="Arial" panose="020B0604020202020204" pitchFamily="34" charset="0"/>
              <a:buChar char="•"/>
            </a:pPr>
            <a:r>
              <a:rPr lang="en-US" sz="1800" dirty="0"/>
              <a:t>10-credit = up to 750 words – 5 minutes – equivalent in multimodal</a:t>
            </a:r>
          </a:p>
          <a:p>
            <a:pPr marL="269875" indent="-269875">
              <a:buFont typeface="Arial" panose="020B0604020202020204" pitchFamily="34" charset="0"/>
              <a:buChar char="•"/>
            </a:pPr>
            <a:r>
              <a:rPr lang="en-US" sz="1800" dirty="0"/>
              <a:t>20-credit = up to 1500 words – 9 minutes – equivalent in multimodal</a:t>
            </a:r>
          </a:p>
          <a:p>
            <a:pPr>
              <a:buNone/>
            </a:pPr>
            <a:endParaRPr lang="en-US" dirty="0"/>
          </a:p>
          <a:p>
            <a:pPr>
              <a:buNone/>
            </a:pPr>
            <a:r>
              <a:rPr lang="en-US" sz="2100" dirty="0"/>
              <a:t>Students:</a:t>
            </a:r>
          </a:p>
          <a:p>
            <a:pPr marL="342900" indent="-342900">
              <a:buFont typeface="Arial" panose="020B0604020202020204" pitchFamily="34" charset="0"/>
              <a:buChar char="•"/>
            </a:pPr>
            <a:r>
              <a:rPr lang="en-US" sz="2100" dirty="0"/>
              <a:t>reflect on the development of knowledge, concepts, skills and new understandings related to the selected Stage 2 subject</a:t>
            </a:r>
          </a:p>
          <a:p>
            <a:pPr marL="342900" indent="-342900">
              <a:buFont typeface="Arial" panose="020B0604020202020204" pitchFamily="34" charset="0"/>
              <a:buChar char="•"/>
            </a:pPr>
            <a:r>
              <a:rPr lang="en-US" sz="2100" dirty="0"/>
              <a:t>reflect on the development of their planning, </a:t>
            </a:r>
            <a:r>
              <a:rPr lang="en-US" sz="2100" dirty="0" err="1"/>
              <a:t>organisational</a:t>
            </a:r>
            <a:r>
              <a:rPr lang="en-US" sz="2100" dirty="0"/>
              <a:t>, problem-solving and decision-making skills through their CAA</a:t>
            </a:r>
          </a:p>
          <a:p>
            <a:pPr marL="342900" indent="-342900">
              <a:buFont typeface="Arial" panose="020B0604020202020204" pitchFamily="34" charset="0"/>
              <a:buChar char="•"/>
            </a:pPr>
            <a:r>
              <a:rPr lang="en-US" sz="2100" dirty="0"/>
              <a:t>consider the development of their selected SACE capability </a:t>
            </a:r>
            <a:r>
              <a:rPr lang="en-US" sz="2100"/>
              <a:t>using evidence of actions taken.</a:t>
            </a:r>
            <a:endParaRPr lang="en-US" sz="2100" dirty="0"/>
          </a:p>
          <a:p>
            <a:pPr>
              <a:buNone/>
            </a:pPr>
            <a:endParaRPr lang="en-US" sz="2100" dirty="0"/>
          </a:p>
          <a:p>
            <a:pPr marL="442913" indent="-442913" algn="ctr">
              <a:buNone/>
              <a:tabLst>
                <a:tab pos="268288" algn="l"/>
              </a:tabLst>
            </a:pPr>
            <a:r>
              <a:rPr lang="en-US" sz="2000" dirty="0">
                <a:latin typeface="+mj-lt"/>
              </a:rPr>
              <a:t>ADC: Reflection and Consideration</a:t>
            </a:r>
          </a:p>
          <a:p>
            <a:pPr marL="0" lvl="1" indent="0">
              <a:buNone/>
            </a:pPr>
            <a:endParaRPr lang="en-US" dirty="0"/>
          </a:p>
          <a:p>
            <a:endParaRPr lang="en-AU" dirty="0"/>
          </a:p>
        </p:txBody>
      </p:sp>
    </p:spTree>
    <p:extLst>
      <p:ext uri="{BB962C8B-B14F-4D97-AF65-F5344CB8AC3E}">
        <p14:creationId xmlns:p14="http://schemas.microsoft.com/office/powerpoint/2010/main" val="45547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05200"/>
            <a:ext cx="8765309" cy="856800"/>
          </a:xfrm>
        </p:spPr>
        <p:txBody>
          <a:bodyPr/>
          <a:lstStyle/>
          <a:p>
            <a:pPr algn="ctr"/>
            <a:r>
              <a:rPr lang="en-US" sz="2800" dirty="0"/>
              <a:t>Assessment Type 3: Community Application Activity (30%)</a:t>
            </a:r>
            <a:endParaRPr lang="en-AU" sz="2800" dirty="0"/>
          </a:p>
        </p:txBody>
      </p:sp>
      <p:sp>
        <p:nvSpPr>
          <p:cNvPr id="3" name="Content Placeholder 2"/>
          <p:cNvSpPr>
            <a:spLocks noGrp="1"/>
          </p:cNvSpPr>
          <p:nvPr>
            <p:ph idx="1"/>
          </p:nvPr>
        </p:nvSpPr>
        <p:spPr>
          <a:xfrm>
            <a:off x="608077" y="1303752"/>
            <a:ext cx="8306536" cy="5136806"/>
          </a:xfrm>
        </p:spPr>
        <p:txBody>
          <a:bodyPr/>
          <a:lstStyle/>
          <a:p>
            <a:pPr marL="269875" indent="-269875">
              <a:buFont typeface="Arial" panose="020B0604020202020204" pitchFamily="34" charset="0"/>
              <a:buChar char="•"/>
            </a:pPr>
            <a:r>
              <a:rPr lang="en-US" sz="2100" dirty="0"/>
              <a:t>Opportunity for students to provide evidence of (showcase) and reflect on their community application activity.</a:t>
            </a:r>
          </a:p>
          <a:p>
            <a:pPr marL="442913" indent="-442913">
              <a:buNone/>
              <a:tabLst>
                <a:tab pos="268288" algn="l"/>
              </a:tabLst>
            </a:pPr>
            <a:r>
              <a:rPr lang="en-US" dirty="0"/>
              <a:t>	</a:t>
            </a:r>
            <a:r>
              <a:rPr lang="en-US" sz="2000" dirty="0"/>
              <a:t>- </a:t>
            </a:r>
            <a:r>
              <a:rPr lang="en-US" sz="1800" dirty="0"/>
              <a:t>10-credit – 750 words – 5 mins – equivalent in multimodal</a:t>
            </a:r>
          </a:p>
          <a:p>
            <a:pPr marL="442913" indent="-442913">
              <a:buNone/>
              <a:tabLst>
                <a:tab pos="268288" algn="l"/>
              </a:tabLst>
            </a:pPr>
            <a:r>
              <a:rPr lang="en-US" sz="1800" dirty="0"/>
              <a:t>	-	20-credit – 1500 words – 9 mins – equivalent in multimodal</a:t>
            </a:r>
          </a:p>
          <a:p>
            <a:pPr marL="0" lvl="1" indent="0">
              <a:buNone/>
            </a:pPr>
            <a:endParaRPr lang="en-US" sz="2000" dirty="0"/>
          </a:p>
          <a:p>
            <a:pPr marL="0" lvl="1" indent="0">
              <a:buNone/>
            </a:pPr>
            <a:r>
              <a:rPr lang="en-US" sz="2100" dirty="0"/>
              <a:t>Students provide evidence of:</a:t>
            </a:r>
          </a:p>
          <a:p>
            <a:pPr lvl="1"/>
            <a:r>
              <a:rPr lang="en-US" sz="2100" dirty="0"/>
              <a:t>connections between their CAA and subject-specific knowledge and skills, and their chosen capability</a:t>
            </a:r>
          </a:p>
          <a:p>
            <a:pPr lvl="1"/>
            <a:r>
              <a:rPr lang="en-US" sz="2100" dirty="0"/>
              <a:t>planning, </a:t>
            </a:r>
            <a:r>
              <a:rPr lang="en-US" sz="2100" dirty="0" err="1"/>
              <a:t>organisation</a:t>
            </a:r>
            <a:r>
              <a:rPr lang="en-US" sz="2100" dirty="0"/>
              <a:t>, and development of strategies to undertake the CAA</a:t>
            </a:r>
          </a:p>
          <a:p>
            <a:pPr lvl="1"/>
            <a:r>
              <a:rPr lang="en-US" sz="2100" dirty="0"/>
              <a:t>connecting benefits and future possibilities of the CAA to the community and to themselves</a:t>
            </a:r>
          </a:p>
          <a:p>
            <a:pPr algn="ctr"/>
            <a:endParaRPr lang="en-US" sz="1800" dirty="0">
              <a:latin typeface="+mj-lt"/>
            </a:endParaRPr>
          </a:p>
          <a:p>
            <a:pPr algn="ctr"/>
            <a:r>
              <a:rPr lang="en-US" sz="1800" dirty="0">
                <a:latin typeface="+mj-lt"/>
              </a:rPr>
              <a:t>ADC: Application and Connection (AC1, AC2, AC3)</a:t>
            </a:r>
          </a:p>
          <a:p>
            <a:endParaRPr lang="en-AU" dirty="0"/>
          </a:p>
        </p:txBody>
      </p:sp>
    </p:spTree>
    <p:extLst>
      <p:ext uri="{BB962C8B-B14F-4D97-AF65-F5344CB8AC3E}">
        <p14:creationId xmlns:p14="http://schemas.microsoft.com/office/powerpoint/2010/main" val="45438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05200"/>
            <a:ext cx="8765309" cy="856800"/>
          </a:xfrm>
        </p:spPr>
        <p:txBody>
          <a:bodyPr/>
          <a:lstStyle/>
          <a:p>
            <a:pPr algn="ctr"/>
            <a:r>
              <a:rPr lang="en-US" sz="2800" dirty="0"/>
              <a:t>Operational information</a:t>
            </a:r>
            <a:endParaRPr lang="en-AU" sz="2800" dirty="0"/>
          </a:p>
        </p:txBody>
      </p:sp>
      <p:sp>
        <p:nvSpPr>
          <p:cNvPr id="3" name="Content Placeholder 2"/>
          <p:cNvSpPr>
            <a:spLocks noGrp="1"/>
          </p:cNvSpPr>
          <p:nvPr>
            <p:ph idx="1"/>
          </p:nvPr>
        </p:nvSpPr>
        <p:spPr>
          <a:xfrm>
            <a:off x="661973" y="932690"/>
            <a:ext cx="8306536" cy="5720109"/>
          </a:xfrm>
        </p:spPr>
        <p:txBody>
          <a:bodyPr/>
          <a:lstStyle/>
          <a:p>
            <a:pPr>
              <a:buNone/>
            </a:pPr>
            <a:r>
              <a:rPr lang="en-US" b="1" dirty="0"/>
              <a:t>Moderation</a:t>
            </a:r>
          </a:p>
          <a:p>
            <a:pPr marL="269875" indent="-269875">
              <a:buFont typeface="Arial" panose="020B0604020202020204" pitchFamily="34" charset="0"/>
              <a:buChar char="•"/>
            </a:pPr>
            <a:r>
              <a:rPr lang="en-US" dirty="0"/>
              <a:t>Learning and assessment plans are </a:t>
            </a:r>
            <a:r>
              <a:rPr lang="en-US" b="1" u="sng" dirty="0"/>
              <a:t>not</a:t>
            </a:r>
            <a:r>
              <a:rPr lang="en-US" dirty="0"/>
              <a:t> required as each assessment type has specific assessment design criteria that will need to be met.</a:t>
            </a:r>
          </a:p>
          <a:p>
            <a:pPr>
              <a:buNone/>
            </a:pPr>
            <a:endParaRPr lang="en-US" dirty="0"/>
          </a:p>
          <a:p>
            <a:pPr>
              <a:buNone/>
            </a:pPr>
            <a:r>
              <a:rPr lang="en-US" b="1" dirty="0"/>
              <a:t>Folio tasks:</a:t>
            </a:r>
          </a:p>
          <a:p>
            <a:pPr>
              <a:buNone/>
            </a:pPr>
            <a:r>
              <a:rPr lang="en-US" dirty="0"/>
              <a:t>A rubric of the assessment decision for each of the four folio tasks should be uploaded with the student work.</a:t>
            </a:r>
            <a:br>
              <a:rPr lang="en-US" dirty="0"/>
            </a:br>
            <a:br>
              <a:rPr lang="en-US" dirty="0"/>
            </a:br>
            <a:r>
              <a:rPr lang="en-US" b="1" dirty="0"/>
              <a:t>Reflection task:</a:t>
            </a:r>
          </a:p>
          <a:p>
            <a:pPr marL="269875" indent="-269875">
              <a:buFont typeface="Arial" panose="020B0604020202020204" pitchFamily="34" charset="0"/>
              <a:buChar char="•"/>
            </a:pPr>
            <a:r>
              <a:rPr lang="en-US" dirty="0"/>
              <a:t>A rubric of the overall assessment decision for the reflection task.</a:t>
            </a:r>
          </a:p>
          <a:p>
            <a:pPr marL="269875" indent="-269875">
              <a:buFont typeface="Arial" panose="020B0604020202020204" pitchFamily="34" charset="0"/>
              <a:buChar char="•"/>
            </a:pPr>
            <a:endParaRPr lang="en-US" dirty="0"/>
          </a:p>
          <a:p>
            <a:pPr marL="269875" indent="-269875">
              <a:buFont typeface="Arial" panose="020B0604020202020204" pitchFamily="34" charset="0"/>
              <a:buChar char="•"/>
            </a:pPr>
            <a:endParaRPr lang="en-US" dirty="0"/>
          </a:p>
          <a:p>
            <a:pPr>
              <a:buNone/>
            </a:pPr>
            <a:endParaRPr lang="en-US" dirty="0"/>
          </a:p>
          <a:p>
            <a:pPr algn="ctr">
              <a:buNone/>
            </a:pPr>
            <a:endParaRPr lang="en-US" b="1" dirty="0"/>
          </a:p>
          <a:p>
            <a:pPr marL="269875" indent="-269875">
              <a:buFont typeface="Arial" panose="020B0604020202020204" pitchFamily="34" charset="0"/>
              <a:buChar char="•"/>
            </a:pPr>
            <a:endParaRPr lang="en-US" dirty="0"/>
          </a:p>
          <a:p>
            <a:pPr marL="269875" indent="-269875">
              <a:buFont typeface="Arial" panose="020B0604020202020204" pitchFamily="34" charset="0"/>
              <a:buChar char="•"/>
            </a:pPr>
            <a:endParaRPr lang="en-US" sz="1800" dirty="0">
              <a:latin typeface="+mj-lt"/>
            </a:endParaRPr>
          </a:p>
          <a:p>
            <a:endParaRPr lang="en-AU" dirty="0"/>
          </a:p>
        </p:txBody>
      </p:sp>
    </p:spTree>
    <p:extLst>
      <p:ext uri="{BB962C8B-B14F-4D97-AF65-F5344CB8AC3E}">
        <p14:creationId xmlns:p14="http://schemas.microsoft.com/office/powerpoint/2010/main" val="35311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05200"/>
            <a:ext cx="8765309" cy="856800"/>
          </a:xfrm>
        </p:spPr>
        <p:txBody>
          <a:bodyPr/>
          <a:lstStyle/>
          <a:p>
            <a:pPr algn="ctr"/>
            <a:r>
              <a:rPr lang="en-US" sz="2800" dirty="0"/>
              <a:t>Preclusions</a:t>
            </a:r>
            <a:endParaRPr lang="en-AU" sz="2800" dirty="0"/>
          </a:p>
        </p:txBody>
      </p:sp>
      <p:sp>
        <p:nvSpPr>
          <p:cNvPr id="3" name="Content Placeholder 2"/>
          <p:cNvSpPr>
            <a:spLocks noGrp="1"/>
          </p:cNvSpPr>
          <p:nvPr>
            <p:ph idx="1"/>
          </p:nvPr>
        </p:nvSpPr>
        <p:spPr>
          <a:xfrm>
            <a:off x="661973" y="932690"/>
            <a:ext cx="8306536" cy="5720109"/>
          </a:xfrm>
        </p:spPr>
        <p:txBody>
          <a:bodyPr/>
          <a:lstStyle/>
          <a:p>
            <a:pPr>
              <a:buNone/>
            </a:pPr>
            <a:r>
              <a:rPr lang="en-US" dirty="0"/>
              <a:t>Students may elect to </a:t>
            </a:r>
            <a:r>
              <a:rPr lang="en-US" dirty="0" err="1"/>
              <a:t>enrol</a:t>
            </a:r>
            <a:r>
              <a:rPr lang="en-US" dirty="0"/>
              <a:t> in both 10 and 20-credit subjects under the same field of study; however, the courses must remain significantly different to each other.</a:t>
            </a:r>
          </a:p>
          <a:p>
            <a:pPr>
              <a:buNone/>
            </a:pPr>
            <a:endParaRPr lang="en-US" dirty="0"/>
          </a:p>
          <a:p>
            <a:pPr>
              <a:buNone/>
            </a:pPr>
            <a:r>
              <a:rPr lang="en-US" dirty="0"/>
              <a:t>Where there is both a 10 and a 20-credit subject, using the same subject code these are precluded against each other. For example, 2HSC10 – Humanities and Social Sciences Connections and 2HSC20 – Humanities and Social Sciences Connections are a </a:t>
            </a:r>
            <a:r>
              <a:rPr lang="en-US"/>
              <a:t>precluded combination.</a:t>
            </a:r>
            <a:endParaRPr lang="en-US" dirty="0"/>
          </a:p>
          <a:p>
            <a:pPr marL="269875" indent="-269875">
              <a:buFont typeface="Arial" panose="020B0604020202020204" pitchFamily="34" charset="0"/>
              <a:buChar char="•"/>
            </a:pPr>
            <a:endParaRPr lang="en-US" dirty="0"/>
          </a:p>
          <a:p>
            <a:pPr>
              <a:buNone/>
            </a:pPr>
            <a:endParaRPr lang="en-US" dirty="0"/>
          </a:p>
          <a:p>
            <a:pPr algn="ctr">
              <a:buNone/>
            </a:pPr>
            <a:endParaRPr lang="en-US" b="1" dirty="0"/>
          </a:p>
          <a:p>
            <a:pPr marL="269875" indent="-269875">
              <a:buFont typeface="Arial" panose="020B0604020202020204" pitchFamily="34" charset="0"/>
              <a:buChar char="•"/>
            </a:pPr>
            <a:endParaRPr lang="en-US" dirty="0"/>
          </a:p>
          <a:p>
            <a:pPr marL="269875" indent="-269875">
              <a:buFont typeface="Arial" panose="020B0604020202020204" pitchFamily="34" charset="0"/>
              <a:buChar char="•"/>
            </a:pPr>
            <a:endParaRPr lang="en-US" sz="1800" dirty="0">
              <a:latin typeface="+mj-lt"/>
            </a:endParaRPr>
          </a:p>
          <a:p>
            <a:endParaRPr lang="en-AU" dirty="0"/>
          </a:p>
        </p:txBody>
      </p:sp>
    </p:spTree>
    <p:extLst>
      <p:ext uri="{BB962C8B-B14F-4D97-AF65-F5344CB8AC3E}">
        <p14:creationId xmlns:p14="http://schemas.microsoft.com/office/powerpoint/2010/main" val="165974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05200"/>
            <a:ext cx="8765309" cy="856800"/>
          </a:xfrm>
        </p:spPr>
        <p:txBody>
          <a:bodyPr/>
          <a:lstStyle/>
          <a:p>
            <a:pPr algn="ctr"/>
            <a:r>
              <a:rPr lang="en-US" sz="2800" dirty="0"/>
              <a:t>Preclusions</a:t>
            </a:r>
            <a:endParaRPr lang="en-AU" sz="2800" dirty="0"/>
          </a:p>
        </p:txBody>
      </p:sp>
      <p:graphicFrame>
        <p:nvGraphicFramePr>
          <p:cNvPr id="6" name="Table 6">
            <a:extLst>
              <a:ext uri="{FF2B5EF4-FFF2-40B4-BE49-F238E27FC236}">
                <a16:creationId xmlns:a16="http://schemas.microsoft.com/office/drawing/2014/main" id="{2156E717-D2D8-4849-9A89-31EC054C2F4F}"/>
              </a:ext>
            </a:extLst>
          </p:cNvPr>
          <p:cNvGraphicFramePr>
            <a:graphicFrameLocks noGrp="1"/>
          </p:cNvGraphicFramePr>
          <p:nvPr>
            <p:ph idx="1"/>
            <p:extLst>
              <p:ext uri="{D42A27DB-BD31-4B8C-83A1-F6EECF244321}">
                <p14:modId xmlns:p14="http://schemas.microsoft.com/office/powerpoint/2010/main" val="3231965368"/>
              </p:ext>
            </p:extLst>
          </p:nvPr>
        </p:nvGraphicFramePr>
        <p:xfrm>
          <a:off x="684213" y="1198563"/>
          <a:ext cx="8002587" cy="5468620"/>
        </p:xfrm>
        <a:graphic>
          <a:graphicData uri="http://schemas.openxmlformats.org/drawingml/2006/table">
            <a:tbl>
              <a:tblPr firstRow="1" bandRow="1">
                <a:tableStyleId>{5C22544A-7EE6-4342-B048-85BDC9FD1C3A}</a:tableStyleId>
              </a:tblPr>
              <a:tblGrid>
                <a:gridCol w="4145971">
                  <a:extLst>
                    <a:ext uri="{9D8B030D-6E8A-4147-A177-3AD203B41FA5}">
                      <a16:colId xmlns:a16="http://schemas.microsoft.com/office/drawing/2014/main" val="3334880441"/>
                    </a:ext>
                  </a:extLst>
                </a:gridCol>
                <a:gridCol w="247425">
                  <a:extLst>
                    <a:ext uri="{9D8B030D-6E8A-4147-A177-3AD203B41FA5}">
                      <a16:colId xmlns:a16="http://schemas.microsoft.com/office/drawing/2014/main" val="1087833107"/>
                    </a:ext>
                  </a:extLst>
                </a:gridCol>
                <a:gridCol w="3609191">
                  <a:extLst>
                    <a:ext uri="{9D8B030D-6E8A-4147-A177-3AD203B41FA5}">
                      <a16:colId xmlns:a16="http://schemas.microsoft.com/office/drawing/2014/main" val="3757710010"/>
                    </a:ext>
                  </a:extLst>
                </a:gridCol>
              </a:tblGrid>
              <a:tr h="370840">
                <a:tc>
                  <a:txBody>
                    <a:bodyPr/>
                    <a:lstStyle/>
                    <a:p>
                      <a:r>
                        <a:rPr lang="en-AU" dirty="0"/>
                        <a:t>Subject</a:t>
                      </a:r>
                    </a:p>
                  </a:txBody>
                  <a:tcPr/>
                </a:tc>
                <a:tc>
                  <a:txBody>
                    <a:bodyPr/>
                    <a:lstStyle/>
                    <a:p>
                      <a:endParaRPr lang="en-AU" dirty="0"/>
                    </a:p>
                  </a:txBody>
                  <a:tcPr/>
                </a:tc>
                <a:tc>
                  <a:txBody>
                    <a:bodyPr/>
                    <a:lstStyle/>
                    <a:p>
                      <a:r>
                        <a:rPr lang="en-AU" dirty="0"/>
                        <a:t>Precluded</a:t>
                      </a:r>
                    </a:p>
                  </a:txBody>
                  <a:tcPr/>
                </a:tc>
                <a:extLst>
                  <a:ext uri="{0D108BD9-81ED-4DB2-BD59-A6C34878D82A}">
                    <a16:rowId xmlns:a16="http://schemas.microsoft.com/office/drawing/2014/main" val="3553478811"/>
                  </a:ext>
                </a:extLst>
              </a:tr>
              <a:tr h="370840">
                <a:tc>
                  <a:txBody>
                    <a:bodyPr/>
                    <a:lstStyle/>
                    <a:p>
                      <a:r>
                        <a:rPr lang="en-AU" dirty="0"/>
                        <a:t>2HSC10 – Humanities and Social Sciences Connections</a:t>
                      </a:r>
                    </a:p>
                    <a:p>
                      <a:endParaRPr lang="en-AU" dirty="0"/>
                    </a:p>
                    <a:p>
                      <a:r>
                        <a:rPr lang="en-AU" dirty="0"/>
                        <a:t>2HSC20 – Humanities and Social Sciences Connections</a:t>
                      </a:r>
                    </a:p>
                    <a:p>
                      <a:endParaRPr lang="en-AU" dirty="0"/>
                    </a:p>
                  </a:txBody>
                  <a:tcPr/>
                </a:tc>
                <a:tc>
                  <a:txBody>
                    <a:bodyPr/>
                    <a:lstStyle/>
                    <a:p>
                      <a:endParaRPr lang="en-AU"/>
                    </a:p>
                  </a:txBody>
                  <a:tcPr/>
                </a:tc>
                <a:tc>
                  <a:txBody>
                    <a:bodyPr/>
                    <a:lstStyle/>
                    <a:p>
                      <a:r>
                        <a:rPr lang="en-AU" dirty="0"/>
                        <a:t>2HSC20 – Humanities and Social Sciences Connections</a:t>
                      </a:r>
                    </a:p>
                    <a:p>
                      <a:endParaRPr lang="en-AU" dirty="0"/>
                    </a:p>
                    <a:p>
                      <a:r>
                        <a:rPr lang="en-AU" dirty="0"/>
                        <a:t>2HSC10 – Humanities and Social Sciences Connections</a:t>
                      </a:r>
                    </a:p>
                    <a:p>
                      <a:endParaRPr lang="en-AU" dirty="0"/>
                    </a:p>
                    <a:p>
                      <a:r>
                        <a:rPr lang="en-AU" dirty="0"/>
                        <a:t>2UBY10 – Humanities and the Community</a:t>
                      </a:r>
                    </a:p>
                    <a:p>
                      <a:endParaRPr lang="en-AU" dirty="0"/>
                    </a:p>
                    <a:p>
                      <a:r>
                        <a:rPr lang="en-AU" dirty="0"/>
                        <a:t>2UBY20 – Humanities and the Community</a:t>
                      </a:r>
                    </a:p>
                    <a:p>
                      <a:endParaRPr lang="en-AU" dirty="0"/>
                    </a:p>
                  </a:txBody>
                  <a:tcPr/>
                </a:tc>
                <a:extLst>
                  <a:ext uri="{0D108BD9-81ED-4DB2-BD59-A6C34878D82A}">
                    <a16:rowId xmlns:a16="http://schemas.microsoft.com/office/drawing/2014/main" val="2397936285"/>
                  </a:ext>
                </a:extLst>
              </a:tr>
              <a:tr h="370840">
                <a:tc>
                  <a:txBody>
                    <a:bodyPr/>
                    <a:lstStyle/>
                    <a:p>
                      <a:r>
                        <a:rPr lang="en-AU" dirty="0"/>
                        <a:t>2IDC10 – Interdisciplinary Connections</a:t>
                      </a:r>
                    </a:p>
                    <a:p>
                      <a:r>
                        <a:rPr lang="en-AU" dirty="0"/>
                        <a:t>2IDC20 – Interdisciplinary Connections</a:t>
                      </a:r>
                    </a:p>
                  </a:txBody>
                  <a:tcPr/>
                </a:tc>
                <a:tc>
                  <a:txBody>
                    <a:bodyPr/>
                    <a:lstStyle/>
                    <a:p>
                      <a:endParaRPr lang="en-AU" dirty="0"/>
                    </a:p>
                  </a:txBody>
                  <a:tcPr/>
                </a:tc>
                <a:tc>
                  <a:txBody>
                    <a:bodyPr/>
                    <a:lstStyle/>
                    <a:p>
                      <a:r>
                        <a:rPr lang="en-AU" dirty="0"/>
                        <a:t>2IDC20 – Interdisciplinary Connections</a:t>
                      </a:r>
                    </a:p>
                    <a:p>
                      <a:r>
                        <a:rPr lang="en-AU" dirty="0"/>
                        <a:t>2IDC10 – Interdisciplinary Connections</a:t>
                      </a:r>
                    </a:p>
                    <a:p>
                      <a:r>
                        <a:rPr lang="en-AU" dirty="0"/>
                        <a:t>2IBY10 – Interdisciplinary Learning and the Community</a:t>
                      </a:r>
                    </a:p>
                    <a:p>
                      <a:r>
                        <a:rPr lang="en-AU" dirty="0"/>
                        <a:t>2IBY20 – Interdisciplinary Learning and the Community</a:t>
                      </a:r>
                    </a:p>
                    <a:p>
                      <a:endParaRPr lang="en-AU" dirty="0"/>
                    </a:p>
                  </a:txBody>
                  <a:tcPr/>
                </a:tc>
                <a:extLst>
                  <a:ext uri="{0D108BD9-81ED-4DB2-BD59-A6C34878D82A}">
                    <a16:rowId xmlns:a16="http://schemas.microsoft.com/office/drawing/2014/main" val="82638391"/>
                  </a:ext>
                </a:extLst>
              </a:tr>
              <a:tr h="370840">
                <a:tc>
                  <a:txBody>
                    <a:bodyPr/>
                    <a:lstStyle/>
                    <a:p>
                      <a:r>
                        <a:rPr lang="en-AU" dirty="0"/>
                        <a:t>2PRC10 – Practical Connections</a:t>
                      </a:r>
                    </a:p>
                    <a:p>
                      <a:r>
                        <a:rPr lang="en-AU" dirty="0"/>
                        <a:t>2PRC20 – Practical Connections</a:t>
                      </a:r>
                    </a:p>
                  </a:txBody>
                  <a:tcPr/>
                </a:tc>
                <a:tc>
                  <a:txBody>
                    <a:bodyPr/>
                    <a:lstStyle/>
                    <a:p>
                      <a:endParaRPr lang="en-AU"/>
                    </a:p>
                  </a:txBody>
                  <a:tcPr/>
                </a:tc>
                <a:tc>
                  <a:txBody>
                    <a:bodyPr/>
                    <a:lstStyle/>
                    <a:p>
                      <a:r>
                        <a:rPr lang="en-AU" dirty="0"/>
                        <a:t>2PRC20 – Practical Connections</a:t>
                      </a:r>
                    </a:p>
                    <a:p>
                      <a:r>
                        <a:rPr lang="en-AU" dirty="0"/>
                        <a:t>2PRC10 – Practical Connections</a:t>
                      </a:r>
                    </a:p>
                  </a:txBody>
                  <a:tcPr/>
                </a:tc>
                <a:extLst>
                  <a:ext uri="{0D108BD9-81ED-4DB2-BD59-A6C34878D82A}">
                    <a16:rowId xmlns:a16="http://schemas.microsoft.com/office/drawing/2014/main" val="1285654057"/>
                  </a:ext>
                </a:extLst>
              </a:tr>
              <a:tr h="370840">
                <a:tc>
                  <a:txBody>
                    <a:bodyPr/>
                    <a:lstStyle/>
                    <a:p>
                      <a:r>
                        <a:rPr lang="en-AU" dirty="0"/>
                        <a:t>2STC10 – STEM Connections</a:t>
                      </a:r>
                    </a:p>
                    <a:p>
                      <a:r>
                        <a:rPr lang="en-AU" dirty="0"/>
                        <a:t>2STC20 – STEM Connections</a:t>
                      </a:r>
                    </a:p>
                  </a:txBody>
                  <a:tcPr/>
                </a:tc>
                <a:tc>
                  <a:txBody>
                    <a:bodyPr/>
                    <a:lstStyle/>
                    <a:p>
                      <a:endParaRPr lang="en-AU" dirty="0"/>
                    </a:p>
                  </a:txBody>
                  <a:tcPr/>
                </a:tc>
                <a:tc>
                  <a:txBody>
                    <a:bodyPr/>
                    <a:lstStyle/>
                    <a:p>
                      <a:r>
                        <a:rPr lang="en-AU" dirty="0"/>
                        <a:t>2STC20 – STEM Connections</a:t>
                      </a:r>
                    </a:p>
                    <a:p>
                      <a:r>
                        <a:rPr lang="en-AU" dirty="0"/>
                        <a:t>2STC10 – STEM Connections</a:t>
                      </a:r>
                    </a:p>
                    <a:p>
                      <a:r>
                        <a:rPr lang="en-AU" dirty="0"/>
                        <a:t>2SBY10 – STEM and the Community</a:t>
                      </a:r>
                    </a:p>
                    <a:p>
                      <a:r>
                        <a:rPr lang="en-AU" dirty="0"/>
                        <a:t>2SBY20 – STEM and the Community</a:t>
                      </a:r>
                    </a:p>
                  </a:txBody>
                  <a:tcPr/>
                </a:tc>
                <a:extLst>
                  <a:ext uri="{0D108BD9-81ED-4DB2-BD59-A6C34878D82A}">
                    <a16:rowId xmlns:a16="http://schemas.microsoft.com/office/drawing/2014/main" val="2793310837"/>
                  </a:ext>
                </a:extLst>
              </a:tr>
            </a:tbl>
          </a:graphicData>
        </a:graphic>
      </p:graphicFrame>
    </p:spTree>
    <p:extLst>
      <p:ext uri="{BB962C8B-B14F-4D97-AF65-F5344CB8AC3E}">
        <p14:creationId xmlns:p14="http://schemas.microsoft.com/office/powerpoint/2010/main" val="266594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67FE-C0DD-4195-9C69-BCDF1F789873}"/>
              </a:ext>
            </a:extLst>
          </p:cNvPr>
          <p:cNvSpPr>
            <a:spLocks noGrp="1"/>
          </p:cNvSpPr>
          <p:nvPr>
            <p:ph type="title"/>
          </p:nvPr>
        </p:nvSpPr>
        <p:spPr/>
        <p:txBody>
          <a:bodyPr/>
          <a:lstStyle/>
          <a:p>
            <a:r>
              <a:rPr lang="en-AU" dirty="0"/>
              <a:t>Housekeeping</a:t>
            </a:r>
          </a:p>
        </p:txBody>
      </p:sp>
      <p:sp>
        <p:nvSpPr>
          <p:cNvPr id="5" name="TextBox 4">
            <a:extLst>
              <a:ext uri="{FF2B5EF4-FFF2-40B4-BE49-F238E27FC236}">
                <a16:creationId xmlns:a16="http://schemas.microsoft.com/office/drawing/2014/main" id="{1D076084-7BC9-4362-9D1B-A4FC713B2460}"/>
              </a:ext>
            </a:extLst>
          </p:cNvPr>
          <p:cNvSpPr txBox="1"/>
          <p:nvPr/>
        </p:nvSpPr>
        <p:spPr>
          <a:xfrm>
            <a:off x="745166" y="1927240"/>
            <a:ext cx="8192145"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Please keep your speaker on mute.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Please use the chat tool to ask specific questions that you would like addressed</a:t>
            </a:r>
            <a:r>
              <a:rPr kumimoji="0" lang="en-AU" sz="2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during the teleconference.</a:t>
            </a:r>
            <a:endPar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DB6554-2C14-40D1-8E59-164E528500F8}"/>
              </a:ext>
            </a:extLst>
          </p:cNvPr>
          <p:cNvPicPr>
            <a:picLocks noChangeAspect="1"/>
          </p:cNvPicPr>
          <p:nvPr/>
        </p:nvPicPr>
        <p:blipFill rotWithShape="1">
          <a:blip r:embed="rId3"/>
          <a:srcRect t="1" r="29988" b="4493"/>
          <a:stretch/>
        </p:blipFill>
        <p:spPr>
          <a:xfrm>
            <a:off x="684000" y="2351694"/>
            <a:ext cx="8192145" cy="821709"/>
          </a:xfrm>
          <a:prstGeom prst="rect">
            <a:avLst/>
          </a:prstGeom>
        </p:spPr>
      </p:pic>
      <p:pic>
        <p:nvPicPr>
          <p:cNvPr id="7" name="Picture 6">
            <a:extLst>
              <a:ext uri="{FF2B5EF4-FFF2-40B4-BE49-F238E27FC236}">
                <a16:creationId xmlns:a16="http://schemas.microsoft.com/office/drawing/2014/main" id="{895AE168-9015-4714-A1A7-AA607724BB8C}"/>
              </a:ext>
            </a:extLst>
          </p:cNvPr>
          <p:cNvPicPr>
            <a:picLocks noChangeAspect="1"/>
          </p:cNvPicPr>
          <p:nvPr/>
        </p:nvPicPr>
        <p:blipFill>
          <a:blip r:embed="rId4"/>
          <a:stretch>
            <a:fillRect/>
          </a:stretch>
        </p:blipFill>
        <p:spPr>
          <a:xfrm>
            <a:off x="6553929" y="242612"/>
            <a:ext cx="2163560" cy="2109082"/>
          </a:xfrm>
          <a:prstGeom prst="rect">
            <a:avLst/>
          </a:prstGeom>
        </p:spPr>
      </p:pic>
      <p:pic>
        <p:nvPicPr>
          <p:cNvPr id="8" name="Picture 7">
            <a:extLst>
              <a:ext uri="{FF2B5EF4-FFF2-40B4-BE49-F238E27FC236}">
                <a16:creationId xmlns:a16="http://schemas.microsoft.com/office/drawing/2014/main" id="{FCBFD206-6DCF-48C7-900C-5F5B33F3DC4D}"/>
              </a:ext>
            </a:extLst>
          </p:cNvPr>
          <p:cNvPicPr>
            <a:picLocks noChangeAspect="1"/>
          </p:cNvPicPr>
          <p:nvPr/>
        </p:nvPicPr>
        <p:blipFill rotWithShape="1">
          <a:blip r:embed="rId3"/>
          <a:srcRect r="22233" b="2412"/>
          <a:stretch/>
        </p:blipFill>
        <p:spPr>
          <a:xfrm>
            <a:off x="648183" y="4928356"/>
            <a:ext cx="8386109" cy="773789"/>
          </a:xfrm>
          <a:prstGeom prst="rect">
            <a:avLst/>
          </a:prstGeom>
        </p:spPr>
      </p:pic>
      <p:sp>
        <p:nvSpPr>
          <p:cNvPr id="9" name="Rounded Rectangle 12">
            <a:extLst>
              <a:ext uri="{FF2B5EF4-FFF2-40B4-BE49-F238E27FC236}">
                <a16:creationId xmlns:a16="http://schemas.microsoft.com/office/drawing/2014/main" id="{30F20011-CE1F-4FC2-AF3D-781E367DCDD8}"/>
              </a:ext>
            </a:extLst>
          </p:cNvPr>
          <p:cNvSpPr/>
          <p:nvPr/>
        </p:nvSpPr>
        <p:spPr>
          <a:xfrm>
            <a:off x="6982422" y="4928356"/>
            <a:ext cx="1306574" cy="773789"/>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6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28" y="-27691"/>
            <a:ext cx="8002800" cy="757364"/>
          </a:xfrm>
        </p:spPr>
        <p:txBody>
          <a:bodyPr/>
          <a:lstStyle/>
          <a:p>
            <a:pPr algn="ctr"/>
            <a:r>
              <a:rPr lang="en-US" dirty="0"/>
              <a:t>Subject renewal process</a:t>
            </a:r>
            <a:endParaRPr lang="en-AU" dirty="0"/>
          </a:p>
        </p:txBody>
      </p:sp>
      <p:graphicFrame>
        <p:nvGraphicFramePr>
          <p:cNvPr id="6" name="Table 6">
            <a:extLst>
              <a:ext uri="{FF2B5EF4-FFF2-40B4-BE49-F238E27FC236}">
                <a16:creationId xmlns:a16="http://schemas.microsoft.com/office/drawing/2014/main" id="{2A822C24-0249-46BE-88A4-BC71074D0A74}"/>
              </a:ext>
            </a:extLst>
          </p:cNvPr>
          <p:cNvGraphicFramePr>
            <a:graphicFrameLocks noGrp="1"/>
          </p:cNvGraphicFramePr>
          <p:nvPr>
            <p:ph idx="1"/>
            <p:extLst>
              <p:ext uri="{D42A27DB-BD31-4B8C-83A1-F6EECF244321}">
                <p14:modId xmlns:p14="http://schemas.microsoft.com/office/powerpoint/2010/main" val="268027717"/>
              </p:ext>
            </p:extLst>
          </p:nvPr>
        </p:nvGraphicFramePr>
        <p:xfrm>
          <a:off x="848808" y="594360"/>
          <a:ext cx="7646772" cy="6263640"/>
        </p:xfrm>
        <a:graphic>
          <a:graphicData uri="http://schemas.openxmlformats.org/drawingml/2006/table">
            <a:tbl>
              <a:tblPr firstRow="1" bandRow="1">
                <a:tableStyleId>{5C22544A-7EE6-4342-B048-85BDC9FD1C3A}</a:tableStyleId>
              </a:tblPr>
              <a:tblGrid>
                <a:gridCol w="2338118">
                  <a:extLst>
                    <a:ext uri="{9D8B030D-6E8A-4147-A177-3AD203B41FA5}">
                      <a16:colId xmlns:a16="http://schemas.microsoft.com/office/drawing/2014/main" val="207818521"/>
                    </a:ext>
                  </a:extLst>
                </a:gridCol>
                <a:gridCol w="5308654">
                  <a:extLst>
                    <a:ext uri="{9D8B030D-6E8A-4147-A177-3AD203B41FA5}">
                      <a16:colId xmlns:a16="http://schemas.microsoft.com/office/drawing/2014/main" val="2664068858"/>
                    </a:ext>
                  </a:extLst>
                </a:gridCol>
              </a:tblGrid>
              <a:tr h="287253">
                <a:tc>
                  <a:txBody>
                    <a:bodyPr/>
                    <a:lstStyle/>
                    <a:p>
                      <a:r>
                        <a:rPr lang="en-AU" b="0" dirty="0"/>
                        <a:t>Date</a:t>
                      </a:r>
                    </a:p>
                  </a:txBody>
                  <a:tcPr/>
                </a:tc>
                <a:tc>
                  <a:txBody>
                    <a:bodyPr/>
                    <a:lstStyle/>
                    <a:p>
                      <a:r>
                        <a:rPr lang="en-AU" dirty="0"/>
                        <a:t>Activity</a:t>
                      </a:r>
                    </a:p>
                  </a:txBody>
                  <a:tcPr/>
                </a:tc>
                <a:extLst>
                  <a:ext uri="{0D108BD9-81ED-4DB2-BD59-A6C34878D82A}">
                    <a16:rowId xmlns:a16="http://schemas.microsoft.com/office/drawing/2014/main" val="792682628"/>
                  </a:ext>
                </a:extLst>
              </a:tr>
              <a:tr h="1082724">
                <a:tc>
                  <a:txBody>
                    <a:bodyPr/>
                    <a:lstStyle/>
                    <a:p>
                      <a:r>
                        <a:rPr lang="en-AU" dirty="0"/>
                        <a:t>June 2020</a:t>
                      </a:r>
                    </a:p>
                  </a:txBody>
                  <a:tcPr/>
                </a:tc>
                <a:tc>
                  <a:txBody>
                    <a:bodyPr/>
                    <a:lstStyle/>
                    <a:p>
                      <a:pPr marL="285750" indent="-285750">
                        <a:buFont typeface="Arial" panose="020B0604020202020204" pitchFamily="34" charset="0"/>
                        <a:buChar char="•"/>
                      </a:pPr>
                      <a:r>
                        <a:rPr lang="en-AU" dirty="0"/>
                        <a:t>Zoom meeting with teachers requesting volunteers to review and renew CS subjects. (Subject consultants)</a:t>
                      </a:r>
                    </a:p>
                    <a:p>
                      <a:pPr marL="285750" indent="-285750">
                        <a:buFont typeface="Arial" panose="020B0604020202020204" pitchFamily="34" charset="0"/>
                        <a:buChar char="•"/>
                      </a:pPr>
                      <a:r>
                        <a:rPr lang="en-AU" dirty="0"/>
                        <a:t>Identification of key changes needed</a:t>
                      </a:r>
                    </a:p>
                    <a:p>
                      <a:pPr marL="285750" indent="-285750">
                        <a:buFont typeface="Arial" panose="020B0604020202020204" pitchFamily="34" charset="0"/>
                        <a:buChar char="•"/>
                      </a:pPr>
                      <a:r>
                        <a:rPr lang="en-AU" dirty="0"/>
                        <a:t>Conceptual framework presented to the Board</a:t>
                      </a:r>
                    </a:p>
                    <a:p>
                      <a:endParaRPr lang="en-AU" dirty="0"/>
                    </a:p>
                  </a:txBody>
                  <a:tcPr/>
                </a:tc>
                <a:extLst>
                  <a:ext uri="{0D108BD9-81ED-4DB2-BD59-A6C34878D82A}">
                    <a16:rowId xmlns:a16="http://schemas.microsoft.com/office/drawing/2014/main" val="2317106144"/>
                  </a:ext>
                </a:extLst>
              </a:tr>
              <a:tr h="883857">
                <a:tc>
                  <a:txBody>
                    <a:bodyPr/>
                    <a:lstStyle/>
                    <a:p>
                      <a:r>
                        <a:rPr lang="en-AU" dirty="0"/>
                        <a:t>July-Nov 2020</a:t>
                      </a:r>
                    </a:p>
                  </a:txBody>
                  <a:tcPr/>
                </a:tc>
                <a:tc>
                  <a:txBody>
                    <a:bodyPr/>
                    <a:lstStyle/>
                    <a:p>
                      <a:pPr marL="285750" indent="-285750">
                        <a:buFont typeface="Arial" panose="020B0604020202020204" pitchFamily="34" charset="0"/>
                        <a:buChar char="•"/>
                      </a:pPr>
                      <a:r>
                        <a:rPr lang="en-AU" dirty="0"/>
                        <a:t>Tasks allocated</a:t>
                      </a:r>
                    </a:p>
                    <a:p>
                      <a:pPr marL="285750" indent="-285750">
                        <a:buFont typeface="Arial" panose="020B0604020202020204" pitchFamily="34" charset="0"/>
                        <a:buChar char="•"/>
                      </a:pPr>
                      <a:r>
                        <a:rPr lang="en-AU" dirty="0"/>
                        <a:t>Self-managed. Teacher led</a:t>
                      </a:r>
                    </a:p>
                    <a:p>
                      <a:pPr marL="285750" indent="-285750">
                        <a:buFont typeface="Arial" panose="020B0604020202020204" pitchFamily="34" charset="0"/>
                        <a:buChar char="•"/>
                      </a:pPr>
                      <a:r>
                        <a:rPr lang="en-AU" dirty="0"/>
                        <a:t>Draft to critical friends</a:t>
                      </a:r>
                    </a:p>
                    <a:p>
                      <a:pPr marL="285750" indent="-285750">
                        <a:buFont typeface="Arial" panose="020B0604020202020204" pitchFamily="34" charset="0"/>
                        <a:buChar char="•"/>
                      </a:pPr>
                      <a:r>
                        <a:rPr lang="en-AU" dirty="0"/>
                        <a:t>Worked in an online environment</a:t>
                      </a:r>
                    </a:p>
                  </a:txBody>
                  <a:tcPr/>
                </a:tc>
                <a:extLst>
                  <a:ext uri="{0D108BD9-81ED-4DB2-BD59-A6C34878D82A}">
                    <a16:rowId xmlns:a16="http://schemas.microsoft.com/office/drawing/2014/main" val="2199443778"/>
                  </a:ext>
                </a:extLst>
              </a:tr>
              <a:tr h="1480460">
                <a:tc>
                  <a:txBody>
                    <a:bodyPr/>
                    <a:lstStyle/>
                    <a:p>
                      <a:r>
                        <a:rPr lang="en-AU" dirty="0"/>
                        <a:t>March-April 2021</a:t>
                      </a:r>
                    </a:p>
                  </a:txBody>
                  <a:tcPr/>
                </a:tc>
                <a:tc>
                  <a:txBody>
                    <a:bodyPr/>
                    <a:lstStyle/>
                    <a:p>
                      <a:pPr marL="285750" indent="-285750">
                        <a:buFont typeface="Arial" panose="020B0604020202020204" pitchFamily="34" charset="0"/>
                        <a:buChar char="•"/>
                      </a:pPr>
                      <a:r>
                        <a:rPr lang="en-AU" dirty="0"/>
                        <a:t>Feedback from critical friends considered and incorporated</a:t>
                      </a:r>
                    </a:p>
                    <a:p>
                      <a:pPr marL="285750" indent="-285750">
                        <a:buFont typeface="Arial" panose="020B0604020202020204" pitchFamily="34" charset="0"/>
                        <a:buChar char="•"/>
                      </a:pPr>
                      <a:r>
                        <a:rPr lang="en-AU" dirty="0"/>
                        <a:t>Subject consultants met in person</a:t>
                      </a:r>
                    </a:p>
                    <a:p>
                      <a:pPr marL="285750" indent="-285750">
                        <a:buFont typeface="Arial" panose="020B0604020202020204" pitchFamily="34" charset="0"/>
                        <a:buChar char="•"/>
                      </a:pPr>
                      <a:r>
                        <a:rPr lang="en-AU" dirty="0"/>
                        <a:t>Further refinements</a:t>
                      </a:r>
                    </a:p>
                    <a:p>
                      <a:pPr marL="285750" indent="-285750">
                        <a:buFont typeface="Arial" panose="020B0604020202020204" pitchFamily="34" charset="0"/>
                        <a:buChar char="•"/>
                      </a:pPr>
                      <a:r>
                        <a:rPr lang="en-AU" dirty="0"/>
                        <a:t>Subject consultants to consult with colleagues at their sites</a:t>
                      </a:r>
                    </a:p>
                    <a:p>
                      <a:pPr marL="285750" indent="-285750">
                        <a:buFont typeface="Arial" panose="020B0604020202020204" pitchFamily="34" charset="0"/>
                        <a:buChar char="•"/>
                      </a:pPr>
                      <a:r>
                        <a:rPr lang="en-AU" dirty="0"/>
                        <a:t>Further refinements </a:t>
                      </a:r>
                    </a:p>
                    <a:p>
                      <a:pPr marL="285750" indent="-285750">
                        <a:buFont typeface="Arial" panose="020B0604020202020204" pitchFamily="34" charset="0"/>
                        <a:buChar char="•"/>
                      </a:pPr>
                      <a:r>
                        <a:rPr lang="en-AU" dirty="0"/>
                        <a:t>Advertise Zoom meeting (via Swift)</a:t>
                      </a:r>
                    </a:p>
                    <a:p>
                      <a:endParaRPr lang="en-AU" dirty="0"/>
                    </a:p>
                  </a:txBody>
                  <a:tcPr/>
                </a:tc>
                <a:extLst>
                  <a:ext uri="{0D108BD9-81ED-4DB2-BD59-A6C34878D82A}">
                    <a16:rowId xmlns:a16="http://schemas.microsoft.com/office/drawing/2014/main" val="464346700"/>
                  </a:ext>
                </a:extLst>
              </a:tr>
              <a:tr h="684989">
                <a:tc>
                  <a:txBody>
                    <a:bodyPr/>
                    <a:lstStyle/>
                    <a:p>
                      <a:r>
                        <a:rPr lang="en-AU" dirty="0"/>
                        <a:t>April 2021</a:t>
                      </a:r>
                    </a:p>
                  </a:txBody>
                  <a:tcPr/>
                </a:tc>
                <a:tc>
                  <a:txBody>
                    <a:bodyPr/>
                    <a:lstStyle/>
                    <a:p>
                      <a:pPr marL="285750" indent="-285750">
                        <a:buFont typeface="Arial" panose="020B0604020202020204" pitchFamily="34" charset="0"/>
                        <a:buChar char="•"/>
                      </a:pPr>
                      <a:r>
                        <a:rPr lang="en-AU" dirty="0"/>
                        <a:t>Send ‘Swift’ communication to all schools/teachers</a:t>
                      </a:r>
                    </a:p>
                    <a:p>
                      <a:pPr marL="285750" indent="-285750">
                        <a:buFont typeface="Arial" panose="020B0604020202020204" pitchFamily="34" charset="0"/>
                        <a:buChar char="•"/>
                      </a:pPr>
                      <a:r>
                        <a:rPr lang="en-AU" dirty="0"/>
                        <a:t>Zoom ‘consultation’ meeting for all CSB teachers/leaders</a:t>
                      </a:r>
                    </a:p>
                    <a:p>
                      <a:pPr marL="285750" indent="-285750">
                        <a:buFont typeface="Arial" panose="020B0604020202020204" pitchFamily="34" charset="0"/>
                        <a:buChar char="•"/>
                      </a:pPr>
                      <a:r>
                        <a:rPr lang="en-AU" dirty="0"/>
                        <a:t>Draft subject outline available for 2 weeks</a:t>
                      </a:r>
                    </a:p>
                  </a:txBody>
                  <a:tcPr/>
                </a:tc>
                <a:extLst>
                  <a:ext uri="{0D108BD9-81ED-4DB2-BD59-A6C34878D82A}">
                    <a16:rowId xmlns:a16="http://schemas.microsoft.com/office/drawing/2014/main" val="3509463512"/>
                  </a:ext>
                </a:extLst>
              </a:tr>
              <a:tr h="486121">
                <a:tc>
                  <a:txBody>
                    <a:bodyPr/>
                    <a:lstStyle/>
                    <a:p>
                      <a:r>
                        <a:rPr lang="en-AU" dirty="0"/>
                        <a:t>May 2021</a:t>
                      </a:r>
                    </a:p>
                  </a:txBody>
                  <a:tcPr/>
                </a:tc>
                <a:tc>
                  <a:txBody>
                    <a:bodyPr/>
                    <a:lstStyle/>
                    <a:p>
                      <a:pPr marL="285750" indent="-285750">
                        <a:buFont typeface="Arial" panose="020B0604020202020204" pitchFamily="34" charset="0"/>
                        <a:buChar char="•"/>
                      </a:pPr>
                      <a:r>
                        <a:rPr lang="en-AU" dirty="0"/>
                        <a:t>Gather feedback</a:t>
                      </a:r>
                    </a:p>
                    <a:p>
                      <a:pPr marL="285750" indent="-285750">
                        <a:buFont typeface="Arial" panose="020B0604020202020204" pitchFamily="34" charset="0"/>
                        <a:buChar char="•"/>
                      </a:pPr>
                      <a:r>
                        <a:rPr lang="en-AU" dirty="0"/>
                        <a:t>Further refinements</a:t>
                      </a:r>
                    </a:p>
                  </a:txBody>
                  <a:tcPr/>
                </a:tc>
                <a:extLst>
                  <a:ext uri="{0D108BD9-81ED-4DB2-BD59-A6C34878D82A}">
                    <a16:rowId xmlns:a16="http://schemas.microsoft.com/office/drawing/2014/main" val="794034217"/>
                  </a:ext>
                </a:extLst>
              </a:tr>
              <a:tr h="287253">
                <a:tc>
                  <a:txBody>
                    <a:bodyPr/>
                    <a:lstStyle/>
                    <a:p>
                      <a:r>
                        <a:rPr lang="en-AU" dirty="0"/>
                        <a:t>June 2021</a:t>
                      </a:r>
                    </a:p>
                  </a:txBody>
                  <a:tcPr/>
                </a:tc>
                <a:tc>
                  <a:txBody>
                    <a:bodyPr/>
                    <a:lstStyle/>
                    <a:p>
                      <a:pPr marL="285750" indent="-285750">
                        <a:buFont typeface="Arial" panose="020B0604020202020204" pitchFamily="34" charset="0"/>
                        <a:buChar char="•"/>
                      </a:pPr>
                      <a:r>
                        <a:rPr lang="en-AU" dirty="0"/>
                        <a:t>Draft subject outline presented to the Board for approval</a:t>
                      </a:r>
                    </a:p>
                  </a:txBody>
                  <a:tcPr/>
                </a:tc>
                <a:extLst>
                  <a:ext uri="{0D108BD9-81ED-4DB2-BD59-A6C34878D82A}">
                    <a16:rowId xmlns:a16="http://schemas.microsoft.com/office/drawing/2014/main" val="493686795"/>
                  </a:ext>
                </a:extLst>
              </a:tr>
              <a:tr h="287253">
                <a:tc>
                  <a:txBody>
                    <a:bodyPr/>
                    <a:lstStyle/>
                    <a:p>
                      <a:r>
                        <a:rPr lang="en-AU" dirty="0"/>
                        <a:t>Term 4, 2021</a:t>
                      </a:r>
                    </a:p>
                  </a:txBody>
                  <a:tcPr/>
                </a:tc>
                <a:tc>
                  <a:txBody>
                    <a:bodyPr/>
                    <a:lstStyle/>
                    <a:p>
                      <a:pPr marL="285750" indent="-285750">
                        <a:buFont typeface="Arial" panose="020B0604020202020204" pitchFamily="34" charset="0"/>
                        <a:buChar char="•"/>
                      </a:pPr>
                      <a:r>
                        <a:rPr lang="en-AU" dirty="0"/>
                        <a:t>Implementation activities offered </a:t>
                      </a:r>
                    </a:p>
                  </a:txBody>
                  <a:tcPr/>
                </a:tc>
                <a:extLst>
                  <a:ext uri="{0D108BD9-81ED-4DB2-BD59-A6C34878D82A}">
                    <a16:rowId xmlns:a16="http://schemas.microsoft.com/office/drawing/2014/main" val="3730240361"/>
                  </a:ext>
                </a:extLst>
              </a:tr>
              <a:tr h="287253">
                <a:tc>
                  <a:txBody>
                    <a:bodyPr/>
                    <a:lstStyle/>
                    <a:p>
                      <a:r>
                        <a:rPr lang="en-AU"/>
                        <a:t>Term 4, 2021</a:t>
                      </a:r>
                      <a:endParaRPr lang="en-AU" dirty="0"/>
                    </a:p>
                  </a:txBody>
                  <a:tcPr/>
                </a:tc>
                <a:tc>
                  <a:txBody>
                    <a:bodyPr/>
                    <a:lstStyle/>
                    <a:p>
                      <a:pPr marL="285750" indent="-285750">
                        <a:buFont typeface="Arial" panose="020B0604020202020204" pitchFamily="34" charset="0"/>
                        <a:buChar char="•"/>
                      </a:pPr>
                      <a:r>
                        <a:rPr lang="en-AU" dirty="0"/>
                        <a:t>New website/support materials provided</a:t>
                      </a:r>
                    </a:p>
                  </a:txBody>
                  <a:tcPr/>
                </a:tc>
                <a:extLst>
                  <a:ext uri="{0D108BD9-81ED-4DB2-BD59-A6C34878D82A}">
                    <a16:rowId xmlns:a16="http://schemas.microsoft.com/office/drawing/2014/main" val="2075935925"/>
                  </a:ext>
                </a:extLst>
              </a:tr>
              <a:tr h="287253">
                <a:tc>
                  <a:txBody>
                    <a:bodyPr/>
                    <a:lstStyle/>
                    <a:p>
                      <a:r>
                        <a:rPr lang="en-AU" dirty="0"/>
                        <a:t>Term 1, 2022</a:t>
                      </a:r>
                    </a:p>
                  </a:txBody>
                  <a:tcPr/>
                </a:tc>
                <a:tc>
                  <a:txBody>
                    <a:bodyPr/>
                    <a:lstStyle/>
                    <a:p>
                      <a:r>
                        <a:rPr lang="en-AU" dirty="0"/>
                        <a:t>Community Connections taught</a:t>
                      </a:r>
                    </a:p>
                  </a:txBody>
                  <a:tcPr/>
                </a:tc>
                <a:extLst>
                  <a:ext uri="{0D108BD9-81ED-4DB2-BD59-A6C34878D82A}">
                    <a16:rowId xmlns:a16="http://schemas.microsoft.com/office/drawing/2014/main" val="3129385432"/>
                  </a:ext>
                </a:extLst>
              </a:tr>
            </a:tbl>
          </a:graphicData>
        </a:graphic>
      </p:graphicFrame>
    </p:spTree>
    <p:extLst>
      <p:ext uri="{BB962C8B-B14F-4D97-AF65-F5344CB8AC3E}">
        <p14:creationId xmlns:p14="http://schemas.microsoft.com/office/powerpoint/2010/main" val="30126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What’s changing?</a:t>
            </a:r>
            <a:endParaRPr lang="en-AU" dirty="0"/>
          </a:p>
        </p:txBody>
      </p:sp>
      <p:sp>
        <p:nvSpPr>
          <p:cNvPr id="3" name="Content Placeholder 2"/>
          <p:cNvSpPr>
            <a:spLocks noGrp="1"/>
          </p:cNvSpPr>
          <p:nvPr>
            <p:ph idx="1"/>
          </p:nvPr>
        </p:nvSpPr>
        <p:spPr>
          <a:xfrm>
            <a:off x="683999" y="1198799"/>
            <a:ext cx="8312219" cy="4896000"/>
          </a:xfrm>
        </p:spPr>
        <p:txBody>
          <a:bodyPr/>
          <a:lstStyle/>
          <a:p>
            <a:pPr marL="268288" indent="-268288">
              <a:buFont typeface="Arial" panose="020B0604020202020204" pitchFamily="34" charset="0"/>
              <a:buChar char="•"/>
              <a:tabLst>
                <a:tab pos="268288" algn="l"/>
              </a:tabLst>
            </a:pPr>
            <a:r>
              <a:rPr lang="en-US"/>
              <a:t>New title: </a:t>
            </a:r>
            <a:r>
              <a:rPr lang="en-US" b="1"/>
              <a:t>Community Connections.</a:t>
            </a:r>
            <a:endParaRPr lang="en-US"/>
          </a:p>
          <a:p>
            <a:pPr marL="268288" lvl="1" indent="-268288">
              <a:buNone/>
              <a:tabLst>
                <a:tab pos="268288" algn="l"/>
              </a:tabLst>
            </a:pPr>
            <a:endParaRPr lang="en-US"/>
          </a:p>
          <a:p>
            <a:pPr marL="268288" lvl="1" indent="-268288">
              <a:tabLst>
                <a:tab pos="268288" algn="l"/>
              </a:tabLst>
            </a:pPr>
            <a:r>
              <a:rPr lang="en-US"/>
              <a:t>New field of study (increase to 4): </a:t>
            </a:r>
            <a:r>
              <a:rPr lang="en-US" b="1"/>
              <a:t>Practical Connections</a:t>
            </a:r>
          </a:p>
          <a:p>
            <a:pPr marL="268288" lvl="1" indent="-268288">
              <a:tabLst>
                <a:tab pos="268288" algn="l"/>
              </a:tabLst>
            </a:pPr>
            <a:endParaRPr lang="en-US"/>
          </a:p>
          <a:p>
            <a:pPr marL="268288" lvl="1" indent="-268288">
              <a:tabLst>
                <a:tab pos="268288" algn="l"/>
              </a:tabLst>
            </a:pPr>
            <a:r>
              <a:rPr lang="en-US"/>
              <a:t>New titles for the fields of study:</a:t>
            </a:r>
          </a:p>
          <a:p>
            <a:pPr lvl="2"/>
            <a:r>
              <a:rPr lang="en-US"/>
              <a:t>Humanities and Social Sciences Connections</a:t>
            </a:r>
          </a:p>
          <a:p>
            <a:pPr lvl="2"/>
            <a:r>
              <a:rPr lang="en-US"/>
              <a:t>STEM Connections</a:t>
            </a:r>
          </a:p>
          <a:p>
            <a:pPr lvl="2"/>
            <a:r>
              <a:rPr lang="en-US" b="1"/>
              <a:t>Practical Connections</a:t>
            </a:r>
          </a:p>
          <a:p>
            <a:pPr lvl="2"/>
            <a:r>
              <a:rPr lang="en-US"/>
              <a:t>Interdisciplinary Connections</a:t>
            </a:r>
          </a:p>
          <a:p>
            <a:pPr lvl="2"/>
            <a:endParaRPr lang="en-US"/>
          </a:p>
          <a:p>
            <a:pPr marL="268288" lvl="2" indent="-268288"/>
            <a:r>
              <a:rPr lang="en-US"/>
              <a:t>New </a:t>
            </a:r>
            <a:r>
              <a:rPr lang="en-US">
                <a:hlinkClick r:id="rId3"/>
              </a:rPr>
              <a:t>subject website </a:t>
            </a:r>
            <a:endParaRPr lang="en-US"/>
          </a:p>
          <a:p>
            <a:pPr marL="0" lvl="1" indent="0">
              <a:buNone/>
            </a:pPr>
            <a:endParaRPr lang="en-US"/>
          </a:p>
          <a:p>
            <a:pPr marL="0" lvl="1" indent="0">
              <a:buNone/>
            </a:pPr>
            <a:endParaRPr lang="en-US"/>
          </a:p>
          <a:p>
            <a:endParaRPr lang="en-AU" dirty="0"/>
          </a:p>
        </p:txBody>
      </p:sp>
      <p:pic>
        <p:nvPicPr>
          <p:cNvPr id="4" name="Picture 2" descr="scene from Spain">
            <a:extLst>
              <a:ext uri="{FF2B5EF4-FFF2-40B4-BE49-F238E27FC236}">
                <a16:creationId xmlns:a16="http://schemas.microsoft.com/office/drawing/2014/main" id="{616F7A0B-E566-45AF-AC5B-B35A0152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066" y="3993632"/>
            <a:ext cx="3079890" cy="223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20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1082803"/>
            <a:ext cx="8635188" cy="5127992"/>
          </a:xfrm>
        </p:spPr>
        <p:txBody>
          <a:bodyPr/>
          <a:lstStyle/>
          <a:p>
            <a:pPr marL="0" lvl="1" indent="0">
              <a:buNone/>
            </a:pPr>
            <a:endParaRPr lang="en-US" dirty="0"/>
          </a:p>
          <a:p>
            <a:pPr marL="0" lvl="1" indent="0">
              <a:buNone/>
            </a:pPr>
            <a:endParaRPr lang="en-US" dirty="0"/>
          </a:p>
          <a:p>
            <a:endParaRPr lang="en-AU" dirty="0"/>
          </a:p>
        </p:txBody>
      </p:sp>
      <p:pic>
        <p:nvPicPr>
          <p:cNvPr id="4" name="Picture 3">
            <a:extLst>
              <a:ext uri="{FF2B5EF4-FFF2-40B4-BE49-F238E27FC236}">
                <a16:creationId xmlns:a16="http://schemas.microsoft.com/office/drawing/2014/main" id="{1B16F991-ABDF-4E68-8F26-1B733E214B9A}"/>
              </a:ext>
            </a:extLst>
          </p:cNvPr>
          <p:cNvPicPr>
            <a:picLocks noChangeAspect="1"/>
          </p:cNvPicPr>
          <p:nvPr/>
        </p:nvPicPr>
        <p:blipFill>
          <a:blip r:embed="rId3"/>
          <a:stretch>
            <a:fillRect/>
          </a:stretch>
        </p:blipFill>
        <p:spPr>
          <a:xfrm>
            <a:off x="1393775" y="138773"/>
            <a:ext cx="5448089" cy="6487938"/>
          </a:xfrm>
          <a:prstGeom prst="rect">
            <a:avLst/>
          </a:prstGeom>
        </p:spPr>
      </p:pic>
    </p:spTree>
    <p:extLst>
      <p:ext uri="{BB962C8B-B14F-4D97-AF65-F5344CB8AC3E}">
        <p14:creationId xmlns:p14="http://schemas.microsoft.com/office/powerpoint/2010/main" val="107529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changing?</a:t>
            </a:r>
            <a:endParaRPr lang="en-AU" dirty="0"/>
          </a:p>
        </p:txBody>
      </p:sp>
      <p:sp>
        <p:nvSpPr>
          <p:cNvPr id="3" name="Content Placeholder 2"/>
          <p:cNvSpPr>
            <a:spLocks noGrp="1"/>
          </p:cNvSpPr>
          <p:nvPr>
            <p:ph idx="1"/>
          </p:nvPr>
        </p:nvSpPr>
        <p:spPr>
          <a:xfrm>
            <a:off x="683999" y="1198799"/>
            <a:ext cx="8198743" cy="4896000"/>
          </a:xfrm>
        </p:spPr>
        <p:txBody>
          <a:bodyPr/>
          <a:lstStyle/>
          <a:p>
            <a:pPr marL="269875" indent="-269875">
              <a:buFont typeface="Arial" panose="020B0604020202020204" pitchFamily="34" charset="0"/>
              <a:buChar char="•"/>
            </a:pPr>
            <a:r>
              <a:rPr lang="en-US" b="1" dirty="0"/>
              <a:t>Learning requirements updated</a:t>
            </a:r>
          </a:p>
          <a:p>
            <a:pPr marL="269875" indent="-269875">
              <a:buFont typeface="Arial" panose="020B0604020202020204" pitchFamily="34" charset="0"/>
              <a:buChar char="•"/>
            </a:pPr>
            <a:r>
              <a:rPr lang="en-US" b="1" dirty="0"/>
              <a:t>Assessment design criteria updated</a:t>
            </a:r>
          </a:p>
          <a:p>
            <a:pPr lvl="2">
              <a:buFontTx/>
              <a:buChar char="-"/>
            </a:pPr>
            <a:r>
              <a:rPr lang="en-US" dirty="0"/>
              <a:t>Knowledge and Understanding</a:t>
            </a:r>
          </a:p>
          <a:p>
            <a:pPr lvl="2">
              <a:buFontTx/>
              <a:buChar char="-"/>
            </a:pPr>
            <a:r>
              <a:rPr lang="en-US" dirty="0"/>
              <a:t>Application and Connection</a:t>
            </a:r>
          </a:p>
          <a:p>
            <a:pPr lvl="2">
              <a:buFontTx/>
              <a:buChar char="-"/>
            </a:pPr>
            <a:r>
              <a:rPr lang="en-US" dirty="0"/>
              <a:t>Reflection and Consideration</a:t>
            </a:r>
          </a:p>
          <a:p>
            <a:pPr marL="269875" indent="-269875">
              <a:buFont typeface="Arial" panose="020B0604020202020204" pitchFamily="34" charset="0"/>
              <a:buChar char="•"/>
            </a:pPr>
            <a:r>
              <a:rPr lang="en-US" b="1" dirty="0"/>
              <a:t>Increase from 2 assessment types to 3</a:t>
            </a:r>
            <a:r>
              <a:rPr lang="en-US" dirty="0"/>
              <a:t>:</a:t>
            </a:r>
          </a:p>
          <a:p>
            <a:pPr marL="442913" indent="-442913">
              <a:buNone/>
              <a:tabLst>
                <a:tab pos="268288" algn="l"/>
              </a:tabLst>
            </a:pPr>
            <a:r>
              <a:rPr lang="en-US" dirty="0"/>
              <a:t>	</a:t>
            </a:r>
            <a:r>
              <a:rPr lang="en-US" i="1" dirty="0"/>
              <a:t>School assessment</a:t>
            </a:r>
            <a:r>
              <a:rPr lang="en-US" dirty="0"/>
              <a:t> </a:t>
            </a:r>
          </a:p>
          <a:p>
            <a:pPr marL="442913" indent="-442913">
              <a:buNone/>
              <a:tabLst>
                <a:tab pos="268288" algn="l"/>
              </a:tabLst>
            </a:pPr>
            <a:r>
              <a:rPr lang="en-US" dirty="0"/>
              <a:t>	-	Assessment Type 1: Folio (50%) </a:t>
            </a:r>
          </a:p>
          <a:p>
            <a:pPr marL="442913" indent="-442913">
              <a:buNone/>
              <a:tabLst>
                <a:tab pos="268288" algn="l"/>
              </a:tabLst>
            </a:pPr>
            <a:r>
              <a:rPr lang="en-US" dirty="0"/>
              <a:t>	- </a:t>
            </a:r>
            <a:r>
              <a:rPr lang="en-US" b="1" dirty="0"/>
              <a:t>Assessment Type 2: Reflection (20%)</a:t>
            </a:r>
          </a:p>
          <a:p>
            <a:pPr marL="442913" indent="-442913">
              <a:buNone/>
              <a:tabLst>
                <a:tab pos="268288" algn="l"/>
              </a:tabLst>
            </a:pPr>
            <a:r>
              <a:rPr lang="en-US" dirty="0"/>
              <a:t>	</a:t>
            </a:r>
            <a:r>
              <a:rPr lang="en-US" i="1" dirty="0"/>
              <a:t>External assessment</a:t>
            </a:r>
            <a:endParaRPr lang="en-US" dirty="0"/>
          </a:p>
          <a:p>
            <a:pPr marL="442913" indent="-442913">
              <a:buNone/>
              <a:tabLst>
                <a:tab pos="268288" algn="l"/>
              </a:tabLst>
            </a:pPr>
            <a:r>
              <a:rPr lang="en-US" dirty="0"/>
              <a:t>	- Assessment Type 3: Community Application Activity (30%)</a:t>
            </a:r>
          </a:p>
          <a:p>
            <a:pPr marL="269875" indent="-269875">
              <a:buFont typeface="Arial" panose="020B0604020202020204" pitchFamily="34" charset="0"/>
              <a:buChar char="•"/>
            </a:pPr>
            <a:endParaRPr lang="en-US" dirty="0"/>
          </a:p>
          <a:p>
            <a:pPr marL="442913" indent="-442913">
              <a:tabLst>
                <a:tab pos="268288" algn="l"/>
              </a:tabLst>
            </a:pPr>
            <a:endParaRPr lang="en-US" dirty="0"/>
          </a:p>
          <a:p>
            <a:pPr marL="442913" indent="-442913">
              <a:buNone/>
              <a:tabLst>
                <a:tab pos="268288" algn="l"/>
              </a:tabLst>
            </a:pPr>
            <a:endParaRPr lang="en-US" dirty="0"/>
          </a:p>
          <a:p>
            <a:pPr marL="0" lvl="1" indent="0">
              <a:buNone/>
            </a:pPr>
            <a:endParaRPr lang="en-US" dirty="0"/>
          </a:p>
          <a:p>
            <a:pPr marL="0" lvl="1" indent="0">
              <a:buNone/>
            </a:pPr>
            <a:endParaRPr lang="en-US" dirty="0"/>
          </a:p>
          <a:p>
            <a:endParaRPr lang="en-AU" dirty="0"/>
          </a:p>
        </p:txBody>
      </p:sp>
    </p:spTree>
    <p:extLst>
      <p:ext uri="{BB962C8B-B14F-4D97-AF65-F5344CB8AC3E}">
        <p14:creationId xmlns:p14="http://schemas.microsoft.com/office/powerpoint/2010/main" val="51301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99" y="125981"/>
            <a:ext cx="8002800" cy="856800"/>
          </a:xfrm>
        </p:spPr>
        <p:txBody>
          <a:bodyPr/>
          <a:lstStyle/>
          <a:p>
            <a:pPr algn="ctr"/>
            <a:r>
              <a:rPr lang="en-US" dirty="0"/>
              <a:t>Learning requirements</a:t>
            </a:r>
            <a:endParaRPr lang="en-AU" dirty="0"/>
          </a:p>
        </p:txBody>
      </p:sp>
      <p:sp>
        <p:nvSpPr>
          <p:cNvPr id="3" name="Content Placeholder 2"/>
          <p:cNvSpPr>
            <a:spLocks noGrp="1"/>
          </p:cNvSpPr>
          <p:nvPr>
            <p:ph idx="1"/>
          </p:nvPr>
        </p:nvSpPr>
        <p:spPr>
          <a:xfrm>
            <a:off x="683999" y="1198799"/>
            <a:ext cx="8312219" cy="4896000"/>
          </a:xfrm>
        </p:spPr>
        <p:txBody>
          <a:bodyPr/>
          <a:lstStyle/>
          <a:p>
            <a:pPr>
              <a:buNone/>
              <a:tabLst>
                <a:tab pos="268288" algn="l"/>
              </a:tabLst>
            </a:pPr>
            <a:endParaRPr lang="en-US" dirty="0"/>
          </a:p>
          <a:p>
            <a:pPr marL="0" lvl="1" indent="0">
              <a:buNone/>
            </a:pPr>
            <a:endParaRPr lang="en-US" dirty="0"/>
          </a:p>
          <a:p>
            <a:pPr marL="0" lvl="1" indent="0">
              <a:buNone/>
            </a:pPr>
            <a:endParaRPr lang="en-US" dirty="0"/>
          </a:p>
          <a:p>
            <a:endParaRPr lang="en-AU" dirty="0"/>
          </a:p>
        </p:txBody>
      </p:sp>
      <p:pic>
        <p:nvPicPr>
          <p:cNvPr id="4" name="Picture 3">
            <a:extLst>
              <a:ext uri="{FF2B5EF4-FFF2-40B4-BE49-F238E27FC236}">
                <a16:creationId xmlns:a16="http://schemas.microsoft.com/office/drawing/2014/main" id="{F67E7D80-EFCE-4658-9145-04E1E3A46B24}"/>
              </a:ext>
            </a:extLst>
          </p:cNvPr>
          <p:cNvPicPr>
            <a:picLocks noChangeAspect="1"/>
          </p:cNvPicPr>
          <p:nvPr/>
        </p:nvPicPr>
        <p:blipFill>
          <a:blip r:embed="rId3"/>
          <a:stretch>
            <a:fillRect/>
          </a:stretch>
        </p:blipFill>
        <p:spPr>
          <a:xfrm>
            <a:off x="819150" y="1585912"/>
            <a:ext cx="7505700" cy="3686175"/>
          </a:xfrm>
          <a:prstGeom prst="rect">
            <a:avLst/>
          </a:prstGeom>
        </p:spPr>
      </p:pic>
    </p:spTree>
    <p:extLst>
      <p:ext uri="{BB962C8B-B14F-4D97-AF65-F5344CB8AC3E}">
        <p14:creationId xmlns:p14="http://schemas.microsoft.com/office/powerpoint/2010/main" val="21526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99" y="91061"/>
            <a:ext cx="8002800" cy="856800"/>
          </a:xfrm>
        </p:spPr>
        <p:txBody>
          <a:bodyPr/>
          <a:lstStyle/>
          <a:p>
            <a:pPr algn="ctr"/>
            <a:r>
              <a:rPr lang="en-US" dirty="0"/>
              <a:t>Assessment design criteria</a:t>
            </a:r>
            <a:endParaRPr lang="en-AU" dirty="0"/>
          </a:p>
        </p:txBody>
      </p:sp>
      <p:sp>
        <p:nvSpPr>
          <p:cNvPr id="3" name="Content Placeholder 2"/>
          <p:cNvSpPr>
            <a:spLocks noGrp="1"/>
          </p:cNvSpPr>
          <p:nvPr>
            <p:ph idx="1"/>
          </p:nvPr>
        </p:nvSpPr>
        <p:spPr>
          <a:xfrm>
            <a:off x="683999" y="1198799"/>
            <a:ext cx="8312219" cy="4896000"/>
          </a:xfrm>
        </p:spPr>
        <p:txBody>
          <a:bodyPr/>
          <a:lstStyle/>
          <a:p>
            <a:pPr>
              <a:buNone/>
              <a:tabLst>
                <a:tab pos="268288" algn="l"/>
              </a:tabLst>
            </a:pPr>
            <a:endParaRPr lang="en-US" dirty="0"/>
          </a:p>
          <a:p>
            <a:pPr marL="0" lvl="1" indent="0">
              <a:buNone/>
            </a:pPr>
            <a:endParaRPr lang="en-US" dirty="0"/>
          </a:p>
          <a:p>
            <a:pPr marL="0" lvl="1" indent="0">
              <a:buNone/>
            </a:pPr>
            <a:endParaRPr lang="en-US" dirty="0"/>
          </a:p>
          <a:p>
            <a:endParaRPr lang="en-AU" dirty="0"/>
          </a:p>
        </p:txBody>
      </p:sp>
      <p:pic>
        <p:nvPicPr>
          <p:cNvPr id="4" name="Picture 3">
            <a:extLst>
              <a:ext uri="{FF2B5EF4-FFF2-40B4-BE49-F238E27FC236}">
                <a16:creationId xmlns:a16="http://schemas.microsoft.com/office/drawing/2014/main" id="{47619C39-2BF3-4D54-81B6-E3DB9A357F7D}"/>
              </a:ext>
            </a:extLst>
          </p:cNvPr>
          <p:cNvPicPr>
            <a:picLocks noChangeAspect="1"/>
          </p:cNvPicPr>
          <p:nvPr/>
        </p:nvPicPr>
        <p:blipFill>
          <a:blip r:embed="rId3"/>
          <a:stretch>
            <a:fillRect/>
          </a:stretch>
        </p:blipFill>
        <p:spPr>
          <a:xfrm>
            <a:off x="838200" y="918589"/>
            <a:ext cx="7467600" cy="5848350"/>
          </a:xfrm>
          <a:prstGeom prst="rect">
            <a:avLst/>
          </a:prstGeom>
        </p:spPr>
      </p:pic>
    </p:spTree>
    <p:extLst>
      <p:ext uri="{BB962C8B-B14F-4D97-AF65-F5344CB8AC3E}">
        <p14:creationId xmlns:p14="http://schemas.microsoft.com/office/powerpoint/2010/main" val="363672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Type 1: Folio (50%)</a:t>
            </a:r>
            <a:endParaRPr lang="en-AU" dirty="0"/>
          </a:p>
        </p:txBody>
      </p:sp>
      <p:sp>
        <p:nvSpPr>
          <p:cNvPr id="3" name="Content Placeholder 2"/>
          <p:cNvSpPr>
            <a:spLocks noGrp="1"/>
          </p:cNvSpPr>
          <p:nvPr>
            <p:ph idx="1"/>
          </p:nvPr>
        </p:nvSpPr>
        <p:spPr>
          <a:xfrm>
            <a:off x="683999" y="1198799"/>
            <a:ext cx="8302983" cy="5266656"/>
          </a:xfrm>
        </p:spPr>
        <p:txBody>
          <a:bodyPr/>
          <a:lstStyle/>
          <a:p>
            <a:pPr marL="269875" indent="-269875">
              <a:buFont typeface="Arial" panose="020B0604020202020204" pitchFamily="34" charset="0"/>
              <a:buChar char="•"/>
            </a:pPr>
            <a:r>
              <a:rPr lang="en-US" dirty="0"/>
              <a:t>Reduction in the number of tasks for a 20-credit</a:t>
            </a:r>
          </a:p>
          <a:p>
            <a:pPr marL="442913" indent="-442913">
              <a:buNone/>
              <a:tabLst>
                <a:tab pos="268288" algn="l"/>
              </a:tabLst>
            </a:pPr>
            <a:r>
              <a:rPr lang="en-US" dirty="0"/>
              <a:t>	- </a:t>
            </a:r>
            <a:r>
              <a:rPr lang="en-US" sz="2000" dirty="0"/>
              <a:t>10-credit (at least 2 tasks)</a:t>
            </a:r>
          </a:p>
          <a:p>
            <a:pPr marL="442913" indent="-442913">
              <a:buNone/>
              <a:tabLst>
                <a:tab pos="268288" algn="l"/>
              </a:tabLst>
            </a:pPr>
            <a:r>
              <a:rPr lang="en-US" sz="2000" dirty="0"/>
              <a:t>	-	20-credit (change to ‘at least’ 4 tasks)</a:t>
            </a:r>
          </a:p>
          <a:p>
            <a:pPr lvl="0"/>
            <a:endParaRPr lang="en-AU" dirty="0"/>
          </a:p>
          <a:p>
            <a:pPr lvl="0"/>
            <a:r>
              <a:rPr lang="en-AU" dirty="0"/>
              <a:t>Students collect evidence that shows specific learning requirements from the selected Stage 2 subject, and addresses their development of:</a:t>
            </a:r>
          </a:p>
          <a:p>
            <a:pPr marL="342900" lvl="0" indent="-342900">
              <a:buFont typeface="Arial" panose="020B0604020202020204" pitchFamily="34" charset="0"/>
              <a:buChar char="•"/>
            </a:pPr>
            <a:r>
              <a:rPr lang="en-AU" dirty="0"/>
              <a:t>knowledge and concepts related to the selected SACE Stage 2 subject</a:t>
            </a:r>
          </a:p>
          <a:p>
            <a:pPr marL="342900" lvl="0" indent="-342900">
              <a:buFont typeface="Arial" panose="020B0604020202020204" pitchFamily="34" charset="0"/>
              <a:buChar char="•"/>
            </a:pPr>
            <a:r>
              <a:rPr lang="en-AU" dirty="0"/>
              <a:t>specific skills related to the SACE Stage 2 subject</a:t>
            </a:r>
          </a:p>
          <a:p>
            <a:pPr lvl="1">
              <a:buFontTx/>
              <a:buChar char="-"/>
            </a:pPr>
            <a:endParaRPr lang="en-US" dirty="0"/>
          </a:p>
          <a:p>
            <a:pPr marL="442913" indent="-442913" algn="ctr">
              <a:buNone/>
              <a:tabLst>
                <a:tab pos="268288" algn="l"/>
              </a:tabLst>
            </a:pPr>
            <a:r>
              <a:rPr lang="en-US" sz="2000" dirty="0">
                <a:latin typeface="+mj-lt"/>
              </a:rPr>
              <a:t>ADC: Knowledge and Understanding</a:t>
            </a:r>
          </a:p>
          <a:p>
            <a:pPr marL="442913" indent="-442913">
              <a:buNone/>
              <a:tabLst>
                <a:tab pos="268288" algn="l"/>
              </a:tabLst>
            </a:pPr>
            <a:endParaRPr lang="en-US" dirty="0"/>
          </a:p>
          <a:p>
            <a:pPr lvl="1">
              <a:buFontTx/>
              <a:buChar char="-"/>
            </a:pPr>
            <a:endParaRPr lang="en-US" dirty="0"/>
          </a:p>
          <a:p>
            <a:endParaRPr lang="en-AU" dirty="0"/>
          </a:p>
        </p:txBody>
      </p:sp>
    </p:spTree>
    <p:extLst>
      <p:ext uri="{BB962C8B-B14F-4D97-AF65-F5344CB8AC3E}">
        <p14:creationId xmlns:p14="http://schemas.microsoft.com/office/powerpoint/2010/main" val="4059348294"/>
      </p:ext>
    </p:extLst>
  </p:cSld>
  <p:clrMapOvr>
    <a:masterClrMapping/>
  </p:clrMapOvr>
</p:sld>
</file>

<file path=ppt/theme/theme1.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565A5C"/>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CE PPT Template v1.0.potx" id="{9039D203-15D3-4CB5-87F0-61CE87933085}" vid="{6E1C293F-4397-43A0-9799-7F88E3C5358B}"/>
    </a:ext>
  </a:extLst>
</a:theme>
</file>

<file path=ppt/theme/theme2.xml><?xml version="1.0" encoding="utf-8"?>
<a:theme xmlns:a="http://schemas.openxmlformats.org/drawingml/2006/main" name="Content Master">
  <a:themeElements>
    <a:clrScheme name="SACE">
      <a:dk1>
        <a:sysClr val="windowText" lastClr="000000"/>
      </a:dk1>
      <a:lt1>
        <a:sysClr val="window" lastClr="FFFFFF"/>
      </a:lt1>
      <a:dk2>
        <a:srgbClr val="000000"/>
      </a:dk2>
      <a:lt2>
        <a:srgbClr val="FFFFFF"/>
      </a:lt2>
      <a:accent1>
        <a:srgbClr val="FF6319"/>
      </a:accent1>
      <a:accent2>
        <a:srgbClr val="565A5C"/>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CE PPT Template v1.0.potx" id="{9039D203-15D3-4CB5-87F0-61CE87933085}" vid="{C4966092-BF36-413E-A856-0390000BF0C7}"/>
    </a:ext>
  </a:extLst>
</a:theme>
</file>

<file path=ppt/theme/theme3.xml><?xml version="1.0" encoding="utf-8"?>
<a:theme xmlns:a="http://schemas.openxmlformats.org/drawingml/2006/main" name="Content with Sub heading Master">
  <a:themeElements>
    <a:clrScheme name="SACE">
      <a:dk1>
        <a:sysClr val="windowText" lastClr="000000"/>
      </a:dk1>
      <a:lt1>
        <a:sysClr val="window" lastClr="FFFFFF"/>
      </a:lt1>
      <a:dk2>
        <a:srgbClr val="000000"/>
      </a:dk2>
      <a:lt2>
        <a:srgbClr val="FFFFFF"/>
      </a:lt2>
      <a:accent1>
        <a:srgbClr val="FF6319"/>
      </a:accent1>
      <a:accent2>
        <a:srgbClr val="565A5C"/>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CE PPT Template v1.0.potx" id="{9039D203-15D3-4CB5-87F0-61CE87933085}" vid="{67D2E0C0-CC31-43A3-9E6A-4C997F5590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CB029ECD6D85427BAD5E1D35DE4A29A4" version="1.0.0">
  <systemFields>
    <field name="Objective-Id">
      <value order="0">A1007216</value>
    </field>
    <field name="Objective-Title">
      <value order="0">Community Connections subject renewal - What has changed - PPT for implementation</value>
    </field>
    <field name="Objective-Description">
      <value order="0"/>
    </field>
    <field name="Objective-CreationStamp">
      <value order="0">2021-05-19T23:23:03Z</value>
    </field>
    <field name="Objective-IsApproved">
      <value order="0">false</value>
    </field>
    <field name="Objective-IsPublished">
      <value order="0">true</value>
    </field>
    <field name="Objective-DatePublished">
      <value order="0">2021-11-14T23:23:03Z</value>
    </field>
    <field name="Objective-ModificationStamp">
      <value order="0">2021-11-14T23:23:03Z</value>
    </field>
    <field name="Objective-Owner">
      <value order="0">Karen Collins</value>
    </field>
    <field name="Objective-Path">
      <value order="0">Objective Global Folder:Curriculum:Subject renewal:Cross-disciplinary:Community Studies renewal 2020-21:Community Connections (CSB):Implementation support materials:Forms and resources</value>
    </field>
    <field name="Objective-Parent">
      <value order="0">Forms and resources</value>
    </field>
    <field name="Objective-State">
      <value order="0">Published</value>
    </field>
    <field name="Objective-VersionId">
      <value order="0">vA1720132</value>
    </field>
    <field name="Objective-Version">
      <value order="0">9.0</value>
    </field>
    <field name="Objective-VersionNumber">
      <value order="0">13</value>
    </field>
    <field name="Objective-VersionComment">
      <value order="0"/>
    </field>
    <field name="Objective-FileNumber">
      <value order="0">qA17952</value>
    </field>
    <field name="Objective-Classification">
      <value order="0"/>
    </field>
    <field name="Objective-Caveats">
      <value order="0"/>
    </field>
  </systemFields>
  <catalogues>
    <catalogue name="Document Type Catalogue" type="type" ori="id:cA25">
      <field name="Objective-Security Classification">
        <value order="0">OFFICIAL</value>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Props/app.xml><?xml version="1.0" encoding="utf-8"?>
<Properties xmlns="http://schemas.openxmlformats.org/officeDocument/2006/extended-properties" xmlns:vt="http://schemas.openxmlformats.org/officeDocument/2006/docPropsVTypes">
  <Template>SACE PPT Template v1.0</Template>
  <TotalTime>1039</TotalTime>
  <Words>1102</Words>
  <Application>Microsoft Office PowerPoint</Application>
  <PresentationFormat>On-screen Show (4:3)</PresentationFormat>
  <Paragraphs>182</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Roboto Light</vt:lpstr>
      <vt:lpstr>Roboto Medium</vt:lpstr>
      <vt:lpstr>Cover Master</vt:lpstr>
      <vt:lpstr>Content Master</vt:lpstr>
      <vt:lpstr>Content with Sub heading Master</vt:lpstr>
      <vt:lpstr>Community Connections Implementation</vt:lpstr>
      <vt:lpstr>Housekeeping</vt:lpstr>
      <vt:lpstr>Subject renewal process</vt:lpstr>
      <vt:lpstr>What’s changing?</vt:lpstr>
      <vt:lpstr>PowerPoint Presentation</vt:lpstr>
      <vt:lpstr>What’s changing?</vt:lpstr>
      <vt:lpstr>Learning requirements</vt:lpstr>
      <vt:lpstr>Assessment design criteria</vt:lpstr>
      <vt:lpstr>Assessment Type 1: Folio (50%)</vt:lpstr>
      <vt:lpstr>Assessment Type 2: Reflection (20%)</vt:lpstr>
      <vt:lpstr>Assessment Type 3: Community Application Activity (30%)</vt:lpstr>
      <vt:lpstr>Operational information</vt:lpstr>
      <vt:lpstr>Preclusions</vt:lpstr>
      <vt:lpstr>Preclusions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SACE Clarifying forum</dc:title>
  <dc:creator>Collins, Karen (SACE)</dc:creator>
  <cp:lastModifiedBy>Collins, Karen (SACE)</cp:lastModifiedBy>
  <cp:revision>74</cp:revision>
  <dcterms:created xsi:type="dcterms:W3CDTF">2021-03-24T23:02:45Z</dcterms:created>
  <dcterms:modified xsi:type="dcterms:W3CDTF">2021-11-14T23:24:30Z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A1007216</vt:lpwstr>
  </property>
  <property fmtid="{D5CDD505-2E9C-101B-9397-08002B2CF9AE}" pid="4" name="Objective-Title">
    <vt:lpwstr>Community Connections subject renewal - What has changed - PPT for implementation</vt:lpwstr>
  </property>
  <property fmtid="{D5CDD505-2E9C-101B-9397-08002B2CF9AE}" pid="5" name="Objective-Description">
    <vt:lpwstr/>
  </property>
  <property fmtid="{D5CDD505-2E9C-101B-9397-08002B2CF9AE}" pid="6" name="Objective-CreationStamp">
    <vt:filetime>2021-05-19T23:23:03Z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2021-11-14T23:23:03Z</vt:filetime>
  </property>
  <property fmtid="{D5CDD505-2E9C-101B-9397-08002B2CF9AE}" pid="10" name="Objective-ModificationStamp">
    <vt:filetime>2021-11-14T23:23:03Z</vt:filetime>
  </property>
  <property fmtid="{D5CDD505-2E9C-101B-9397-08002B2CF9AE}" pid="11" name="Objective-Owner">
    <vt:lpwstr>Karen Collins</vt:lpwstr>
  </property>
  <property fmtid="{D5CDD505-2E9C-101B-9397-08002B2CF9AE}" pid="12" name="Objective-Path">
    <vt:lpwstr>Objective Global Folder:Curriculum:Subject renewal:Cross-disciplinary:Community Studies renewal 2020-21:Community Connections (CSB):Implementation support materials:Forms and resources</vt:lpwstr>
  </property>
  <property fmtid="{D5CDD505-2E9C-101B-9397-08002B2CF9AE}" pid="13" name="Objective-Parent">
    <vt:lpwstr>Forms and resources</vt:lpwstr>
  </property>
  <property fmtid="{D5CDD505-2E9C-101B-9397-08002B2CF9AE}" pid="14" name="Objective-State">
    <vt:lpwstr>Published</vt:lpwstr>
  </property>
  <property fmtid="{D5CDD505-2E9C-101B-9397-08002B2CF9AE}" pid="15" name="Objective-VersionId">
    <vt:lpwstr>vA1720132</vt:lpwstr>
  </property>
  <property fmtid="{D5CDD505-2E9C-101B-9397-08002B2CF9AE}" pid="16" name="Objective-Version">
    <vt:lpwstr>9.0</vt:lpwstr>
  </property>
  <property fmtid="{D5CDD505-2E9C-101B-9397-08002B2CF9AE}" pid="17" name="Objective-VersionNumber">
    <vt:r8>13</vt:r8>
  </property>
  <property fmtid="{D5CDD505-2E9C-101B-9397-08002B2CF9AE}" pid="18" name="Objective-VersionComment">
    <vt:lpwstr/>
  </property>
  <property fmtid="{D5CDD505-2E9C-101B-9397-08002B2CF9AE}" pid="19" name="Objective-FileNumber">
    <vt:lpwstr>qA17952</vt:lpwstr>
  </property>
  <property fmtid="{D5CDD505-2E9C-101B-9397-08002B2CF9AE}" pid="20" name="Objective-Classification">
    <vt:lpwstr/>
  </property>
  <property fmtid="{D5CDD505-2E9C-101B-9397-08002B2CF9AE}" pid="21" name="Objective-Caveats">
    <vt:lpwstr/>
  </property>
  <property fmtid="{D5CDD505-2E9C-101B-9397-08002B2CF9AE}" pid="22" name="Objective-Security Classification">
    <vt:lpwstr>OFFICIAL</vt:lpwstr>
  </property>
</Properties>
</file>