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29" r:id="rId2"/>
  </p:sldMasterIdLst>
  <p:notesMasterIdLst>
    <p:notesMasterId r:id="rId47"/>
  </p:notesMasterIdLst>
  <p:sldIdLst>
    <p:sldId id="256" r:id="rId3"/>
    <p:sldId id="257" r:id="rId4"/>
    <p:sldId id="384" r:id="rId5"/>
    <p:sldId id="259" r:id="rId6"/>
    <p:sldId id="258" r:id="rId7"/>
    <p:sldId id="260" r:id="rId8"/>
    <p:sldId id="263" r:id="rId9"/>
    <p:sldId id="264" r:id="rId10"/>
    <p:sldId id="393" r:id="rId11"/>
    <p:sldId id="394" r:id="rId12"/>
    <p:sldId id="267" r:id="rId13"/>
    <p:sldId id="395" r:id="rId14"/>
    <p:sldId id="261" r:id="rId15"/>
    <p:sldId id="275" r:id="rId16"/>
    <p:sldId id="391" r:id="rId17"/>
    <p:sldId id="392" r:id="rId18"/>
    <p:sldId id="410" r:id="rId19"/>
    <p:sldId id="355" r:id="rId20"/>
    <p:sldId id="411" r:id="rId21"/>
    <p:sldId id="380" r:id="rId22"/>
    <p:sldId id="413" r:id="rId23"/>
    <p:sldId id="310" r:id="rId24"/>
    <p:sldId id="408" r:id="rId25"/>
    <p:sldId id="388" r:id="rId26"/>
    <p:sldId id="360" r:id="rId27"/>
    <p:sldId id="338" r:id="rId28"/>
    <p:sldId id="325" r:id="rId29"/>
    <p:sldId id="346" r:id="rId30"/>
    <p:sldId id="357" r:id="rId31"/>
    <p:sldId id="399" r:id="rId32"/>
    <p:sldId id="403" r:id="rId33"/>
    <p:sldId id="284" r:id="rId34"/>
    <p:sldId id="414" r:id="rId35"/>
    <p:sldId id="278" r:id="rId36"/>
    <p:sldId id="415" r:id="rId37"/>
    <p:sldId id="280" r:id="rId38"/>
    <p:sldId id="277" r:id="rId39"/>
    <p:sldId id="276" r:id="rId40"/>
    <p:sldId id="416" r:id="rId41"/>
    <p:sldId id="266" r:id="rId42"/>
    <p:sldId id="417" r:id="rId43"/>
    <p:sldId id="262" r:id="rId44"/>
    <p:sldId id="285" r:id="rId45"/>
    <p:sldId id="2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CE4B0-69BA-4DC8-9FD9-B6BB464DC093}" v="8" dt="2021-07-06T05:15:36.208"/>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autoAdjust="0"/>
    <p:restoredTop sz="76131" autoAdjust="0"/>
  </p:normalViewPr>
  <p:slideViewPr>
    <p:cSldViewPr snapToGrid="0">
      <p:cViewPr varScale="1">
        <p:scale>
          <a:sx n="84" d="100"/>
          <a:sy n="84" d="100"/>
        </p:scale>
        <p:origin x="13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D725B-305D-4F78-A786-18BFEBB5146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F3855C7-0AF0-4710-8967-2D8E45792000}">
      <dgm:prSet/>
      <dgm:spPr/>
      <dgm:t>
        <a:bodyPr/>
        <a:lstStyle/>
        <a:p>
          <a:r>
            <a:rPr lang="en-AU" dirty="0"/>
            <a:t>I am on holidays this week</a:t>
          </a:r>
          <a:endParaRPr lang="en-US" dirty="0"/>
        </a:p>
      </dgm:t>
    </dgm:pt>
    <dgm:pt modelId="{350478B5-C9B5-4EDD-9550-DA113FD46BEC}" type="parTrans" cxnId="{6D1E0FF9-606B-41BA-A2AE-E6DC0F4B1A22}">
      <dgm:prSet/>
      <dgm:spPr/>
      <dgm:t>
        <a:bodyPr/>
        <a:lstStyle/>
        <a:p>
          <a:endParaRPr lang="en-US"/>
        </a:p>
      </dgm:t>
    </dgm:pt>
    <dgm:pt modelId="{FECD0B87-A9DC-4D41-B8C2-8933AA1CDD51}" type="sibTrans" cxnId="{6D1E0FF9-606B-41BA-A2AE-E6DC0F4B1A22}">
      <dgm:prSet/>
      <dgm:spPr/>
      <dgm:t>
        <a:bodyPr/>
        <a:lstStyle/>
        <a:p>
          <a:endParaRPr lang="en-US"/>
        </a:p>
      </dgm:t>
    </dgm:pt>
    <dgm:pt modelId="{35B9BD66-4E84-454C-9AA4-2DF2A387A4BF}">
      <dgm:prSet/>
      <dgm:spPr/>
      <dgm:t>
        <a:bodyPr/>
        <a:lstStyle/>
        <a:p>
          <a:r>
            <a:rPr lang="en-AU" dirty="0"/>
            <a:t>I have had more than one cup of coffee today</a:t>
          </a:r>
          <a:endParaRPr lang="en-US" dirty="0"/>
        </a:p>
      </dgm:t>
    </dgm:pt>
    <dgm:pt modelId="{C456486E-40D5-47A0-853B-194C286F4A01}" type="parTrans" cxnId="{5745359D-7618-4B94-900E-ACC459F2987D}">
      <dgm:prSet/>
      <dgm:spPr/>
      <dgm:t>
        <a:bodyPr/>
        <a:lstStyle/>
        <a:p>
          <a:endParaRPr lang="en-US"/>
        </a:p>
      </dgm:t>
    </dgm:pt>
    <dgm:pt modelId="{D53CC73F-0332-4E04-BA29-DBA649860C03}" type="sibTrans" cxnId="{5745359D-7618-4B94-900E-ACC459F2987D}">
      <dgm:prSet/>
      <dgm:spPr/>
      <dgm:t>
        <a:bodyPr/>
        <a:lstStyle/>
        <a:p>
          <a:endParaRPr lang="en-US"/>
        </a:p>
      </dgm:t>
    </dgm:pt>
    <dgm:pt modelId="{D9AA7291-CB36-4812-B539-189EB538F315}">
      <dgm:prSet/>
      <dgm:spPr/>
      <dgm:t>
        <a:bodyPr/>
        <a:lstStyle/>
        <a:p>
          <a:r>
            <a:rPr lang="en-AU"/>
            <a:t>I have been teaching for less than 10 years</a:t>
          </a:r>
          <a:endParaRPr lang="en-US"/>
        </a:p>
      </dgm:t>
    </dgm:pt>
    <dgm:pt modelId="{9F52E530-D6E9-4708-9856-AC42259A5800}" type="parTrans" cxnId="{94D363DB-BE80-462A-B0AD-8868215F6F9B}">
      <dgm:prSet/>
      <dgm:spPr/>
      <dgm:t>
        <a:bodyPr/>
        <a:lstStyle/>
        <a:p>
          <a:endParaRPr lang="en-US"/>
        </a:p>
      </dgm:t>
    </dgm:pt>
    <dgm:pt modelId="{BB7E4AD9-A614-4D7C-8076-E82EC1BA87BF}" type="sibTrans" cxnId="{94D363DB-BE80-462A-B0AD-8868215F6F9B}">
      <dgm:prSet/>
      <dgm:spPr/>
      <dgm:t>
        <a:bodyPr/>
        <a:lstStyle/>
        <a:p>
          <a:endParaRPr lang="en-US"/>
        </a:p>
      </dgm:t>
    </dgm:pt>
    <dgm:pt modelId="{CB8D8237-F633-4C9B-93E5-F33C77D1AF16}">
      <dgm:prSet/>
      <dgm:spPr/>
      <dgm:t>
        <a:bodyPr/>
        <a:lstStyle/>
        <a:p>
          <a:r>
            <a:rPr lang="en-AU"/>
            <a:t>I am the only Year 12 PE teacher in my school</a:t>
          </a:r>
          <a:endParaRPr lang="en-US"/>
        </a:p>
      </dgm:t>
    </dgm:pt>
    <dgm:pt modelId="{187FDCDE-2F6D-4511-AFEC-A1504E90CCA7}" type="parTrans" cxnId="{E5E8AE66-5F5F-4860-A184-52EEEA75CBD4}">
      <dgm:prSet/>
      <dgm:spPr/>
      <dgm:t>
        <a:bodyPr/>
        <a:lstStyle/>
        <a:p>
          <a:endParaRPr lang="en-US"/>
        </a:p>
      </dgm:t>
    </dgm:pt>
    <dgm:pt modelId="{68C82F55-8B86-4580-89C7-31C48A41D59E}" type="sibTrans" cxnId="{E5E8AE66-5F5F-4860-A184-52EEEA75CBD4}">
      <dgm:prSet/>
      <dgm:spPr/>
      <dgm:t>
        <a:bodyPr/>
        <a:lstStyle/>
        <a:p>
          <a:endParaRPr lang="en-US"/>
        </a:p>
      </dgm:t>
    </dgm:pt>
    <dgm:pt modelId="{1107D3B1-EEA3-475C-B40A-2A4B22910C67}">
      <dgm:prSet/>
      <dgm:spPr/>
      <dgm:t>
        <a:bodyPr/>
        <a:lstStyle/>
        <a:p>
          <a:r>
            <a:rPr lang="en-AU" dirty="0"/>
            <a:t>I work in a Country School</a:t>
          </a:r>
          <a:endParaRPr lang="en-US" dirty="0"/>
        </a:p>
      </dgm:t>
    </dgm:pt>
    <dgm:pt modelId="{09994F83-E3FC-4942-9E17-56779939617D}" type="parTrans" cxnId="{261D5203-E8C3-492F-806F-DA431B545408}">
      <dgm:prSet/>
      <dgm:spPr/>
      <dgm:t>
        <a:bodyPr/>
        <a:lstStyle/>
        <a:p>
          <a:endParaRPr lang="en-US"/>
        </a:p>
      </dgm:t>
    </dgm:pt>
    <dgm:pt modelId="{51BAA2EC-3C64-468A-BD0E-2E07C843770A}" type="sibTrans" cxnId="{261D5203-E8C3-492F-806F-DA431B545408}">
      <dgm:prSet/>
      <dgm:spPr/>
      <dgm:t>
        <a:bodyPr/>
        <a:lstStyle/>
        <a:p>
          <a:endParaRPr lang="en-US"/>
        </a:p>
      </dgm:t>
    </dgm:pt>
    <dgm:pt modelId="{82EA1EE9-D4B7-4401-8D04-AEAA62F2A23E}">
      <dgm:prSet/>
      <dgm:spPr/>
      <dgm:t>
        <a:bodyPr/>
        <a:lstStyle/>
        <a:p>
          <a:r>
            <a:rPr lang="en-AU" dirty="0"/>
            <a:t>I hope to leave today with new knowledge, skills or strategies</a:t>
          </a:r>
          <a:endParaRPr lang="en-US" dirty="0"/>
        </a:p>
      </dgm:t>
    </dgm:pt>
    <dgm:pt modelId="{3E4A87DF-64CC-4B31-8D22-324D4F3F68E0}" type="parTrans" cxnId="{C873F18B-546B-4C43-A244-6BFF9D87C570}">
      <dgm:prSet/>
      <dgm:spPr/>
      <dgm:t>
        <a:bodyPr/>
        <a:lstStyle/>
        <a:p>
          <a:endParaRPr lang="en-US"/>
        </a:p>
      </dgm:t>
    </dgm:pt>
    <dgm:pt modelId="{7C721138-039D-4110-9C36-2AB5B9DAFFAB}" type="sibTrans" cxnId="{C873F18B-546B-4C43-A244-6BFF9D87C570}">
      <dgm:prSet/>
      <dgm:spPr/>
      <dgm:t>
        <a:bodyPr/>
        <a:lstStyle/>
        <a:p>
          <a:endParaRPr lang="en-US"/>
        </a:p>
      </dgm:t>
    </dgm:pt>
    <dgm:pt modelId="{0EB4FE77-CC04-47AA-A64C-EF853EB96721}" type="pres">
      <dgm:prSet presAssocID="{AC4D725B-305D-4F78-A786-18BFEBB5146B}" presName="vert0" presStyleCnt="0">
        <dgm:presLayoutVars>
          <dgm:dir/>
          <dgm:animOne val="branch"/>
          <dgm:animLvl val="lvl"/>
        </dgm:presLayoutVars>
      </dgm:prSet>
      <dgm:spPr/>
    </dgm:pt>
    <dgm:pt modelId="{D2E83831-A1C7-414E-8F4F-0D418A6E9F57}" type="pres">
      <dgm:prSet presAssocID="{7F3855C7-0AF0-4710-8967-2D8E45792000}" presName="thickLine" presStyleLbl="alignNode1" presStyleIdx="0" presStyleCnt="6"/>
      <dgm:spPr/>
    </dgm:pt>
    <dgm:pt modelId="{118B6CED-0A53-40E6-B80B-90DFB24E8111}" type="pres">
      <dgm:prSet presAssocID="{7F3855C7-0AF0-4710-8967-2D8E45792000}" presName="horz1" presStyleCnt="0"/>
      <dgm:spPr/>
    </dgm:pt>
    <dgm:pt modelId="{C87F0BB3-EC28-4B5D-A05C-D998006C11CF}" type="pres">
      <dgm:prSet presAssocID="{7F3855C7-0AF0-4710-8967-2D8E45792000}" presName="tx1" presStyleLbl="revTx" presStyleIdx="0" presStyleCnt="6"/>
      <dgm:spPr/>
    </dgm:pt>
    <dgm:pt modelId="{E4D561AF-573B-418F-B0C1-AD3195CB50AF}" type="pres">
      <dgm:prSet presAssocID="{7F3855C7-0AF0-4710-8967-2D8E45792000}" presName="vert1" presStyleCnt="0"/>
      <dgm:spPr/>
    </dgm:pt>
    <dgm:pt modelId="{C76BB6A9-C9DC-4D67-86E5-52DD18B2C074}" type="pres">
      <dgm:prSet presAssocID="{35B9BD66-4E84-454C-9AA4-2DF2A387A4BF}" presName="thickLine" presStyleLbl="alignNode1" presStyleIdx="1" presStyleCnt="6"/>
      <dgm:spPr/>
    </dgm:pt>
    <dgm:pt modelId="{A6FA8CE4-990E-48A9-AEBE-D7FB0B140633}" type="pres">
      <dgm:prSet presAssocID="{35B9BD66-4E84-454C-9AA4-2DF2A387A4BF}" presName="horz1" presStyleCnt="0"/>
      <dgm:spPr/>
    </dgm:pt>
    <dgm:pt modelId="{C40AAFAE-C936-4EA4-BA2E-87AA1747550F}" type="pres">
      <dgm:prSet presAssocID="{35B9BD66-4E84-454C-9AA4-2DF2A387A4BF}" presName="tx1" presStyleLbl="revTx" presStyleIdx="1" presStyleCnt="6"/>
      <dgm:spPr/>
    </dgm:pt>
    <dgm:pt modelId="{811F98B2-C20C-4B7D-BCD6-931D3BB7C6B0}" type="pres">
      <dgm:prSet presAssocID="{35B9BD66-4E84-454C-9AA4-2DF2A387A4BF}" presName="vert1" presStyleCnt="0"/>
      <dgm:spPr/>
    </dgm:pt>
    <dgm:pt modelId="{2BB331AE-6243-4BD5-A229-4E11F7BAD152}" type="pres">
      <dgm:prSet presAssocID="{D9AA7291-CB36-4812-B539-189EB538F315}" presName="thickLine" presStyleLbl="alignNode1" presStyleIdx="2" presStyleCnt="6"/>
      <dgm:spPr/>
    </dgm:pt>
    <dgm:pt modelId="{686C49DB-10AB-4F4F-ACE5-40123E193133}" type="pres">
      <dgm:prSet presAssocID="{D9AA7291-CB36-4812-B539-189EB538F315}" presName="horz1" presStyleCnt="0"/>
      <dgm:spPr/>
    </dgm:pt>
    <dgm:pt modelId="{FBE64FD7-AD2B-4D1C-864F-82F17379856B}" type="pres">
      <dgm:prSet presAssocID="{D9AA7291-CB36-4812-B539-189EB538F315}" presName="tx1" presStyleLbl="revTx" presStyleIdx="2" presStyleCnt="6"/>
      <dgm:spPr/>
    </dgm:pt>
    <dgm:pt modelId="{FA0623D0-83FD-4137-8CCB-7B6EE5E2ED9F}" type="pres">
      <dgm:prSet presAssocID="{D9AA7291-CB36-4812-B539-189EB538F315}" presName="vert1" presStyleCnt="0"/>
      <dgm:spPr/>
    </dgm:pt>
    <dgm:pt modelId="{C53E02B8-94E5-4BD4-B5A5-56B38344F7BB}" type="pres">
      <dgm:prSet presAssocID="{CB8D8237-F633-4C9B-93E5-F33C77D1AF16}" presName="thickLine" presStyleLbl="alignNode1" presStyleIdx="3" presStyleCnt="6"/>
      <dgm:spPr/>
    </dgm:pt>
    <dgm:pt modelId="{A8F6FA3E-5C51-4176-ADC5-119BAFB98A76}" type="pres">
      <dgm:prSet presAssocID="{CB8D8237-F633-4C9B-93E5-F33C77D1AF16}" presName="horz1" presStyleCnt="0"/>
      <dgm:spPr/>
    </dgm:pt>
    <dgm:pt modelId="{20956019-8DD4-464A-9ECE-DE19DAD2591A}" type="pres">
      <dgm:prSet presAssocID="{CB8D8237-F633-4C9B-93E5-F33C77D1AF16}" presName="tx1" presStyleLbl="revTx" presStyleIdx="3" presStyleCnt="6"/>
      <dgm:spPr/>
    </dgm:pt>
    <dgm:pt modelId="{B6F10297-F8F0-44AD-9283-3BD6655A1D29}" type="pres">
      <dgm:prSet presAssocID="{CB8D8237-F633-4C9B-93E5-F33C77D1AF16}" presName="vert1" presStyleCnt="0"/>
      <dgm:spPr/>
    </dgm:pt>
    <dgm:pt modelId="{830FEBC5-1A52-4182-A80D-461EB230EE0E}" type="pres">
      <dgm:prSet presAssocID="{1107D3B1-EEA3-475C-B40A-2A4B22910C67}" presName="thickLine" presStyleLbl="alignNode1" presStyleIdx="4" presStyleCnt="6"/>
      <dgm:spPr/>
    </dgm:pt>
    <dgm:pt modelId="{057185D8-04F9-4B0E-9EFF-6C4A47071386}" type="pres">
      <dgm:prSet presAssocID="{1107D3B1-EEA3-475C-B40A-2A4B22910C67}" presName="horz1" presStyleCnt="0"/>
      <dgm:spPr/>
    </dgm:pt>
    <dgm:pt modelId="{4FD29E7B-0F70-48D5-819C-F6D7B1DAEA54}" type="pres">
      <dgm:prSet presAssocID="{1107D3B1-EEA3-475C-B40A-2A4B22910C67}" presName="tx1" presStyleLbl="revTx" presStyleIdx="4" presStyleCnt="6"/>
      <dgm:spPr/>
    </dgm:pt>
    <dgm:pt modelId="{B7A7E6D5-8226-4C2E-9492-EDA664591EF7}" type="pres">
      <dgm:prSet presAssocID="{1107D3B1-EEA3-475C-B40A-2A4B22910C67}" presName="vert1" presStyleCnt="0"/>
      <dgm:spPr/>
    </dgm:pt>
    <dgm:pt modelId="{A4F14C73-C1CA-4456-8593-325C9A3A1475}" type="pres">
      <dgm:prSet presAssocID="{82EA1EE9-D4B7-4401-8D04-AEAA62F2A23E}" presName="thickLine" presStyleLbl="alignNode1" presStyleIdx="5" presStyleCnt="6"/>
      <dgm:spPr/>
    </dgm:pt>
    <dgm:pt modelId="{3293D93C-8435-4C18-A088-114B4C0B08A4}" type="pres">
      <dgm:prSet presAssocID="{82EA1EE9-D4B7-4401-8D04-AEAA62F2A23E}" presName="horz1" presStyleCnt="0"/>
      <dgm:spPr/>
    </dgm:pt>
    <dgm:pt modelId="{6DC21AAC-82C0-4034-9CEA-C0710EDDD0D5}" type="pres">
      <dgm:prSet presAssocID="{82EA1EE9-D4B7-4401-8D04-AEAA62F2A23E}" presName="tx1" presStyleLbl="revTx" presStyleIdx="5" presStyleCnt="6"/>
      <dgm:spPr/>
    </dgm:pt>
    <dgm:pt modelId="{5A01830C-1597-49E0-A5B9-8509085DBA7E}" type="pres">
      <dgm:prSet presAssocID="{82EA1EE9-D4B7-4401-8D04-AEAA62F2A23E}" presName="vert1" presStyleCnt="0"/>
      <dgm:spPr/>
    </dgm:pt>
  </dgm:ptLst>
  <dgm:cxnLst>
    <dgm:cxn modelId="{261D5203-E8C3-492F-806F-DA431B545408}" srcId="{AC4D725B-305D-4F78-A786-18BFEBB5146B}" destId="{1107D3B1-EEA3-475C-B40A-2A4B22910C67}" srcOrd="4" destOrd="0" parTransId="{09994F83-E3FC-4942-9E17-56779939617D}" sibTransId="{51BAA2EC-3C64-468A-BD0E-2E07C843770A}"/>
    <dgm:cxn modelId="{C3FFA834-85DB-4D1B-BB07-DB753A343175}" type="presOf" srcId="{AC4D725B-305D-4F78-A786-18BFEBB5146B}" destId="{0EB4FE77-CC04-47AA-A64C-EF853EB96721}" srcOrd="0" destOrd="0" presId="urn:microsoft.com/office/officeart/2008/layout/LinedList"/>
    <dgm:cxn modelId="{377C193C-9C2C-4F6B-BCB7-48C273315A46}" type="presOf" srcId="{82EA1EE9-D4B7-4401-8D04-AEAA62F2A23E}" destId="{6DC21AAC-82C0-4034-9CEA-C0710EDDD0D5}" srcOrd="0" destOrd="0" presId="urn:microsoft.com/office/officeart/2008/layout/LinedList"/>
    <dgm:cxn modelId="{E5E8AE66-5F5F-4860-A184-52EEEA75CBD4}" srcId="{AC4D725B-305D-4F78-A786-18BFEBB5146B}" destId="{CB8D8237-F633-4C9B-93E5-F33C77D1AF16}" srcOrd="3" destOrd="0" parTransId="{187FDCDE-2F6D-4511-AFEC-A1504E90CCA7}" sibTransId="{68C82F55-8B86-4580-89C7-31C48A41D59E}"/>
    <dgm:cxn modelId="{BEA17B77-CB9E-4606-AAE9-9568B280CE55}" type="presOf" srcId="{CB8D8237-F633-4C9B-93E5-F33C77D1AF16}" destId="{20956019-8DD4-464A-9ECE-DE19DAD2591A}" srcOrd="0" destOrd="0" presId="urn:microsoft.com/office/officeart/2008/layout/LinedList"/>
    <dgm:cxn modelId="{61B7A081-E699-4405-B9D0-BC8B3E23847F}" type="presOf" srcId="{35B9BD66-4E84-454C-9AA4-2DF2A387A4BF}" destId="{C40AAFAE-C936-4EA4-BA2E-87AA1747550F}" srcOrd="0" destOrd="0" presId="urn:microsoft.com/office/officeart/2008/layout/LinedList"/>
    <dgm:cxn modelId="{74AD7B88-5027-44C9-9D1C-95A145177CA5}" type="presOf" srcId="{7F3855C7-0AF0-4710-8967-2D8E45792000}" destId="{C87F0BB3-EC28-4B5D-A05C-D998006C11CF}" srcOrd="0" destOrd="0" presId="urn:microsoft.com/office/officeart/2008/layout/LinedList"/>
    <dgm:cxn modelId="{C873F18B-546B-4C43-A244-6BFF9D87C570}" srcId="{AC4D725B-305D-4F78-A786-18BFEBB5146B}" destId="{82EA1EE9-D4B7-4401-8D04-AEAA62F2A23E}" srcOrd="5" destOrd="0" parTransId="{3E4A87DF-64CC-4B31-8D22-324D4F3F68E0}" sibTransId="{7C721138-039D-4110-9C36-2AB5B9DAFFAB}"/>
    <dgm:cxn modelId="{857DBF8C-644C-4EB9-A407-2185E72E287C}" type="presOf" srcId="{D9AA7291-CB36-4812-B539-189EB538F315}" destId="{FBE64FD7-AD2B-4D1C-864F-82F17379856B}" srcOrd="0" destOrd="0" presId="urn:microsoft.com/office/officeart/2008/layout/LinedList"/>
    <dgm:cxn modelId="{5745359D-7618-4B94-900E-ACC459F2987D}" srcId="{AC4D725B-305D-4F78-A786-18BFEBB5146B}" destId="{35B9BD66-4E84-454C-9AA4-2DF2A387A4BF}" srcOrd="1" destOrd="0" parTransId="{C456486E-40D5-47A0-853B-194C286F4A01}" sibTransId="{D53CC73F-0332-4E04-BA29-DBA649860C03}"/>
    <dgm:cxn modelId="{94D363DB-BE80-462A-B0AD-8868215F6F9B}" srcId="{AC4D725B-305D-4F78-A786-18BFEBB5146B}" destId="{D9AA7291-CB36-4812-B539-189EB538F315}" srcOrd="2" destOrd="0" parTransId="{9F52E530-D6E9-4708-9856-AC42259A5800}" sibTransId="{BB7E4AD9-A614-4D7C-8076-E82EC1BA87BF}"/>
    <dgm:cxn modelId="{005301F1-2678-4FA3-8717-55C41467B93F}" type="presOf" srcId="{1107D3B1-EEA3-475C-B40A-2A4B22910C67}" destId="{4FD29E7B-0F70-48D5-819C-F6D7B1DAEA54}" srcOrd="0" destOrd="0" presId="urn:microsoft.com/office/officeart/2008/layout/LinedList"/>
    <dgm:cxn modelId="{6D1E0FF9-606B-41BA-A2AE-E6DC0F4B1A22}" srcId="{AC4D725B-305D-4F78-A786-18BFEBB5146B}" destId="{7F3855C7-0AF0-4710-8967-2D8E45792000}" srcOrd="0" destOrd="0" parTransId="{350478B5-C9B5-4EDD-9550-DA113FD46BEC}" sibTransId="{FECD0B87-A9DC-4D41-B8C2-8933AA1CDD51}"/>
    <dgm:cxn modelId="{E6871FD5-9FA3-4CA7-A5E1-B66AF7FC3748}" type="presParOf" srcId="{0EB4FE77-CC04-47AA-A64C-EF853EB96721}" destId="{D2E83831-A1C7-414E-8F4F-0D418A6E9F57}" srcOrd="0" destOrd="0" presId="urn:microsoft.com/office/officeart/2008/layout/LinedList"/>
    <dgm:cxn modelId="{33301089-1B82-463B-9ECB-6D8833645A22}" type="presParOf" srcId="{0EB4FE77-CC04-47AA-A64C-EF853EB96721}" destId="{118B6CED-0A53-40E6-B80B-90DFB24E8111}" srcOrd="1" destOrd="0" presId="urn:microsoft.com/office/officeart/2008/layout/LinedList"/>
    <dgm:cxn modelId="{DD919D16-FBFA-41FC-8314-049FED1A371A}" type="presParOf" srcId="{118B6CED-0A53-40E6-B80B-90DFB24E8111}" destId="{C87F0BB3-EC28-4B5D-A05C-D998006C11CF}" srcOrd="0" destOrd="0" presId="urn:microsoft.com/office/officeart/2008/layout/LinedList"/>
    <dgm:cxn modelId="{57E4A1D1-4349-4588-9D8D-249D9C7EA22D}" type="presParOf" srcId="{118B6CED-0A53-40E6-B80B-90DFB24E8111}" destId="{E4D561AF-573B-418F-B0C1-AD3195CB50AF}" srcOrd="1" destOrd="0" presId="urn:microsoft.com/office/officeart/2008/layout/LinedList"/>
    <dgm:cxn modelId="{53584B07-C3FC-4910-B50F-2334928DD718}" type="presParOf" srcId="{0EB4FE77-CC04-47AA-A64C-EF853EB96721}" destId="{C76BB6A9-C9DC-4D67-86E5-52DD18B2C074}" srcOrd="2" destOrd="0" presId="urn:microsoft.com/office/officeart/2008/layout/LinedList"/>
    <dgm:cxn modelId="{D74A7603-142E-4482-91E1-CC4942066099}" type="presParOf" srcId="{0EB4FE77-CC04-47AA-A64C-EF853EB96721}" destId="{A6FA8CE4-990E-48A9-AEBE-D7FB0B140633}" srcOrd="3" destOrd="0" presId="urn:microsoft.com/office/officeart/2008/layout/LinedList"/>
    <dgm:cxn modelId="{6BC71A6E-9FBE-48F1-ADAA-36F50F3EC02B}" type="presParOf" srcId="{A6FA8CE4-990E-48A9-AEBE-D7FB0B140633}" destId="{C40AAFAE-C936-4EA4-BA2E-87AA1747550F}" srcOrd="0" destOrd="0" presId="urn:microsoft.com/office/officeart/2008/layout/LinedList"/>
    <dgm:cxn modelId="{5EA72439-EC6A-4BB5-9314-2D2F6957C0D7}" type="presParOf" srcId="{A6FA8CE4-990E-48A9-AEBE-D7FB0B140633}" destId="{811F98B2-C20C-4B7D-BCD6-931D3BB7C6B0}" srcOrd="1" destOrd="0" presId="urn:microsoft.com/office/officeart/2008/layout/LinedList"/>
    <dgm:cxn modelId="{9F9CA508-207C-476A-8DEF-B7528328541D}" type="presParOf" srcId="{0EB4FE77-CC04-47AA-A64C-EF853EB96721}" destId="{2BB331AE-6243-4BD5-A229-4E11F7BAD152}" srcOrd="4" destOrd="0" presId="urn:microsoft.com/office/officeart/2008/layout/LinedList"/>
    <dgm:cxn modelId="{225CC16F-9B1C-4D6D-AA80-DED5D642450C}" type="presParOf" srcId="{0EB4FE77-CC04-47AA-A64C-EF853EB96721}" destId="{686C49DB-10AB-4F4F-ACE5-40123E193133}" srcOrd="5" destOrd="0" presId="urn:microsoft.com/office/officeart/2008/layout/LinedList"/>
    <dgm:cxn modelId="{DD7B0AC4-B70B-4C23-BEE2-57A51DA3B65D}" type="presParOf" srcId="{686C49DB-10AB-4F4F-ACE5-40123E193133}" destId="{FBE64FD7-AD2B-4D1C-864F-82F17379856B}" srcOrd="0" destOrd="0" presId="urn:microsoft.com/office/officeart/2008/layout/LinedList"/>
    <dgm:cxn modelId="{C3C5EBCE-EB0F-48DE-84AD-F7A0D46BDDD9}" type="presParOf" srcId="{686C49DB-10AB-4F4F-ACE5-40123E193133}" destId="{FA0623D0-83FD-4137-8CCB-7B6EE5E2ED9F}" srcOrd="1" destOrd="0" presId="urn:microsoft.com/office/officeart/2008/layout/LinedList"/>
    <dgm:cxn modelId="{0B52D333-6EC6-4BDA-801A-C7C63C661BD0}" type="presParOf" srcId="{0EB4FE77-CC04-47AA-A64C-EF853EB96721}" destId="{C53E02B8-94E5-4BD4-B5A5-56B38344F7BB}" srcOrd="6" destOrd="0" presId="urn:microsoft.com/office/officeart/2008/layout/LinedList"/>
    <dgm:cxn modelId="{6DB75E95-B993-41AF-B554-62DDC18E75CE}" type="presParOf" srcId="{0EB4FE77-CC04-47AA-A64C-EF853EB96721}" destId="{A8F6FA3E-5C51-4176-ADC5-119BAFB98A76}" srcOrd="7" destOrd="0" presId="urn:microsoft.com/office/officeart/2008/layout/LinedList"/>
    <dgm:cxn modelId="{3C8FDB57-F00C-40A9-A8E0-288B5D6B6123}" type="presParOf" srcId="{A8F6FA3E-5C51-4176-ADC5-119BAFB98A76}" destId="{20956019-8DD4-464A-9ECE-DE19DAD2591A}" srcOrd="0" destOrd="0" presId="urn:microsoft.com/office/officeart/2008/layout/LinedList"/>
    <dgm:cxn modelId="{673309E1-7C12-4EE1-ABB2-EA425409BE9C}" type="presParOf" srcId="{A8F6FA3E-5C51-4176-ADC5-119BAFB98A76}" destId="{B6F10297-F8F0-44AD-9283-3BD6655A1D29}" srcOrd="1" destOrd="0" presId="urn:microsoft.com/office/officeart/2008/layout/LinedList"/>
    <dgm:cxn modelId="{1E319135-4193-467C-B68A-4E0EFD61CB82}" type="presParOf" srcId="{0EB4FE77-CC04-47AA-A64C-EF853EB96721}" destId="{830FEBC5-1A52-4182-A80D-461EB230EE0E}" srcOrd="8" destOrd="0" presId="urn:microsoft.com/office/officeart/2008/layout/LinedList"/>
    <dgm:cxn modelId="{7D5C1150-845C-4678-9708-FF323E0F9A9D}" type="presParOf" srcId="{0EB4FE77-CC04-47AA-A64C-EF853EB96721}" destId="{057185D8-04F9-4B0E-9EFF-6C4A47071386}" srcOrd="9" destOrd="0" presId="urn:microsoft.com/office/officeart/2008/layout/LinedList"/>
    <dgm:cxn modelId="{62E8DF28-49FC-47C4-A218-5B91AEEE6992}" type="presParOf" srcId="{057185D8-04F9-4B0E-9EFF-6C4A47071386}" destId="{4FD29E7B-0F70-48D5-819C-F6D7B1DAEA54}" srcOrd="0" destOrd="0" presId="urn:microsoft.com/office/officeart/2008/layout/LinedList"/>
    <dgm:cxn modelId="{80A77ACF-6953-4A47-B74D-13F4A67C677C}" type="presParOf" srcId="{057185D8-04F9-4B0E-9EFF-6C4A47071386}" destId="{B7A7E6D5-8226-4C2E-9492-EDA664591EF7}" srcOrd="1" destOrd="0" presId="urn:microsoft.com/office/officeart/2008/layout/LinedList"/>
    <dgm:cxn modelId="{DA746F60-D31F-4001-8A9B-17244C17CF70}" type="presParOf" srcId="{0EB4FE77-CC04-47AA-A64C-EF853EB96721}" destId="{A4F14C73-C1CA-4456-8593-325C9A3A1475}" srcOrd="10" destOrd="0" presId="urn:microsoft.com/office/officeart/2008/layout/LinedList"/>
    <dgm:cxn modelId="{BFF2AF43-722A-426A-A087-6026CCA5DF78}" type="presParOf" srcId="{0EB4FE77-CC04-47AA-A64C-EF853EB96721}" destId="{3293D93C-8435-4C18-A088-114B4C0B08A4}" srcOrd="11" destOrd="0" presId="urn:microsoft.com/office/officeart/2008/layout/LinedList"/>
    <dgm:cxn modelId="{A2BACB31-EBD0-4260-9B91-80365FBB01D5}" type="presParOf" srcId="{3293D93C-8435-4C18-A088-114B4C0B08A4}" destId="{6DC21AAC-82C0-4034-9CEA-C0710EDDD0D5}" srcOrd="0" destOrd="0" presId="urn:microsoft.com/office/officeart/2008/layout/LinedList"/>
    <dgm:cxn modelId="{D229378A-9612-491E-A085-EE67182D144A}" type="presParOf" srcId="{3293D93C-8435-4C18-A088-114B4C0B08A4}" destId="{5A01830C-1597-49E0-A5B9-8509085DBA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26407-DCBD-4470-B5B2-133D433F3E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07CEAA1-62DE-4D27-B08F-B92F9ABD90D8}">
      <dgm:prSet/>
      <dgm:spPr/>
      <dgm:t>
        <a:bodyPr/>
        <a:lstStyle/>
        <a:p>
          <a:r>
            <a:rPr lang="en-AU" dirty="0"/>
            <a:t>Surveys</a:t>
          </a:r>
          <a:endParaRPr lang="en-US" dirty="0"/>
        </a:p>
      </dgm:t>
    </dgm:pt>
    <dgm:pt modelId="{9BA84442-79E4-439A-8A10-4D6F9F17F2D8}" type="parTrans" cxnId="{7E94264B-CB67-47A2-B061-840AE9E5A358}">
      <dgm:prSet/>
      <dgm:spPr/>
      <dgm:t>
        <a:bodyPr/>
        <a:lstStyle/>
        <a:p>
          <a:endParaRPr lang="en-US"/>
        </a:p>
      </dgm:t>
    </dgm:pt>
    <dgm:pt modelId="{9628A339-097A-4103-B479-D32190E8AF1C}" type="sibTrans" cxnId="{7E94264B-CB67-47A2-B061-840AE9E5A358}">
      <dgm:prSet/>
      <dgm:spPr/>
      <dgm:t>
        <a:bodyPr/>
        <a:lstStyle/>
        <a:p>
          <a:endParaRPr lang="en-US"/>
        </a:p>
      </dgm:t>
    </dgm:pt>
    <dgm:pt modelId="{F92DFE62-5FE0-4BC9-B637-EDCB13B1776A}">
      <dgm:prSet/>
      <dgm:spPr/>
      <dgm:t>
        <a:bodyPr/>
        <a:lstStyle/>
        <a:p>
          <a:r>
            <a:rPr lang="en-AU" dirty="0"/>
            <a:t>Observations</a:t>
          </a:r>
          <a:endParaRPr lang="en-US" dirty="0"/>
        </a:p>
      </dgm:t>
    </dgm:pt>
    <dgm:pt modelId="{FE7506B6-59D1-4EEB-83E0-6AE1023FB359}" type="parTrans" cxnId="{DDCC5371-533B-4590-A1E6-D62E26B02A3C}">
      <dgm:prSet/>
      <dgm:spPr/>
      <dgm:t>
        <a:bodyPr/>
        <a:lstStyle/>
        <a:p>
          <a:endParaRPr lang="en-US"/>
        </a:p>
      </dgm:t>
    </dgm:pt>
    <dgm:pt modelId="{408EFC18-5E0C-4603-AB00-A0C8F4F96030}" type="sibTrans" cxnId="{DDCC5371-533B-4590-A1E6-D62E26B02A3C}">
      <dgm:prSet/>
      <dgm:spPr/>
      <dgm:t>
        <a:bodyPr/>
        <a:lstStyle/>
        <a:p>
          <a:endParaRPr lang="en-US"/>
        </a:p>
      </dgm:t>
    </dgm:pt>
    <dgm:pt modelId="{F2C46210-A111-4365-9234-7E42BA77D79D}">
      <dgm:prSet/>
      <dgm:spPr/>
      <dgm:t>
        <a:bodyPr/>
        <a:lstStyle/>
        <a:p>
          <a:endParaRPr lang="en-US" dirty="0"/>
        </a:p>
      </dgm:t>
    </dgm:pt>
    <dgm:pt modelId="{CE7E4AD0-F1A8-440D-B1C3-E3B4516965AD}" type="parTrans" cxnId="{650FED7D-EFF5-4181-ABEA-31C7425F073F}">
      <dgm:prSet/>
      <dgm:spPr/>
      <dgm:t>
        <a:bodyPr/>
        <a:lstStyle/>
        <a:p>
          <a:endParaRPr lang="en-US"/>
        </a:p>
      </dgm:t>
    </dgm:pt>
    <dgm:pt modelId="{AD323E23-0E6D-4C14-BB4E-9BA0D7021FEC}" type="sibTrans" cxnId="{650FED7D-EFF5-4181-ABEA-31C7425F073F}">
      <dgm:prSet/>
      <dgm:spPr/>
      <dgm:t>
        <a:bodyPr/>
        <a:lstStyle/>
        <a:p>
          <a:endParaRPr lang="en-US"/>
        </a:p>
      </dgm:t>
    </dgm:pt>
    <dgm:pt modelId="{BC8257E5-C659-4B03-A1F8-30F46D667AAE}">
      <dgm:prSet/>
      <dgm:spPr/>
      <dgm:t>
        <a:bodyPr/>
        <a:lstStyle/>
        <a:p>
          <a:r>
            <a:rPr lang="en-AU"/>
            <a:t>Personality traits </a:t>
          </a:r>
          <a:endParaRPr lang="en-US"/>
        </a:p>
      </dgm:t>
    </dgm:pt>
    <dgm:pt modelId="{0FA9E62F-7758-4047-89F7-5E1513FEF0DE}" type="parTrans" cxnId="{386BDCFF-120E-42DB-8413-B7E0B57A1D49}">
      <dgm:prSet/>
      <dgm:spPr/>
      <dgm:t>
        <a:bodyPr/>
        <a:lstStyle/>
        <a:p>
          <a:endParaRPr lang="en-US"/>
        </a:p>
      </dgm:t>
    </dgm:pt>
    <dgm:pt modelId="{B6A5C4E3-0DFD-4C63-9BE7-9571384D1257}" type="sibTrans" cxnId="{386BDCFF-120E-42DB-8413-B7E0B57A1D49}">
      <dgm:prSet/>
      <dgm:spPr/>
      <dgm:t>
        <a:bodyPr/>
        <a:lstStyle/>
        <a:p>
          <a:endParaRPr lang="en-US"/>
        </a:p>
      </dgm:t>
    </dgm:pt>
    <dgm:pt modelId="{AC143D9F-0697-45A2-B9FB-7D26442B1D67}">
      <dgm:prSet/>
      <dgm:spPr/>
      <dgm:t>
        <a:bodyPr/>
        <a:lstStyle/>
        <a:p>
          <a:endParaRPr lang="en-US" dirty="0"/>
        </a:p>
      </dgm:t>
    </dgm:pt>
    <dgm:pt modelId="{143372A5-926F-4BDF-B41C-5795ED57BC92}" type="parTrans" cxnId="{137654CA-2715-4EC9-A39B-991610D973BC}">
      <dgm:prSet/>
      <dgm:spPr/>
      <dgm:t>
        <a:bodyPr/>
        <a:lstStyle/>
        <a:p>
          <a:endParaRPr lang="en-US"/>
        </a:p>
      </dgm:t>
    </dgm:pt>
    <dgm:pt modelId="{BD71204B-3FFC-424E-837B-1CA979CF824E}" type="sibTrans" cxnId="{137654CA-2715-4EC9-A39B-991610D973BC}">
      <dgm:prSet/>
      <dgm:spPr/>
      <dgm:t>
        <a:bodyPr/>
        <a:lstStyle/>
        <a:p>
          <a:endParaRPr lang="en-US"/>
        </a:p>
      </dgm:t>
    </dgm:pt>
    <dgm:pt modelId="{EA76E4F4-1880-4CCC-BD5A-873BA6345872}">
      <dgm:prSet/>
      <dgm:spPr/>
      <dgm:t>
        <a:bodyPr/>
        <a:lstStyle/>
        <a:p>
          <a:r>
            <a:rPr lang="en-AU"/>
            <a:t>Player/ Group profile is live</a:t>
          </a:r>
          <a:endParaRPr lang="en-US"/>
        </a:p>
      </dgm:t>
    </dgm:pt>
    <dgm:pt modelId="{620D5ED5-D234-4475-830B-FDA36CE90516}" type="parTrans" cxnId="{5FF930F9-417D-420D-9CEB-DE3243AA6F83}">
      <dgm:prSet/>
      <dgm:spPr/>
      <dgm:t>
        <a:bodyPr/>
        <a:lstStyle/>
        <a:p>
          <a:endParaRPr lang="en-US"/>
        </a:p>
      </dgm:t>
    </dgm:pt>
    <dgm:pt modelId="{A6D1CFBC-3758-4857-AC78-3817D7E00BD2}" type="sibTrans" cxnId="{5FF930F9-417D-420D-9CEB-DE3243AA6F83}">
      <dgm:prSet/>
      <dgm:spPr/>
      <dgm:t>
        <a:bodyPr/>
        <a:lstStyle/>
        <a:p>
          <a:endParaRPr lang="en-US"/>
        </a:p>
      </dgm:t>
    </dgm:pt>
    <dgm:pt modelId="{537456E2-B944-4A01-8BD1-C034DD688F32}" type="pres">
      <dgm:prSet presAssocID="{BD926407-DCBD-4470-B5B2-133D433F3E17}" presName="linear" presStyleCnt="0">
        <dgm:presLayoutVars>
          <dgm:animLvl val="lvl"/>
          <dgm:resizeHandles val="exact"/>
        </dgm:presLayoutVars>
      </dgm:prSet>
      <dgm:spPr/>
    </dgm:pt>
    <dgm:pt modelId="{21C75C5C-B253-4438-9E3D-41EA95FBB4C8}" type="pres">
      <dgm:prSet presAssocID="{207CEAA1-62DE-4D27-B08F-B92F9ABD90D8}" presName="parentText" presStyleLbl="node1" presStyleIdx="0" presStyleCnt="4" custLinFactY="18440" custLinFactNeighborX="-1034" custLinFactNeighborY="100000">
        <dgm:presLayoutVars>
          <dgm:chMax val="0"/>
          <dgm:bulletEnabled val="1"/>
        </dgm:presLayoutVars>
      </dgm:prSet>
      <dgm:spPr/>
    </dgm:pt>
    <dgm:pt modelId="{D465A8CF-4A2C-4D60-9348-B399299C5213}" type="pres">
      <dgm:prSet presAssocID="{9628A339-097A-4103-B479-D32190E8AF1C}" presName="spacer" presStyleCnt="0"/>
      <dgm:spPr/>
    </dgm:pt>
    <dgm:pt modelId="{1A3D73E6-6500-4EB8-A223-44705093C461}" type="pres">
      <dgm:prSet presAssocID="{F92DFE62-5FE0-4BC9-B637-EDCB13B1776A}" presName="parentText" presStyleLbl="node1" presStyleIdx="1" presStyleCnt="4" custLinFactNeighborX="-150" custLinFactNeighborY="93359">
        <dgm:presLayoutVars>
          <dgm:chMax val="0"/>
          <dgm:bulletEnabled val="1"/>
        </dgm:presLayoutVars>
      </dgm:prSet>
      <dgm:spPr/>
    </dgm:pt>
    <dgm:pt modelId="{9DDC648B-589B-4A3A-99A0-64DB910E9035}" type="pres">
      <dgm:prSet presAssocID="{F92DFE62-5FE0-4BC9-B637-EDCB13B1776A}" presName="childText" presStyleLbl="revTx" presStyleIdx="0" presStyleCnt="2">
        <dgm:presLayoutVars>
          <dgm:bulletEnabled val="1"/>
        </dgm:presLayoutVars>
      </dgm:prSet>
      <dgm:spPr/>
    </dgm:pt>
    <dgm:pt modelId="{D784F3B6-4990-41D9-9ABB-1E0D25562127}" type="pres">
      <dgm:prSet presAssocID="{BC8257E5-C659-4B03-A1F8-30F46D667AAE}" presName="parentText" presStyleLbl="node1" presStyleIdx="2" presStyleCnt="4" custLinFactNeighborX="-1034" custLinFactNeighborY="43139">
        <dgm:presLayoutVars>
          <dgm:chMax val="0"/>
          <dgm:bulletEnabled val="1"/>
        </dgm:presLayoutVars>
      </dgm:prSet>
      <dgm:spPr/>
    </dgm:pt>
    <dgm:pt modelId="{9D539559-EE28-4D18-BF04-F2DDB99F7A72}" type="pres">
      <dgm:prSet presAssocID="{BC8257E5-C659-4B03-A1F8-30F46D667AAE}" presName="childText" presStyleLbl="revTx" presStyleIdx="1" presStyleCnt="2">
        <dgm:presLayoutVars>
          <dgm:bulletEnabled val="1"/>
        </dgm:presLayoutVars>
      </dgm:prSet>
      <dgm:spPr/>
    </dgm:pt>
    <dgm:pt modelId="{39FB232A-AA73-4EFC-A915-38F54B97F818}" type="pres">
      <dgm:prSet presAssocID="{EA76E4F4-1880-4CCC-BD5A-873BA6345872}" presName="parentText" presStyleLbl="node1" presStyleIdx="3" presStyleCnt="4">
        <dgm:presLayoutVars>
          <dgm:chMax val="0"/>
          <dgm:bulletEnabled val="1"/>
        </dgm:presLayoutVars>
      </dgm:prSet>
      <dgm:spPr/>
    </dgm:pt>
  </dgm:ptLst>
  <dgm:cxnLst>
    <dgm:cxn modelId="{1D638E12-B9EB-484A-8639-0E10913A7203}" type="presOf" srcId="{BD926407-DCBD-4470-B5B2-133D433F3E17}" destId="{537456E2-B944-4A01-8BD1-C034DD688F32}" srcOrd="0" destOrd="0" presId="urn:microsoft.com/office/officeart/2005/8/layout/vList2"/>
    <dgm:cxn modelId="{7E94264B-CB67-47A2-B061-840AE9E5A358}" srcId="{BD926407-DCBD-4470-B5B2-133D433F3E17}" destId="{207CEAA1-62DE-4D27-B08F-B92F9ABD90D8}" srcOrd="0" destOrd="0" parTransId="{9BA84442-79E4-439A-8A10-4D6F9F17F2D8}" sibTransId="{9628A339-097A-4103-B479-D32190E8AF1C}"/>
    <dgm:cxn modelId="{DDCC5371-533B-4590-A1E6-D62E26B02A3C}" srcId="{BD926407-DCBD-4470-B5B2-133D433F3E17}" destId="{F92DFE62-5FE0-4BC9-B637-EDCB13B1776A}" srcOrd="1" destOrd="0" parTransId="{FE7506B6-59D1-4EEB-83E0-6AE1023FB359}" sibTransId="{408EFC18-5E0C-4603-AB00-A0C8F4F96030}"/>
    <dgm:cxn modelId="{650FED7D-EFF5-4181-ABEA-31C7425F073F}" srcId="{F92DFE62-5FE0-4BC9-B637-EDCB13B1776A}" destId="{F2C46210-A111-4365-9234-7E42BA77D79D}" srcOrd="0" destOrd="0" parTransId="{CE7E4AD0-F1A8-440D-B1C3-E3B4516965AD}" sibTransId="{AD323E23-0E6D-4C14-BB4E-9BA0D7021FEC}"/>
    <dgm:cxn modelId="{CF6F5BB1-6DAA-40D8-9E18-491DF4C4BF62}" type="presOf" srcId="{207CEAA1-62DE-4D27-B08F-B92F9ABD90D8}" destId="{21C75C5C-B253-4438-9E3D-41EA95FBB4C8}" srcOrd="0" destOrd="0" presId="urn:microsoft.com/office/officeart/2005/8/layout/vList2"/>
    <dgm:cxn modelId="{4B6227C7-57F2-4823-8083-3B5E3B5927D9}" type="presOf" srcId="{F2C46210-A111-4365-9234-7E42BA77D79D}" destId="{9DDC648B-589B-4A3A-99A0-64DB910E9035}" srcOrd="0" destOrd="0" presId="urn:microsoft.com/office/officeart/2005/8/layout/vList2"/>
    <dgm:cxn modelId="{137654CA-2715-4EC9-A39B-991610D973BC}" srcId="{BC8257E5-C659-4B03-A1F8-30F46D667AAE}" destId="{AC143D9F-0697-45A2-B9FB-7D26442B1D67}" srcOrd="0" destOrd="0" parTransId="{143372A5-926F-4BDF-B41C-5795ED57BC92}" sibTransId="{BD71204B-3FFC-424E-837B-1CA979CF824E}"/>
    <dgm:cxn modelId="{C731A3CD-16ED-40F9-836F-A41B58741D5A}" type="presOf" srcId="{F92DFE62-5FE0-4BC9-B637-EDCB13B1776A}" destId="{1A3D73E6-6500-4EB8-A223-44705093C461}" srcOrd="0" destOrd="0" presId="urn:microsoft.com/office/officeart/2005/8/layout/vList2"/>
    <dgm:cxn modelId="{860E8FEF-0719-4FDE-9577-D2CCA0B8F38D}" type="presOf" srcId="{AC143D9F-0697-45A2-B9FB-7D26442B1D67}" destId="{9D539559-EE28-4D18-BF04-F2DDB99F7A72}" srcOrd="0" destOrd="0" presId="urn:microsoft.com/office/officeart/2005/8/layout/vList2"/>
    <dgm:cxn modelId="{D285A5F0-79D5-4186-BF0B-B6E4EA52D802}" type="presOf" srcId="{EA76E4F4-1880-4CCC-BD5A-873BA6345872}" destId="{39FB232A-AA73-4EFC-A915-38F54B97F818}" srcOrd="0" destOrd="0" presId="urn:microsoft.com/office/officeart/2005/8/layout/vList2"/>
    <dgm:cxn modelId="{58E1D4F2-5354-4DF5-9A38-A7A482606475}" type="presOf" srcId="{BC8257E5-C659-4B03-A1F8-30F46D667AAE}" destId="{D784F3B6-4990-41D9-9ABB-1E0D25562127}" srcOrd="0" destOrd="0" presId="urn:microsoft.com/office/officeart/2005/8/layout/vList2"/>
    <dgm:cxn modelId="{5FF930F9-417D-420D-9CEB-DE3243AA6F83}" srcId="{BD926407-DCBD-4470-B5B2-133D433F3E17}" destId="{EA76E4F4-1880-4CCC-BD5A-873BA6345872}" srcOrd="3" destOrd="0" parTransId="{620D5ED5-D234-4475-830B-FDA36CE90516}" sibTransId="{A6D1CFBC-3758-4857-AC78-3817D7E00BD2}"/>
    <dgm:cxn modelId="{386BDCFF-120E-42DB-8413-B7E0B57A1D49}" srcId="{BD926407-DCBD-4470-B5B2-133D433F3E17}" destId="{BC8257E5-C659-4B03-A1F8-30F46D667AAE}" srcOrd="2" destOrd="0" parTransId="{0FA9E62F-7758-4047-89F7-5E1513FEF0DE}" sibTransId="{B6A5C4E3-0DFD-4C63-9BE7-9571384D1257}"/>
    <dgm:cxn modelId="{E9BFD4FF-1521-4A8D-955B-9B1666C83CEC}" type="presParOf" srcId="{537456E2-B944-4A01-8BD1-C034DD688F32}" destId="{21C75C5C-B253-4438-9E3D-41EA95FBB4C8}" srcOrd="0" destOrd="0" presId="urn:microsoft.com/office/officeart/2005/8/layout/vList2"/>
    <dgm:cxn modelId="{32E20A3D-185A-4D23-905C-C6BEF673D7E5}" type="presParOf" srcId="{537456E2-B944-4A01-8BD1-C034DD688F32}" destId="{D465A8CF-4A2C-4D60-9348-B399299C5213}" srcOrd="1" destOrd="0" presId="urn:microsoft.com/office/officeart/2005/8/layout/vList2"/>
    <dgm:cxn modelId="{6C9355DE-61C3-4771-9B09-B08BDE558344}" type="presParOf" srcId="{537456E2-B944-4A01-8BD1-C034DD688F32}" destId="{1A3D73E6-6500-4EB8-A223-44705093C461}" srcOrd="2" destOrd="0" presId="urn:microsoft.com/office/officeart/2005/8/layout/vList2"/>
    <dgm:cxn modelId="{9AE9B332-0158-4E58-8CC9-B6EBEF1F5859}" type="presParOf" srcId="{537456E2-B944-4A01-8BD1-C034DD688F32}" destId="{9DDC648B-589B-4A3A-99A0-64DB910E9035}" srcOrd="3" destOrd="0" presId="urn:microsoft.com/office/officeart/2005/8/layout/vList2"/>
    <dgm:cxn modelId="{76F3BBF2-83D0-4989-8086-9B2D160EEDA1}" type="presParOf" srcId="{537456E2-B944-4A01-8BD1-C034DD688F32}" destId="{D784F3B6-4990-41D9-9ABB-1E0D25562127}" srcOrd="4" destOrd="0" presId="urn:microsoft.com/office/officeart/2005/8/layout/vList2"/>
    <dgm:cxn modelId="{53BA8229-88E7-42EC-982D-B9F743C5A679}" type="presParOf" srcId="{537456E2-B944-4A01-8BD1-C034DD688F32}" destId="{9D539559-EE28-4D18-BF04-F2DDB99F7A72}" srcOrd="5" destOrd="0" presId="urn:microsoft.com/office/officeart/2005/8/layout/vList2"/>
    <dgm:cxn modelId="{76820B7F-0CF9-4C29-A687-0E585F12F9D3}" type="presParOf" srcId="{537456E2-B944-4A01-8BD1-C034DD688F32}" destId="{39FB232A-AA73-4EFC-A915-38F54B97F81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83831-A1C7-414E-8F4F-0D418A6E9F57}">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7F0BB3-EC28-4B5D-A05C-D998006C11CF}">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dirty="0"/>
            <a:t>I am on holidays this week</a:t>
          </a:r>
          <a:endParaRPr lang="en-US" sz="2600" kern="1200" dirty="0"/>
        </a:p>
      </dsp:txBody>
      <dsp:txXfrm>
        <a:off x="0" y="2758"/>
        <a:ext cx="6797675" cy="940732"/>
      </dsp:txXfrm>
    </dsp:sp>
    <dsp:sp modelId="{C76BB6A9-C9DC-4D67-86E5-52DD18B2C074}">
      <dsp:nvSpPr>
        <dsp:cNvPr id="0" name=""/>
        <dsp:cNvSpPr/>
      </dsp:nvSpPr>
      <dsp:spPr>
        <a:xfrm>
          <a:off x="0" y="943491"/>
          <a:ext cx="6797675" cy="0"/>
        </a:xfrm>
        <a:prstGeom prst="line">
          <a:avLst/>
        </a:prstGeom>
        <a:solidFill>
          <a:schemeClr val="accent2">
            <a:hueOff val="-266365"/>
            <a:satOff val="-117"/>
            <a:lumOff val="314"/>
            <a:alphaOff val="0"/>
          </a:schemeClr>
        </a:solidFill>
        <a:ln w="15875" cap="flat" cmpd="sng" algn="ctr">
          <a:solidFill>
            <a:schemeClr val="accent2">
              <a:hueOff val="-266365"/>
              <a:satOff val="-117"/>
              <a:lumOff val="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AAFAE-C936-4EA4-BA2E-87AA1747550F}">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dirty="0"/>
            <a:t>I have had more than one cup of coffee today</a:t>
          </a:r>
          <a:endParaRPr lang="en-US" sz="2600" kern="1200" dirty="0"/>
        </a:p>
      </dsp:txBody>
      <dsp:txXfrm>
        <a:off x="0" y="943491"/>
        <a:ext cx="6797675" cy="940732"/>
      </dsp:txXfrm>
    </dsp:sp>
    <dsp:sp modelId="{2BB331AE-6243-4BD5-A229-4E11F7BAD152}">
      <dsp:nvSpPr>
        <dsp:cNvPr id="0" name=""/>
        <dsp:cNvSpPr/>
      </dsp:nvSpPr>
      <dsp:spPr>
        <a:xfrm>
          <a:off x="0" y="1884223"/>
          <a:ext cx="6797675" cy="0"/>
        </a:xfrm>
        <a:prstGeom prst="line">
          <a:avLst/>
        </a:prstGeom>
        <a:solidFill>
          <a:schemeClr val="accent2">
            <a:hueOff val="-532730"/>
            <a:satOff val="-234"/>
            <a:lumOff val="628"/>
            <a:alphaOff val="0"/>
          </a:schemeClr>
        </a:solidFill>
        <a:ln w="15875" cap="flat" cmpd="sng" algn="ctr">
          <a:solidFill>
            <a:schemeClr val="accent2">
              <a:hueOff val="-532730"/>
              <a:satOff val="-234"/>
              <a:lumOff val="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E64FD7-AD2B-4D1C-864F-82F17379856B}">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a:t>I have been teaching for less than 10 years</a:t>
          </a:r>
          <a:endParaRPr lang="en-US" sz="2600" kern="1200"/>
        </a:p>
      </dsp:txBody>
      <dsp:txXfrm>
        <a:off x="0" y="1884223"/>
        <a:ext cx="6797675" cy="940732"/>
      </dsp:txXfrm>
    </dsp:sp>
    <dsp:sp modelId="{C53E02B8-94E5-4BD4-B5A5-56B38344F7BB}">
      <dsp:nvSpPr>
        <dsp:cNvPr id="0" name=""/>
        <dsp:cNvSpPr/>
      </dsp:nvSpPr>
      <dsp:spPr>
        <a:xfrm>
          <a:off x="0" y="2824955"/>
          <a:ext cx="6797675" cy="0"/>
        </a:xfrm>
        <a:prstGeom prst="line">
          <a:avLst/>
        </a:prstGeom>
        <a:solidFill>
          <a:schemeClr val="accent2">
            <a:hueOff val="-799094"/>
            <a:satOff val="-352"/>
            <a:lumOff val="941"/>
            <a:alphaOff val="0"/>
          </a:schemeClr>
        </a:solidFill>
        <a:ln w="15875" cap="flat" cmpd="sng" algn="ctr">
          <a:solidFill>
            <a:schemeClr val="accent2">
              <a:hueOff val="-799094"/>
              <a:satOff val="-352"/>
              <a:lumOff val="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56019-8DD4-464A-9ECE-DE19DAD2591A}">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a:t>I am the only Year 12 PE teacher in my school</a:t>
          </a:r>
          <a:endParaRPr lang="en-US" sz="2600" kern="1200"/>
        </a:p>
      </dsp:txBody>
      <dsp:txXfrm>
        <a:off x="0" y="2824956"/>
        <a:ext cx="6797675" cy="940732"/>
      </dsp:txXfrm>
    </dsp:sp>
    <dsp:sp modelId="{830FEBC5-1A52-4182-A80D-461EB230EE0E}">
      <dsp:nvSpPr>
        <dsp:cNvPr id="0" name=""/>
        <dsp:cNvSpPr/>
      </dsp:nvSpPr>
      <dsp:spPr>
        <a:xfrm>
          <a:off x="0" y="3765688"/>
          <a:ext cx="6797675" cy="0"/>
        </a:xfrm>
        <a:prstGeom prst="line">
          <a:avLst/>
        </a:prstGeom>
        <a:solidFill>
          <a:schemeClr val="accent2">
            <a:hueOff val="-1065459"/>
            <a:satOff val="-469"/>
            <a:lumOff val="1255"/>
            <a:alphaOff val="0"/>
          </a:schemeClr>
        </a:solidFill>
        <a:ln w="15875" cap="flat" cmpd="sng" algn="ctr">
          <a:solidFill>
            <a:schemeClr val="accent2">
              <a:hueOff val="-1065459"/>
              <a:satOff val="-469"/>
              <a:lumOff val="12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29E7B-0F70-48D5-819C-F6D7B1DAEA54}">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dirty="0"/>
            <a:t>I work in a Country School</a:t>
          </a:r>
          <a:endParaRPr lang="en-US" sz="2600" kern="1200" dirty="0"/>
        </a:p>
      </dsp:txBody>
      <dsp:txXfrm>
        <a:off x="0" y="3765688"/>
        <a:ext cx="6797675" cy="940732"/>
      </dsp:txXfrm>
    </dsp:sp>
    <dsp:sp modelId="{A4F14C73-C1CA-4456-8593-325C9A3A1475}">
      <dsp:nvSpPr>
        <dsp:cNvPr id="0" name=""/>
        <dsp:cNvSpPr/>
      </dsp:nvSpPr>
      <dsp:spPr>
        <a:xfrm>
          <a:off x="0" y="4706420"/>
          <a:ext cx="6797675" cy="0"/>
        </a:xfrm>
        <a:prstGeom prst="line">
          <a:avLst/>
        </a:prstGeom>
        <a:solidFill>
          <a:schemeClr val="accent2">
            <a:hueOff val="-1331824"/>
            <a:satOff val="-586"/>
            <a:lumOff val="1569"/>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21AAC-82C0-4034-9CEA-C0710EDDD0D5}">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AU" sz="2600" kern="1200" dirty="0"/>
            <a:t>I hope to leave today with new knowledge, skills or strategies</a:t>
          </a:r>
          <a:endParaRPr lang="en-US" sz="2600" kern="1200" dirty="0"/>
        </a:p>
      </dsp:txBody>
      <dsp:txXfrm>
        <a:off x="0" y="4706420"/>
        <a:ext cx="6797675" cy="940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5C5C-B253-4438-9E3D-41EA95FBB4C8}">
      <dsp:nvSpPr>
        <dsp:cNvPr id="0" name=""/>
        <dsp:cNvSpPr/>
      </dsp:nvSpPr>
      <dsp:spPr>
        <a:xfrm>
          <a:off x="0" y="346990"/>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AU" sz="4100" kern="1200" dirty="0"/>
            <a:t>Surveys</a:t>
          </a:r>
          <a:endParaRPr lang="en-US" sz="4100" kern="1200" dirty="0"/>
        </a:p>
      </dsp:txBody>
      <dsp:txXfrm>
        <a:off x="48005" y="394995"/>
        <a:ext cx="6167630" cy="887374"/>
      </dsp:txXfrm>
    </dsp:sp>
    <dsp:sp modelId="{1A3D73E6-6500-4EB8-A223-44705093C461}">
      <dsp:nvSpPr>
        <dsp:cNvPr id="0" name=""/>
        <dsp:cNvSpPr/>
      </dsp:nvSpPr>
      <dsp:spPr>
        <a:xfrm>
          <a:off x="0" y="1782909"/>
          <a:ext cx="6263640" cy="98338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AU" sz="4100" kern="1200" dirty="0"/>
            <a:t>Observations</a:t>
          </a:r>
          <a:endParaRPr lang="en-US" sz="4100" kern="1200" dirty="0"/>
        </a:p>
      </dsp:txBody>
      <dsp:txXfrm>
        <a:off x="48005" y="1830914"/>
        <a:ext cx="6167630" cy="887374"/>
      </dsp:txXfrm>
    </dsp:sp>
    <dsp:sp modelId="{9DDC648B-589B-4A3A-99A0-64DB910E9035}">
      <dsp:nvSpPr>
        <dsp:cNvPr id="0" name=""/>
        <dsp:cNvSpPr/>
      </dsp:nvSpPr>
      <dsp:spPr>
        <a:xfrm>
          <a:off x="0" y="2132423"/>
          <a:ext cx="626364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2070" rIns="291592" bIns="52070" numCol="1" spcCol="1270" anchor="t" anchorCtr="0">
          <a:noAutofit/>
        </a:bodyPr>
        <a:lstStyle/>
        <a:p>
          <a:pPr marL="285750" lvl="1" indent="-285750" algn="l" defTabSz="1422400">
            <a:lnSpc>
              <a:spcPct val="90000"/>
            </a:lnSpc>
            <a:spcBef>
              <a:spcPct val="0"/>
            </a:spcBef>
            <a:spcAft>
              <a:spcPct val="20000"/>
            </a:spcAft>
            <a:buChar char="•"/>
          </a:pPr>
          <a:endParaRPr lang="en-US" sz="3200" kern="1200" dirty="0"/>
        </a:p>
      </dsp:txBody>
      <dsp:txXfrm>
        <a:off x="0" y="2132423"/>
        <a:ext cx="6263640" cy="678960"/>
      </dsp:txXfrm>
    </dsp:sp>
    <dsp:sp modelId="{D784F3B6-4990-41D9-9ABB-1E0D25562127}">
      <dsp:nvSpPr>
        <dsp:cNvPr id="0" name=""/>
        <dsp:cNvSpPr/>
      </dsp:nvSpPr>
      <dsp:spPr>
        <a:xfrm>
          <a:off x="0" y="3104280"/>
          <a:ext cx="6263640" cy="98338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AU" sz="4100" kern="1200"/>
            <a:t>Personality traits </a:t>
          </a:r>
          <a:endParaRPr lang="en-US" sz="4100" kern="1200"/>
        </a:p>
      </dsp:txBody>
      <dsp:txXfrm>
        <a:off x="48005" y="3152285"/>
        <a:ext cx="6167630" cy="887374"/>
      </dsp:txXfrm>
    </dsp:sp>
    <dsp:sp modelId="{9D539559-EE28-4D18-BF04-F2DDB99F7A72}">
      <dsp:nvSpPr>
        <dsp:cNvPr id="0" name=""/>
        <dsp:cNvSpPr/>
      </dsp:nvSpPr>
      <dsp:spPr>
        <a:xfrm>
          <a:off x="0" y="3794769"/>
          <a:ext cx="626364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2070" rIns="291592" bIns="52070" numCol="1" spcCol="1270" anchor="t" anchorCtr="0">
          <a:noAutofit/>
        </a:bodyPr>
        <a:lstStyle/>
        <a:p>
          <a:pPr marL="285750" lvl="1" indent="-285750" algn="l" defTabSz="1422400">
            <a:lnSpc>
              <a:spcPct val="90000"/>
            </a:lnSpc>
            <a:spcBef>
              <a:spcPct val="0"/>
            </a:spcBef>
            <a:spcAft>
              <a:spcPct val="20000"/>
            </a:spcAft>
            <a:buChar char="•"/>
          </a:pPr>
          <a:endParaRPr lang="en-US" sz="3200" kern="1200" dirty="0"/>
        </a:p>
      </dsp:txBody>
      <dsp:txXfrm>
        <a:off x="0" y="3794769"/>
        <a:ext cx="6263640" cy="678960"/>
      </dsp:txXfrm>
    </dsp:sp>
    <dsp:sp modelId="{39FB232A-AA73-4EFC-A915-38F54B97F818}">
      <dsp:nvSpPr>
        <dsp:cNvPr id="0" name=""/>
        <dsp:cNvSpPr/>
      </dsp:nvSpPr>
      <dsp:spPr>
        <a:xfrm>
          <a:off x="0" y="4473729"/>
          <a:ext cx="6263640" cy="9833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AU" sz="4100" kern="1200"/>
            <a:t>Player/ Group profile is live</a:t>
          </a:r>
          <a:endParaRPr lang="en-US" sz="4100" kern="1200"/>
        </a:p>
      </dsp:txBody>
      <dsp:txXfrm>
        <a:off x="48005" y="4521734"/>
        <a:ext cx="6167630" cy="8873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E7702-8BF7-4B0F-AF30-866CE6FBF9AF}"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97242-259A-4568-9DAB-57B1AC409900}" type="slidenum">
              <a:rPr lang="en-US" smtClean="0"/>
              <a:t>‹#›</a:t>
            </a:fld>
            <a:endParaRPr lang="en-US"/>
          </a:p>
        </p:txBody>
      </p:sp>
    </p:spTree>
    <p:extLst>
      <p:ext uri="{BB962C8B-B14F-4D97-AF65-F5344CB8AC3E}">
        <p14:creationId xmlns:p14="http://schemas.microsoft.com/office/powerpoint/2010/main" val="366211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1</a:t>
            </a:fld>
            <a:endParaRPr lang="en-US"/>
          </a:p>
        </p:txBody>
      </p:sp>
    </p:spTree>
    <p:extLst>
      <p:ext uri="{BB962C8B-B14F-4D97-AF65-F5344CB8AC3E}">
        <p14:creationId xmlns:p14="http://schemas.microsoft.com/office/powerpoint/2010/main" val="2265321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 to access the instructions for the activity.</a:t>
            </a:r>
          </a:p>
        </p:txBody>
      </p:sp>
      <p:sp>
        <p:nvSpPr>
          <p:cNvPr id="4" name="Slide Number Placeholder 3"/>
          <p:cNvSpPr>
            <a:spLocks noGrp="1"/>
          </p:cNvSpPr>
          <p:nvPr>
            <p:ph type="sldNum" sz="quarter" idx="5"/>
          </p:nvPr>
        </p:nvSpPr>
        <p:spPr/>
        <p:txBody>
          <a:bodyPr/>
          <a:lstStyle/>
          <a:p>
            <a:fld id="{DA497242-259A-4568-9DAB-57B1AC409900}" type="slidenum">
              <a:rPr lang="en-US" smtClean="0"/>
              <a:t>10</a:t>
            </a:fld>
            <a:endParaRPr lang="en-US"/>
          </a:p>
        </p:txBody>
      </p:sp>
    </p:spTree>
    <p:extLst>
      <p:ext uri="{BB962C8B-B14F-4D97-AF65-F5344CB8AC3E}">
        <p14:creationId xmlns:p14="http://schemas.microsoft.com/office/powerpoint/2010/main" val="55091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11</a:t>
            </a:fld>
            <a:endParaRPr lang="en-US"/>
          </a:p>
        </p:txBody>
      </p:sp>
    </p:spTree>
    <p:extLst>
      <p:ext uri="{BB962C8B-B14F-4D97-AF65-F5344CB8AC3E}">
        <p14:creationId xmlns:p14="http://schemas.microsoft.com/office/powerpoint/2010/main" val="151956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497242-259A-4568-9DAB-57B1AC409900}" type="slidenum">
              <a:rPr lang="en-US" smtClean="0"/>
              <a:t>12</a:t>
            </a:fld>
            <a:endParaRPr lang="en-US"/>
          </a:p>
        </p:txBody>
      </p:sp>
    </p:spTree>
    <p:extLst>
      <p:ext uri="{BB962C8B-B14F-4D97-AF65-F5344CB8AC3E}">
        <p14:creationId xmlns:p14="http://schemas.microsoft.com/office/powerpoint/2010/main" val="226223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observer will see the ACER progressions to assess the way in which the rest of the group perform during the Performance Standards competition. View the video for the way in which it was used.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rest of the group will have specific features AC1 to 3, at the A, B and C standard cut up with the descriptors separate too the main specific feature description. These are all mixed together and the team have to try to match the descriptors to the appropriate feature, and the correct grade level in a specified period of time.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Questions that the Observer has to grade their team on after the activity has concluded.</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ACER: </a:t>
            </a:r>
            <a:r>
              <a:rPr lang="en-US" dirty="0"/>
              <a:t>1.1, 1.2, 1.3, 2.1, 3.1, 3.2</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 well did your group communicate with each other</a:t>
            </a:r>
          </a:p>
          <a:p>
            <a:r>
              <a:rPr lang="en-AU" sz="1200" kern="1200" dirty="0">
                <a:solidFill>
                  <a:schemeClr val="tx1"/>
                </a:solidFill>
                <a:effectLst/>
                <a:latin typeface="+mn-lt"/>
                <a:ea typeface="+mn-ea"/>
                <a:cs typeface="+mn-cs"/>
              </a:rPr>
              <a:t>How well did your group pool the information and resources on your table</a:t>
            </a:r>
          </a:p>
          <a:p>
            <a:r>
              <a:rPr lang="en-AU" sz="1200" kern="1200" dirty="0">
                <a:solidFill>
                  <a:schemeClr val="tx1"/>
                </a:solidFill>
                <a:effectLst/>
                <a:latin typeface="+mn-lt"/>
                <a:ea typeface="+mn-ea"/>
                <a:cs typeface="+mn-cs"/>
              </a:rPr>
              <a:t>Did you negotiate the roles and responsibilities of your members?</a:t>
            </a:r>
          </a:p>
          <a:p>
            <a:r>
              <a:rPr lang="en-AU" sz="1200" kern="1200" dirty="0">
                <a:solidFill>
                  <a:schemeClr val="tx1"/>
                </a:solidFill>
                <a:effectLst/>
                <a:latin typeface="+mn-lt"/>
                <a:ea typeface="+mn-ea"/>
                <a:cs typeface="+mn-cs"/>
              </a:rPr>
              <a:t>How well did you work in your group …. e.g. did you try alternate strategies?</a:t>
            </a:r>
          </a:p>
          <a:p>
            <a:r>
              <a:rPr lang="en-AU" sz="1200" kern="1200" dirty="0">
                <a:solidFill>
                  <a:schemeClr val="tx1"/>
                </a:solidFill>
                <a:effectLst/>
                <a:latin typeface="+mn-lt"/>
                <a:ea typeface="+mn-ea"/>
                <a:cs typeface="+mn-cs"/>
              </a:rPr>
              <a:t>How constructive were your groups contributions?</a:t>
            </a:r>
          </a:p>
          <a:p>
            <a:r>
              <a:rPr lang="en-AU" sz="1200" kern="1200" dirty="0">
                <a:solidFill>
                  <a:schemeClr val="tx1"/>
                </a:solidFill>
                <a:effectLst/>
                <a:latin typeface="+mn-lt"/>
                <a:ea typeface="+mn-ea"/>
                <a:cs typeface="+mn-cs"/>
              </a:rPr>
              <a:t>How well did your group resolve their differences?</a:t>
            </a:r>
          </a:p>
          <a:p>
            <a:endParaRPr lang="en-US" dirty="0"/>
          </a:p>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13</a:t>
            </a:fld>
            <a:endParaRPr lang="en-US"/>
          </a:p>
        </p:txBody>
      </p:sp>
    </p:spTree>
    <p:extLst>
      <p:ext uri="{BB962C8B-B14F-4D97-AF65-F5344CB8AC3E}">
        <p14:creationId xmlns:p14="http://schemas.microsoft.com/office/powerpoint/2010/main" val="312607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Adjective/qualifier verb/action…. Separated from the context </a:t>
            </a:r>
          </a:p>
        </p:txBody>
      </p:sp>
      <p:sp>
        <p:nvSpPr>
          <p:cNvPr id="4" name="Slide Number Placeholder 3"/>
          <p:cNvSpPr>
            <a:spLocks noGrp="1"/>
          </p:cNvSpPr>
          <p:nvPr>
            <p:ph type="sldNum" sz="quarter" idx="5"/>
          </p:nvPr>
        </p:nvSpPr>
        <p:spPr/>
        <p:txBody>
          <a:bodyPr/>
          <a:lstStyle/>
          <a:p>
            <a:fld id="{DA497242-259A-4568-9DAB-57B1AC409900}" type="slidenum">
              <a:rPr lang="en-US" smtClean="0"/>
              <a:t>14</a:t>
            </a:fld>
            <a:endParaRPr lang="en-US"/>
          </a:p>
        </p:txBody>
      </p:sp>
    </p:spTree>
    <p:extLst>
      <p:ext uri="{BB962C8B-B14F-4D97-AF65-F5344CB8AC3E}">
        <p14:creationId xmlns:p14="http://schemas.microsoft.com/office/powerpoint/2010/main" val="400108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15</a:t>
            </a:fld>
            <a:endParaRPr lang="en-US"/>
          </a:p>
        </p:txBody>
      </p:sp>
    </p:spTree>
    <p:extLst>
      <p:ext uri="{BB962C8B-B14F-4D97-AF65-F5344CB8AC3E}">
        <p14:creationId xmlns:p14="http://schemas.microsoft.com/office/powerpoint/2010/main" val="3688448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a:t>
            </a:r>
          </a:p>
          <a:p>
            <a:r>
              <a:rPr lang="en-US" dirty="0"/>
              <a:t>Think about your school, context and cohort </a:t>
            </a:r>
          </a:p>
        </p:txBody>
      </p:sp>
      <p:sp>
        <p:nvSpPr>
          <p:cNvPr id="4" name="Slide Number Placeholder 3"/>
          <p:cNvSpPr>
            <a:spLocks noGrp="1"/>
          </p:cNvSpPr>
          <p:nvPr>
            <p:ph type="sldNum" sz="quarter" idx="5"/>
          </p:nvPr>
        </p:nvSpPr>
        <p:spPr/>
        <p:txBody>
          <a:bodyPr/>
          <a:lstStyle/>
          <a:p>
            <a:fld id="{DA497242-259A-4568-9DAB-57B1AC409900}" type="slidenum">
              <a:rPr lang="en-US" smtClean="0"/>
              <a:t>16</a:t>
            </a:fld>
            <a:endParaRPr lang="en-US"/>
          </a:p>
        </p:txBody>
      </p:sp>
    </p:spTree>
    <p:extLst>
      <p:ext uri="{BB962C8B-B14F-4D97-AF65-F5344CB8AC3E}">
        <p14:creationId xmlns:p14="http://schemas.microsoft.com/office/powerpoint/2010/main" val="403763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a:t>
            </a:r>
          </a:p>
        </p:txBody>
      </p:sp>
      <p:sp>
        <p:nvSpPr>
          <p:cNvPr id="4" name="Slide Number Placeholder 3"/>
          <p:cNvSpPr>
            <a:spLocks noGrp="1"/>
          </p:cNvSpPr>
          <p:nvPr>
            <p:ph type="sldNum" sz="quarter" idx="5"/>
          </p:nvPr>
        </p:nvSpPr>
        <p:spPr/>
        <p:txBody>
          <a:bodyPr/>
          <a:lstStyle/>
          <a:p>
            <a:fld id="{DA497242-259A-4568-9DAB-57B1AC409900}" type="slidenum">
              <a:rPr lang="en-US" smtClean="0"/>
              <a:t>17</a:t>
            </a:fld>
            <a:endParaRPr lang="en-US"/>
          </a:p>
        </p:txBody>
      </p:sp>
    </p:spTree>
    <p:extLst>
      <p:ext uri="{BB962C8B-B14F-4D97-AF65-F5344CB8AC3E}">
        <p14:creationId xmlns:p14="http://schemas.microsoft.com/office/powerpoint/2010/main" val="501433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a:t>
            </a:r>
          </a:p>
          <a:p>
            <a:endParaRPr lang="en-US" dirty="0"/>
          </a:p>
          <a:p>
            <a:r>
              <a:rPr lang="en-US" dirty="0"/>
              <a:t>Speed a bit quick – what features cab you pick up on?</a:t>
            </a:r>
          </a:p>
        </p:txBody>
      </p:sp>
      <p:sp>
        <p:nvSpPr>
          <p:cNvPr id="4" name="Slide Number Placeholder 3"/>
          <p:cNvSpPr>
            <a:spLocks noGrp="1"/>
          </p:cNvSpPr>
          <p:nvPr>
            <p:ph type="sldNum" sz="quarter" idx="5"/>
          </p:nvPr>
        </p:nvSpPr>
        <p:spPr/>
        <p:txBody>
          <a:bodyPr/>
          <a:lstStyle/>
          <a:p>
            <a:fld id="{DA497242-259A-4568-9DAB-57B1AC409900}" type="slidenum">
              <a:rPr lang="en-US" smtClean="0"/>
              <a:t>18</a:t>
            </a:fld>
            <a:endParaRPr lang="en-US"/>
          </a:p>
        </p:txBody>
      </p:sp>
    </p:spTree>
    <p:extLst>
      <p:ext uri="{BB962C8B-B14F-4D97-AF65-F5344CB8AC3E}">
        <p14:creationId xmlns:p14="http://schemas.microsoft.com/office/powerpoint/2010/main" val="361318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a:t>
            </a:r>
          </a:p>
          <a:p>
            <a:endParaRPr lang="en-US" dirty="0"/>
          </a:p>
          <a:p>
            <a:r>
              <a:rPr lang="en-US" dirty="0"/>
              <a:t>A few tables to share </a:t>
            </a:r>
          </a:p>
        </p:txBody>
      </p:sp>
      <p:sp>
        <p:nvSpPr>
          <p:cNvPr id="4" name="Slide Number Placeholder 3"/>
          <p:cNvSpPr>
            <a:spLocks noGrp="1"/>
          </p:cNvSpPr>
          <p:nvPr>
            <p:ph type="sldNum" sz="quarter" idx="5"/>
          </p:nvPr>
        </p:nvSpPr>
        <p:spPr/>
        <p:txBody>
          <a:bodyPr/>
          <a:lstStyle/>
          <a:p>
            <a:fld id="{DA497242-259A-4568-9DAB-57B1AC409900}" type="slidenum">
              <a:rPr lang="en-US" smtClean="0"/>
              <a:t>19</a:t>
            </a:fld>
            <a:endParaRPr lang="en-US"/>
          </a:p>
        </p:txBody>
      </p:sp>
    </p:spTree>
    <p:extLst>
      <p:ext uri="{BB962C8B-B14F-4D97-AF65-F5344CB8AC3E}">
        <p14:creationId xmlns:p14="http://schemas.microsoft.com/office/powerpoint/2010/main" val="314245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2</a:t>
            </a:fld>
            <a:endParaRPr lang="en-US"/>
          </a:p>
        </p:txBody>
      </p:sp>
    </p:spTree>
    <p:extLst>
      <p:ext uri="{BB962C8B-B14F-4D97-AF65-F5344CB8AC3E}">
        <p14:creationId xmlns:p14="http://schemas.microsoft.com/office/powerpoint/2010/main" val="62869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 talk to you about pedagogy over the next few slide – how do we go about creating opportunities for our students to evidence the SF – we’ve hopefully shown a few today </a:t>
            </a:r>
          </a:p>
          <a:p>
            <a:endParaRPr lang="en-US" dirty="0"/>
          </a:p>
          <a:p>
            <a:r>
              <a:rPr lang="en-US" dirty="0"/>
              <a:t>We need to shift our thinking and look at what we reward in our course</a:t>
            </a:r>
          </a:p>
          <a:p>
            <a:r>
              <a:rPr lang="en-US" dirty="0"/>
              <a:t>If students evidence the learning zone and map it along some kind of evidenced framework and speak to the specific features, they will get rewarded. </a:t>
            </a:r>
          </a:p>
          <a:p>
            <a:r>
              <a:rPr lang="en-US" dirty="0"/>
              <a:t>Taking the ACER framework, it provides a template for students to demonstrate </a:t>
            </a:r>
            <a:r>
              <a:rPr lang="en-US" dirty="0" err="1"/>
              <a:t>thir</a:t>
            </a:r>
            <a:r>
              <a:rPr lang="en-US" dirty="0"/>
              <a:t> application of collaborative skills, and how these can develop over time, but more so, they will be hitting other specific features along the way</a:t>
            </a:r>
          </a:p>
        </p:txBody>
      </p:sp>
      <p:sp>
        <p:nvSpPr>
          <p:cNvPr id="4" name="Slide Number Placeholder 3"/>
          <p:cNvSpPr>
            <a:spLocks noGrp="1"/>
          </p:cNvSpPr>
          <p:nvPr>
            <p:ph type="sldNum" sz="quarter" idx="5"/>
          </p:nvPr>
        </p:nvSpPr>
        <p:spPr/>
        <p:txBody>
          <a:bodyPr/>
          <a:lstStyle/>
          <a:p>
            <a:fld id="{DA497242-259A-4568-9DAB-57B1AC409900}" type="slidenum">
              <a:rPr lang="en-US" smtClean="0"/>
              <a:t>20</a:t>
            </a:fld>
            <a:endParaRPr lang="en-US"/>
          </a:p>
        </p:txBody>
      </p:sp>
    </p:spTree>
    <p:extLst>
      <p:ext uri="{BB962C8B-B14F-4D97-AF65-F5344CB8AC3E}">
        <p14:creationId xmlns:p14="http://schemas.microsoft.com/office/powerpoint/2010/main" val="105470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333333"/>
                </a:solidFill>
                <a:effectLst/>
                <a:latin typeface="&amp;quot"/>
              </a:rPr>
              <a:t>Shane </a:t>
            </a:r>
          </a:p>
          <a:p>
            <a:pPr algn="l">
              <a:buFont typeface="Arial" panose="020B0604020202020204" pitchFamily="34" charset="0"/>
              <a:buChar char="•"/>
            </a:pPr>
            <a:endParaRPr lang="en-US" b="0" i="0" u="none" strike="noStrike" dirty="0">
              <a:solidFill>
                <a:srgbClr val="333333"/>
              </a:solidFill>
              <a:effectLst/>
              <a:latin typeface="&amp;quot"/>
            </a:endParaRPr>
          </a:p>
          <a:p>
            <a:pPr algn="l">
              <a:buFont typeface="Arial" panose="020B0604020202020204" pitchFamily="34" charset="0"/>
              <a:buChar char="•"/>
            </a:pPr>
            <a:r>
              <a:rPr lang="en-US" b="0" i="0" u="none" strike="noStrike" dirty="0">
                <a:solidFill>
                  <a:srgbClr val="333333"/>
                </a:solidFill>
                <a:effectLst/>
                <a:latin typeface="&amp;quot"/>
              </a:rPr>
              <a:t>Below is a breakdown of the four quadrants:</a:t>
            </a:r>
            <a:br>
              <a:rPr lang="en-US" dirty="0"/>
            </a:br>
            <a:br>
              <a:rPr lang="en-US" dirty="0"/>
            </a:br>
            <a:r>
              <a:rPr lang="en-US" b="0" i="0" u="none" strike="noStrike" dirty="0">
                <a:solidFill>
                  <a:srgbClr val="333333"/>
                </a:solidFill>
                <a:effectLst/>
                <a:latin typeface="&amp;quot"/>
              </a:rPr>
              <a:t>Quad A - Students gather and store bits of knowledge and information. Students are primarily expected to remember or understand this knowledge.</a:t>
            </a:r>
            <a:endParaRPr lang="en-US" b="0" i="0" u="none" strike="noStrike" dirty="0">
              <a:solidFill>
                <a:srgbClr val="333333"/>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333333"/>
                </a:solidFill>
                <a:effectLst/>
                <a:latin typeface="&amp;quot"/>
              </a:rPr>
              <a:t>Quad B - Students use acquired knowledge to solve problems, design solutions, and complete work. The highest level of application is to apply knowledge to new and unpredictable situations.</a:t>
            </a:r>
            <a:endParaRPr lang="en-US" b="0" i="0" u="none" strike="noStrike" dirty="0">
              <a:solidFill>
                <a:srgbClr val="333333"/>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333333"/>
                </a:solidFill>
                <a:effectLst/>
                <a:latin typeface="&amp;quot"/>
              </a:rPr>
              <a:t>Quad C - Students extend and refine their acquired knowledge to be able to use that knowledge automatically and routinely to analyze and solve problems and create solutions.</a:t>
            </a:r>
            <a:endParaRPr lang="en-US" b="0" i="0" u="none" strike="noStrike" dirty="0">
              <a:solidFill>
                <a:srgbClr val="333333"/>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333333"/>
                </a:solidFill>
                <a:effectLst/>
                <a:latin typeface="&amp;quot"/>
              </a:rPr>
              <a:t>Quad D - Students have the competence to think in complex ways and to apply their knowledge and skills they have acquired. Even when confronted with perplexing unknowns, students are able to use extensive knowledge and skill to create solutions and take action that further develops their skills and knowledge.</a:t>
            </a:r>
            <a:endParaRPr lang="en-US" b="0" i="0" u="none" strike="noStrike" dirty="0">
              <a:solidFill>
                <a:srgbClr val="333333"/>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DC99C55-E190-46EE-869A-765ECFA3A61B}" type="slidenum">
              <a:rPr lang="en-US" smtClean="0"/>
              <a:t>21</a:t>
            </a:fld>
            <a:endParaRPr lang="en-US"/>
          </a:p>
        </p:txBody>
      </p:sp>
    </p:spTree>
    <p:extLst>
      <p:ext uri="{BB962C8B-B14F-4D97-AF65-F5344CB8AC3E}">
        <p14:creationId xmlns:p14="http://schemas.microsoft.com/office/powerpoint/2010/main" val="680925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a:t>
            </a:r>
          </a:p>
          <a:p>
            <a:r>
              <a:rPr lang="en-US" dirty="0"/>
              <a:t>If we reward learning mode and we’re asking students to evaluate and create  – </a:t>
            </a:r>
            <a:r>
              <a:rPr lang="en-US" dirty="0" err="1"/>
              <a:t>whats</a:t>
            </a:r>
            <a:r>
              <a:rPr lang="en-US" dirty="0"/>
              <a:t> the missing link?  what do we teach?</a:t>
            </a:r>
          </a:p>
          <a:p>
            <a:r>
              <a:rPr lang="en-US" dirty="0"/>
              <a:t>Knowledge is absolutely important but it’s only one element to success </a:t>
            </a:r>
          </a:p>
          <a:p>
            <a:r>
              <a:rPr lang="en-US" dirty="0"/>
              <a:t>Capable country </a:t>
            </a:r>
          </a:p>
          <a:p>
            <a:endParaRPr lang="en-US" dirty="0"/>
          </a:p>
          <a:p>
            <a:r>
              <a:rPr lang="en-US" dirty="0"/>
              <a:t>Our new course is a lot </a:t>
            </a:r>
            <a:r>
              <a:rPr lang="en-US" dirty="0" err="1"/>
              <a:t>meore</a:t>
            </a:r>
            <a:r>
              <a:rPr lang="en-US" dirty="0"/>
              <a:t> sophisticated than the previous course and it demand not only more from the students, but also our teachers </a:t>
            </a:r>
          </a:p>
          <a:p>
            <a:r>
              <a:rPr lang="en-US" dirty="0"/>
              <a:t>This basis should make us think about not only how we are constructing the learning for each Ax piece but also structuring the year in general</a:t>
            </a:r>
          </a:p>
          <a:p>
            <a:r>
              <a:rPr lang="en-US" dirty="0"/>
              <a:t>How do we build on prior knowledge and provide the opportunity for students to take that learning into the next AX</a:t>
            </a:r>
          </a:p>
          <a:p>
            <a:r>
              <a:rPr lang="en-US" dirty="0"/>
              <a:t>Backwards by design – our stage 1 and our MS curriculum is in desperate need of attention </a:t>
            </a:r>
          </a:p>
        </p:txBody>
      </p:sp>
      <p:sp>
        <p:nvSpPr>
          <p:cNvPr id="4" name="Slide Number Placeholder 3"/>
          <p:cNvSpPr>
            <a:spLocks noGrp="1"/>
          </p:cNvSpPr>
          <p:nvPr>
            <p:ph type="sldNum" sz="quarter" idx="5"/>
          </p:nvPr>
        </p:nvSpPr>
        <p:spPr/>
        <p:txBody>
          <a:bodyPr/>
          <a:lstStyle/>
          <a:p>
            <a:fld id="{E292F366-18D1-4D59-B1BF-A35822F6ABE8}" type="slidenum">
              <a:rPr lang="en-US" smtClean="0"/>
              <a:t>22</a:t>
            </a:fld>
            <a:endParaRPr lang="en-US"/>
          </a:p>
        </p:txBody>
      </p:sp>
    </p:spTree>
    <p:extLst>
      <p:ext uri="{BB962C8B-B14F-4D97-AF65-F5344CB8AC3E}">
        <p14:creationId xmlns:p14="http://schemas.microsoft.com/office/powerpoint/2010/main" val="2617178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a:t>
            </a:r>
          </a:p>
          <a:p>
            <a:endParaRPr lang="en-US" dirty="0"/>
          </a:p>
          <a:p>
            <a:r>
              <a:rPr lang="en-US" dirty="0"/>
              <a:t>So if we know that our students require more than the knowledge and understanding of the content of our course, </a:t>
            </a:r>
            <a:r>
              <a:rPr lang="en-US" dirty="0" err="1"/>
              <a:t>whats</a:t>
            </a:r>
            <a:r>
              <a:rPr lang="en-US" dirty="0"/>
              <a:t> the missing link, quite </a:t>
            </a:r>
            <a:r>
              <a:rPr lang="en-US" dirty="0" err="1"/>
              <a:t>oten</a:t>
            </a:r>
            <a:r>
              <a:rPr lang="en-US" dirty="0"/>
              <a:t> its teaching the skills </a:t>
            </a:r>
          </a:p>
          <a:p>
            <a:r>
              <a:rPr lang="en-US" dirty="0"/>
              <a:t>One of the most important skills we can teach are metacognition skills  - reflective process </a:t>
            </a:r>
          </a:p>
          <a:p>
            <a:endParaRPr lang="en-US" dirty="0"/>
          </a:p>
          <a:p>
            <a:r>
              <a:rPr lang="en-US" dirty="0"/>
              <a:t>We need to explicitly teach these skills </a:t>
            </a:r>
          </a:p>
          <a:p>
            <a:endParaRPr lang="en-US" dirty="0"/>
          </a:p>
          <a:p>
            <a:r>
              <a:rPr lang="en-US" dirty="0"/>
              <a:t>Provide rigor, grapple, struggle, reflective process </a:t>
            </a:r>
          </a:p>
          <a:p>
            <a:endParaRPr lang="en-US" dirty="0"/>
          </a:p>
          <a:p>
            <a:r>
              <a:rPr lang="en-US" dirty="0"/>
              <a:t>Reference article – link </a:t>
            </a:r>
          </a:p>
        </p:txBody>
      </p:sp>
      <p:sp>
        <p:nvSpPr>
          <p:cNvPr id="4" name="Slide Number Placeholder 3"/>
          <p:cNvSpPr>
            <a:spLocks noGrp="1"/>
          </p:cNvSpPr>
          <p:nvPr>
            <p:ph type="sldNum" sz="quarter" idx="5"/>
          </p:nvPr>
        </p:nvSpPr>
        <p:spPr/>
        <p:txBody>
          <a:bodyPr/>
          <a:lstStyle/>
          <a:p>
            <a:fld id="{DA497242-259A-4568-9DAB-57B1AC409900}" type="slidenum">
              <a:rPr lang="en-US" smtClean="0"/>
              <a:t>23</a:t>
            </a:fld>
            <a:endParaRPr lang="en-US"/>
          </a:p>
        </p:txBody>
      </p:sp>
    </p:spTree>
    <p:extLst>
      <p:ext uri="{BB962C8B-B14F-4D97-AF65-F5344CB8AC3E}">
        <p14:creationId xmlns:p14="http://schemas.microsoft.com/office/powerpoint/2010/main" val="3911408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a:t>
            </a:r>
          </a:p>
        </p:txBody>
      </p:sp>
      <p:sp>
        <p:nvSpPr>
          <p:cNvPr id="4" name="Slide Number Placeholder 3"/>
          <p:cNvSpPr>
            <a:spLocks noGrp="1"/>
          </p:cNvSpPr>
          <p:nvPr>
            <p:ph type="sldNum" sz="quarter" idx="5"/>
          </p:nvPr>
        </p:nvSpPr>
        <p:spPr/>
        <p:txBody>
          <a:bodyPr/>
          <a:lstStyle/>
          <a:p>
            <a:fld id="{DA497242-259A-4568-9DAB-57B1AC409900}" type="slidenum">
              <a:rPr lang="en-US" smtClean="0"/>
              <a:t>24</a:t>
            </a:fld>
            <a:endParaRPr lang="en-US"/>
          </a:p>
        </p:txBody>
      </p:sp>
    </p:spTree>
    <p:extLst>
      <p:ext uri="{BB962C8B-B14F-4D97-AF65-F5344CB8AC3E}">
        <p14:creationId xmlns:p14="http://schemas.microsoft.com/office/powerpoint/2010/main" val="2390068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497242-259A-4568-9DAB-57B1AC409900}" type="slidenum">
              <a:rPr lang="en-US" smtClean="0"/>
              <a:t>25</a:t>
            </a:fld>
            <a:endParaRPr lang="en-US"/>
          </a:p>
        </p:txBody>
      </p:sp>
    </p:spTree>
    <p:extLst>
      <p:ext uri="{BB962C8B-B14F-4D97-AF65-F5344CB8AC3E}">
        <p14:creationId xmlns:p14="http://schemas.microsoft.com/office/powerpoint/2010/main" val="3913098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26</a:t>
            </a:fld>
            <a:endParaRPr lang="en-US"/>
          </a:p>
        </p:txBody>
      </p:sp>
    </p:spTree>
    <p:extLst>
      <p:ext uri="{BB962C8B-B14F-4D97-AF65-F5344CB8AC3E}">
        <p14:creationId xmlns:p14="http://schemas.microsoft.com/office/powerpoint/2010/main" val="225052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a:p>
            <a:endParaRPr lang="en-US" dirty="0"/>
          </a:p>
          <a:p>
            <a:r>
              <a:rPr lang="en-US" dirty="0"/>
              <a:t>How are we going for time? 26/27 slides – can be taken out</a:t>
            </a:r>
          </a:p>
        </p:txBody>
      </p:sp>
      <p:sp>
        <p:nvSpPr>
          <p:cNvPr id="4" name="Slide Number Placeholder 3"/>
          <p:cNvSpPr>
            <a:spLocks noGrp="1"/>
          </p:cNvSpPr>
          <p:nvPr>
            <p:ph type="sldNum" sz="quarter" idx="5"/>
          </p:nvPr>
        </p:nvSpPr>
        <p:spPr/>
        <p:txBody>
          <a:bodyPr/>
          <a:lstStyle/>
          <a:p>
            <a:fld id="{DA497242-259A-4568-9DAB-57B1AC409900}" type="slidenum">
              <a:rPr lang="en-US" smtClean="0"/>
              <a:t>27</a:t>
            </a:fld>
            <a:endParaRPr lang="en-US"/>
          </a:p>
        </p:txBody>
      </p:sp>
    </p:spTree>
    <p:extLst>
      <p:ext uri="{BB962C8B-B14F-4D97-AF65-F5344CB8AC3E}">
        <p14:creationId xmlns:p14="http://schemas.microsoft.com/office/powerpoint/2010/main" val="3241229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28</a:t>
            </a:fld>
            <a:endParaRPr lang="en-US"/>
          </a:p>
        </p:txBody>
      </p:sp>
    </p:spTree>
    <p:extLst>
      <p:ext uri="{BB962C8B-B14F-4D97-AF65-F5344CB8AC3E}">
        <p14:creationId xmlns:p14="http://schemas.microsoft.com/office/powerpoint/2010/main" val="3997961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29</a:t>
            </a:fld>
            <a:endParaRPr lang="en-US"/>
          </a:p>
        </p:txBody>
      </p:sp>
    </p:spTree>
    <p:extLst>
      <p:ext uri="{BB962C8B-B14F-4D97-AF65-F5344CB8AC3E}">
        <p14:creationId xmlns:p14="http://schemas.microsoft.com/office/powerpoint/2010/main" val="360453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3</a:t>
            </a:fld>
            <a:endParaRPr lang="en-US"/>
          </a:p>
        </p:txBody>
      </p:sp>
    </p:spTree>
    <p:extLst>
      <p:ext uri="{BB962C8B-B14F-4D97-AF65-F5344CB8AC3E}">
        <p14:creationId xmlns:p14="http://schemas.microsoft.com/office/powerpoint/2010/main" val="379663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30</a:t>
            </a:fld>
            <a:endParaRPr lang="en-US"/>
          </a:p>
        </p:txBody>
      </p:sp>
    </p:spTree>
    <p:extLst>
      <p:ext uri="{BB962C8B-B14F-4D97-AF65-F5344CB8AC3E}">
        <p14:creationId xmlns:p14="http://schemas.microsoft.com/office/powerpoint/2010/main" val="3355662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a:t>
            </a:r>
          </a:p>
        </p:txBody>
      </p:sp>
      <p:sp>
        <p:nvSpPr>
          <p:cNvPr id="4" name="Slide Number Placeholder 3"/>
          <p:cNvSpPr>
            <a:spLocks noGrp="1"/>
          </p:cNvSpPr>
          <p:nvPr>
            <p:ph type="sldNum" sz="quarter" idx="5"/>
          </p:nvPr>
        </p:nvSpPr>
        <p:spPr/>
        <p:txBody>
          <a:bodyPr/>
          <a:lstStyle/>
          <a:p>
            <a:fld id="{DA497242-259A-4568-9DAB-57B1AC409900}" type="slidenum">
              <a:rPr lang="en-US" smtClean="0"/>
              <a:t>31</a:t>
            </a:fld>
            <a:endParaRPr lang="en-US"/>
          </a:p>
        </p:txBody>
      </p:sp>
    </p:spTree>
    <p:extLst>
      <p:ext uri="{BB962C8B-B14F-4D97-AF65-F5344CB8AC3E}">
        <p14:creationId xmlns:p14="http://schemas.microsoft.com/office/powerpoint/2010/main" val="315318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4</a:t>
            </a:fld>
            <a:endParaRPr lang="en-US"/>
          </a:p>
        </p:txBody>
      </p:sp>
    </p:spTree>
    <p:extLst>
      <p:ext uri="{BB962C8B-B14F-4D97-AF65-F5344CB8AC3E}">
        <p14:creationId xmlns:p14="http://schemas.microsoft.com/office/powerpoint/2010/main" val="311347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made permission slips, now think about  your role in the team and what is going to enable to do the work required today</a:t>
            </a:r>
          </a:p>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5</a:t>
            </a:fld>
            <a:endParaRPr lang="en-US"/>
          </a:p>
        </p:txBody>
      </p:sp>
    </p:spTree>
    <p:extLst>
      <p:ext uri="{BB962C8B-B14F-4D97-AF65-F5344CB8AC3E}">
        <p14:creationId xmlns:p14="http://schemas.microsoft.com/office/powerpoint/2010/main" val="212893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6</a:t>
            </a:fld>
            <a:endParaRPr lang="en-US"/>
          </a:p>
        </p:txBody>
      </p:sp>
    </p:spTree>
    <p:extLst>
      <p:ext uri="{BB962C8B-B14F-4D97-AF65-F5344CB8AC3E}">
        <p14:creationId xmlns:p14="http://schemas.microsoft.com/office/powerpoint/2010/main" val="329439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Common themes?</a:t>
            </a:r>
          </a:p>
          <a:p>
            <a:r>
              <a:rPr lang="en-AU" dirty="0"/>
              <a:t>Anything that stood out?</a:t>
            </a:r>
          </a:p>
          <a:p>
            <a:r>
              <a:rPr lang="en-AU" dirty="0"/>
              <a:t>Keep these for a later activity </a:t>
            </a:r>
          </a:p>
        </p:txBody>
      </p:sp>
      <p:sp>
        <p:nvSpPr>
          <p:cNvPr id="4" name="Slide Number Placeholder 3"/>
          <p:cNvSpPr>
            <a:spLocks noGrp="1"/>
          </p:cNvSpPr>
          <p:nvPr>
            <p:ph type="sldNum" sz="quarter" idx="5"/>
          </p:nvPr>
        </p:nvSpPr>
        <p:spPr/>
        <p:txBody>
          <a:bodyPr/>
          <a:lstStyle/>
          <a:p>
            <a:fld id="{DA497242-259A-4568-9DAB-57B1AC409900}" type="slidenum">
              <a:rPr lang="en-US" smtClean="0"/>
              <a:t>7</a:t>
            </a:fld>
            <a:endParaRPr lang="en-US"/>
          </a:p>
        </p:txBody>
      </p:sp>
    </p:spTree>
    <p:extLst>
      <p:ext uri="{BB962C8B-B14F-4D97-AF65-F5344CB8AC3E}">
        <p14:creationId xmlns:p14="http://schemas.microsoft.com/office/powerpoint/2010/main" val="338629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8</a:t>
            </a:fld>
            <a:endParaRPr lang="en-US"/>
          </a:p>
        </p:txBody>
      </p:sp>
    </p:spTree>
    <p:extLst>
      <p:ext uri="{BB962C8B-B14F-4D97-AF65-F5344CB8AC3E}">
        <p14:creationId xmlns:p14="http://schemas.microsoft.com/office/powerpoint/2010/main" val="133710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7242-259A-4568-9DAB-57B1AC409900}" type="slidenum">
              <a:rPr lang="en-US" smtClean="0"/>
              <a:t>9</a:t>
            </a:fld>
            <a:endParaRPr lang="en-US"/>
          </a:p>
        </p:txBody>
      </p:sp>
    </p:spTree>
    <p:extLst>
      <p:ext uri="{BB962C8B-B14F-4D97-AF65-F5344CB8AC3E}">
        <p14:creationId xmlns:p14="http://schemas.microsoft.com/office/powerpoint/2010/main" val="173023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7/6/2021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059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7/6/2021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930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7/6/2021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58751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D174-9305-4646-A837-7C95ED7F32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D2327EA-ACFD-4966-8ADB-8DB919FBC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1DF1554-139C-4B56-A34C-BF78961B739C}"/>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D4DE2DBA-1646-40DE-B49F-DB3BB1E87F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6FFA7A-A762-4EAC-8B9A-7CC49AE40CB7}"/>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411456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D830-40C6-452B-B8B9-918F9B2E08B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D298521-3AFD-4C76-AE1A-E9D669A12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135CAA-1C16-4EE4-8702-CB2474F5CFB2}"/>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B23C096C-47EA-403F-8A73-CB1C532226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26947A-B22D-4F47-9553-5C26440A91FD}"/>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381649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F928-0EE5-45DF-9A41-5ED1BACA0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BD9E8E4-24A3-4C3C-A321-69B69E53B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3A2AC-7571-4079-BD0A-65633C9B9CF6}"/>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A3235E6B-68CC-4028-9C66-62B8DA18D8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A6DF73-564A-4C9A-A605-6A568031AB29}"/>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1015892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448C-467C-44CA-A5D1-47791DF29CE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F99290-F2D8-456E-86D1-09A9A4CD3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BCD65CE-F3DF-438E-9F32-7815664FA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CF2708F-946A-4D68-9A24-70AD9A7E0D6F}"/>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6" name="Footer Placeholder 5">
            <a:extLst>
              <a:ext uri="{FF2B5EF4-FFF2-40B4-BE49-F238E27FC236}">
                <a16:creationId xmlns:a16="http://schemas.microsoft.com/office/drawing/2014/main" id="{5728A228-1A4E-4E07-A57A-28536106A38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49431-6481-46CA-AE99-B9E7FB46808D}"/>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2601908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D2DE-E59F-4490-BC90-9AAC92036B3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95DC536-9549-4509-9D4C-26655B47C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6689C-3172-47D4-9EA7-028208439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5AA5DBA-F9AE-41A3-A77D-3D0AE563EC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4365D6-0032-49A3-A3C6-4241DC8409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180D6A3-4FB1-4F76-90D7-2EB65D220CAA}"/>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8" name="Footer Placeholder 7">
            <a:extLst>
              <a:ext uri="{FF2B5EF4-FFF2-40B4-BE49-F238E27FC236}">
                <a16:creationId xmlns:a16="http://schemas.microsoft.com/office/drawing/2014/main" id="{A252F9F8-0721-47D1-9C05-A67AF8AC1A0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8B8B1-8A65-45BF-9320-5EE0289D07DF}"/>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399898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C66B-D8C0-4ED3-A6CD-8E2817E2D52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A2A30A9-FD86-4C7C-B94D-87E4464DDF44}"/>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4" name="Footer Placeholder 3">
            <a:extLst>
              <a:ext uri="{FF2B5EF4-FFF2-40B4-BE49-F238E27FC236}">
                <a16:creationId xmlns:a16="http://schemas.microsoft.com/office/drawing/2014/main" id="{82A81D78-791D-46E5-A216-0F73E60E0C3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FEAE07B-2C87-44C6-A427-C9671A473F8B}"/>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1684434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8361A3-0A08-4718-972E-7E6F61F11BDB}"/>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3" name="Footer Placeholder 2">
            <a:extLst>
              <a:ext uri="{FF2B5EF4-FFF2-40B4-BE49-F238E27FC236}">
                <a16:creationId xmlns:a16="http://schemas.microsoft.com/office/drawing/2014/main" id="{556C5DAC-F52E-4216-83F0-F66CC291F29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D5B547D-4C6E-46A7-8D92-CDF1753C424D}"/>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26094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3506-F48E-462E-8724-8A10554E6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EC54C06-AB35-4B8B-A7FB-A4F358AAD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1DED609-A8D7-4B02-AC30-4846D6A12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24305-0CF0-435E-8AE8-16E8431B95FA}"/>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6" name="Footer Placeholder 5">
            <a:extLst>
              <a:ext uri="{FF2B5EF4-FFF2-40B4-BE49-F238E27FC236}">
                <a16:creationId xmlns:a16="http://schemas.microsoft.com/office/drawing/2014/main" id="{FB465C01-B846-4880-A00A-93AF1C3827D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C06410-388F-4A95-9E9C-E99E7A73B2DF}"/>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126311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41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FF24-6E9D-4ABC-96FC-B46C47183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A8D88AB-CEE8-47F4-9660-D162515B1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E5C6A67-E020-4ECF-9C69-8CF370A67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59C5A-0F20-4FF0-A873-498E9BF0B475}"/>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6" name="Footer Placeholder 5">
            <a:extLst>
              <a:ext uri="{FF2B5EF4-FFF2-40B4-BE49-F238E27FC236}">
                <a16:creationId xmlns:a16="http://schemas.microsoft.com/office/drawing/2014/main" id="{7DFDA97E-2180-45FE-B730-617B45E739A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30258A-9B7E-443B-AEEF-A882F11F8D93}"/>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3422313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A49C-F554-4E14-9C14-C30A5223A5A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60325D0-DB60-48CA-9A95-CD3340666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75C009-0B8A-4900-98CD-7A9D2E3182F7}"/>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04DEC39A-2CC0-4B2A-9EF7-CB6486EF9D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FA42E4-659F-4481-B2E3-4B929AB35221}"/>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1308765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D6CA0-B903-4874-9FD3-CC27D226D4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8704E0F-E43A-466E-8A50-7F0EF4131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5CA78F9-0D2E-47B7-9C3A-EEC9CE2589D4}"/>
              </a:ext>
            </a:extLst>
          </p:cNvPr>
          <p:cNvSpPr>
            <a:spLocks noGrp="1"/>
          </p:cNvSpPr>
          <p:nvPr>
            <p:ph type="dt" sz="half" idx="10"/>
          </p:nvPr>
        </p:nvSpPr>
        <p:spPr/>
        <p:txBody>
          <a:body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930B8A6D-DAEC-4DB8-848E-C0BFEC6496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6951CA-5B96-4B3E-A86C-7AC2572AADE0}"/>
              </a:ext>
            </a:extLst>
          </p:cNvPr>
          <p:cNvSpPr>
            <a:spLocks noGrp="1"/>
          </p:cNvSpPr>
          <p:nvPr>
            <p:ph type="sldNum" sz="quarter" idx="12"/>
          </p:nvPr>
        </p:nvSpPr>
        <p:spPr/>
        <p:txBody>
          <a:bodyPr/>
          <a:lstStyle/>
          <a:p>
            <a:fld id="{6AF76680-DB27-4394-A453-0B557F8F98ED}" type="slidenum">
              <a:rPr lang="en-AU" smtClean="0"/>
              <a:t>‹#›</a:t>
            </a:fld>
            <a:endParaRPr lang="en-AU"/>
          </a:p>
        </p:txBody>
      </p:sp>
    </p:spTree>
    <p:extLst>
      <p:ext uri="{BB962C8B-B14F-4D97-AF65-F5344CB8AC3E}">
        <p14:creationId xmlns:p14="http://schemas.microsoft.com/office/powerpoint/2010/main" val="145081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7/6/2021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016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7/6/2021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0864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7/6/2021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2808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7/6/2021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090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7/6/2021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433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7/6/2021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7900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7/6/2021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012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7/6/2021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30632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1" r:id="rId6"/>
    <p:sldLayoutId id="2147483817" r:id="rId7"/>
    <p:sldLayoutId id="2147483818" r:id="rId8"/>
    <p:sldLayoutId id="2147483819" r:id="rId9"/>
    <p:sldLayoutId id="2147483820" r:id="rId10"/>
    <p:sldLayoutId id="2147483822" r:id="rId11"/>
  </p:sldLayoutIdLst>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6B8565-7F65-47FA-BFD7-BB9466E8D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330B734-CC1E-4F47-8B75-F145C4134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709BB2-645C-410F-9834-E4359C55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26134-14B2-4427-AE11-8F9898BC5537}" type="datetimeFigureOut">
              <a:rPr lang="en-AU" smtClean="0"/>
              <a:t>6/07/2021</a:t>
            </a:fld>
            <a:endParaRPr lang="en-AU"/>
          </a:p>
        </p:txBody>
      </p:sp>
      <p:sp>
        <p:nvSpPr>
          <p:cNvPr id="5" name="Footer Placeholder 4">
            <a:extLst>
              <a:ext uri="{FF2B5EF4-FFF2-40B4-BE49-F238E27FC236}">
                <a16:creationId xmlns:a16="http://schemas.microsoft.com/office/drawing/2014/main" id="{A219E850-4998-4AB3-8E05-290A1682C5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FFEFFD6-CAEF-4C7B-9C74-67B44CFC21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76680-DB27-4394-A453-0B557F8F98ED}" type="slidenum">
              <a:rPr lang="en-AU" smtClean="0"/>
              <a:t>‹#›</a:t>
            </a:fld>
            <a:endParaRPr lang="en-AU"/>
          </a:p>
        </p:txBody>
      </p:sp>
    </p:spTree>
    <p:extLst>
      <p:ext uri="{BB962C8B-B14F-4D97-AF65-F5344CB8AC3E}">
        <p14:creationId xmlns:p14="http://schemas.microsoft.com/office/powerpoint/2010/main" val="114820809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typetalk.com/blog/the-8-essential-questioning-techniques-you-need-to-kno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publicdomainpictures.net/en/view-image.php?image=112333&amp;picture=&amp;jazyk=se"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Jigsaw.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C9B7F88A-EE9B-4C9D-9477-42E234662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eb of dots connected">
            <a:extLst>
              <a:ext uri="{FF2B5EF4-FFF2-40B4-BE49-F238E27FC236}">
                <a16:creationId xmlns:a16="http://schemas.microsoft.com/office/drawing/2014/main" id="{25F360D8-50E3-498A-BF01-8F6CD4327208}"/>
              </a:ext>
            </a:extLst>
          </p:cNvPr>
          <p:cNvPicPr>
            <a:picLocks noChangeAspect="1"/>
          </p:cNvPicPr>
          <p:nvPr/>
        </p:nvPicPr>
        <p:blipFill rotWithShape="1">
          <a:blip r:embed="rId3"/>
          <a:srcRect l="19699" r="746" b="1"/>
          <a:stretch/>
        </p:blipFill>
        <p:spPr>
          <a:xfrm>
            <a:off x="20" y="10"/>
            <a:ext cx="12191980" cy="6857990"/>
          </a:xfrm>
          <a:prstGeom prst="rect">
            <a:avLst/>
          </a:prstGeom>
        </p:spPr>
      </p:pic>
      <p:sp>
        <p:nvSpPr>
          <p:cNvPr id="28" name="Rectangle 21">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EF8353-250D-4CC1-BBA5-5D3B2C3701BF}"/>
              </a:ext>
            </a:extLst>
          </p:cNvPr>
          <p:cNvSpPr>
            <a:spLocks noGrp="1"/>
          </p:cNvSpPr>
          <p:nvPr>
            <p:ph type="ctrTitle"/>
          </p:nvPr>
        </p:nvSpPr>
        <p:spPr>
          <a:xfrm>
            <a:off x="4985517" y="3331444"/>
            <a:ext cx="6470692" cy="1229306"/>
          </a:xfrm>
        </p:spPr>
        <p:txBody>
          <a:bodyPr>
            <a:normAutofit/>
          </a:bodyPr>
          <a:lstStyle/>
          <a:p>
            <a:r>
              <a:rPr lang="en-AU" sz="2600" dirty="0">
                <a:solidFill>
                  <a:schemeClr val="tx1"/>
                </a:solidFill>
              </a:rPr>
              <a:t>SACE Physical Education:</a:t>
            </a:r>
            <a:br>
              <a:rPr lang="en-AU" sz="2600" dirty="0">
                <a:solidFill>
                  <a:schemeClr val="tx1"/>
                </a:solidFill>
              </a:rPr>
            </a:br>
            <a:r>
              <a:rPr lang="en-AU" sz="2600" dirty="0">
                <a:solidFill>
                  <a:schemeClr val="tx1"/>
                </a:solidFill>
              </a:rPr>
              <a:t>Unpacking The Assessment Features</a:t>
            </a:r>
            <a:br>
              <a:rPr lang="en-AU" sz="2600" dirty="0">
                <a:solidFill>
                  <a:schemeClr val="tx1"/>
                </a:solidFill>
              </a:rPr>
            </a:br>
            <a:r>
              <a:rPr lang="en-AU" sz="2600" dirty="0">
                <a:solidFill>
                  <a:schemeClr val="tx1"/>
                </a:solidFill>
              </a:rPr>
              <a:t>“Learn Through Action”</a:t>
            </a:r>
          </a:p>
        </p:txBody>
      </p:sp>
      <p:sp>
        <p:nvSpPr>
          <p:cNvPr id="3" name="Subtitle 2">
            <a:extLst>
              <a:ext uri="{FF2B5EF4-FFF2-40B4-BE49-F238E27FC236}">
                <a16:creationId xmlns:a16="http://schemas.microsoft.com/office/drawing/2014/main" id="{56D14246-E0FB-444C-9E90-9E9DBF823177}"/>
              </a:ext>
            </a:extLst>
          </p:cNvPr>
          <p:cNvSpPr>
            <a:spLocks noGrp="1"/>
          </p:cNvSpPr>
          <p:nvPr>
            <p:ph type="subTitle" idx="1"/>
          </p:nvPr>
        </p:nvSpPr>
        <p:spPr>
          <a:xfrm>
            <a:off x="4985516" y="4735799"/>
            <a:ext cx="6470693" cy="605256"/>
          </a:xfrm>
        </p:spPr>
        <p:txBody>
          <a:bodyPr>
            <a:normAutofit/>
          </a:bodyPr>
          <a:lstStyle/>
          <a:p>
            <a:r>
              <a:rPr lang="en-AU" dirty="0"/>
              <a:t>June 28, 2021</a:t>
            </a:r>
          </a:p>
        </p:txBody>
      </p:sp>
      <p:cxnSp>
        <p:nvCxnSpPr>
          <p:cNvPr id="29" name="Straight Connector 2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6"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25275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1324F-41B9-40CC-905A-404CFB147B7F}"/>
              </a:ext>
            </a:extLst>
          </p:cNvPr>
          <p:cNvSpPr>
            <a:spLocks noGrp="1"/>
          </p:cNvSpPr>
          <p:nvPr>
            <p:ph type="title"/>
          </p:nvPr>
        </p:nvSpPr>
        <p:spPr>
          <a:xfrm>
            <a:off x="5172074" y="286603"/>
            <a:ext cx="5983605" cy="1450757"/>
          </a:xfrm>
        </p:spPr>
        <p:txBody>
          <a:bodyPr>
            <a:normAutofit/>
          </a:bodyPr>
          <a:lstStyle/>
          <a:p>
            <a:r>
              <a:rPr lang="en-US" dirty="0"/>
              <a:t>ACER Framework Jigsaw - </a:t>
            </a:r>
            <a:r>
              <a:rPr lang="en-US"/>
              <a:t>Stage 2</a:t>
            </a:r>
            <a:endParaRPr lang="en-US" dirty="0"/>
          </a:p>
        </p:txBody>
      </p:sp>
      <p:cxnSp>
        <p:nvCxnSpPr>
          <p:cNvPr id="13"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DCD607-B924-4C05-986F-898AACCB364C}"/>
              </a:ext>
            </a:extLst>
          </p:cNvPr>
          <p:cNvSpPr>
            <a:spLocks noGrp="1"/>
          </p:cNvSpPr>
          <p:nvPr>
            <p:ph idx="1"/>
          </p:nvPr>
        </p:nvSpPr>
        <p:spPr>
          <a:xfrm>
            <a:off x="5172073" y="2108201"/>
            <a:ext cx="6401975" cy="3904287"/>
          </a:xfrm>
        </p:spPr>
        <p:txBody>
          <a:bodyPr>
            <a:normAutofit fontScale="92500"/>
          </a:bodyPr>
          <a:lstStyle/>
          <a:p>
            <a:pPr>
              <a:lnSpc>
                <a:spcPct val="110000"/>
              </a:lnSpc>
            </a:pPr>
            <a:r>
              <a:rPr lang="en-US" sz="2000" dirty="0"/>
              <a:t>Campfire </a:t>
            </a:r>
          </a:p>
          <a:p>
            <a:pPr marL="342900" indent="-342900">
              <a:lnSpc>
                <a:spcPct val="110000"/>
              </a:lnSpc>
              <a:buFont typeface="+mj-lt"/>
              <a:buAutoNum type="arabicPeriod"/>
            </a:pPr>
            <a:r>
              <a:rPr lang="en-US" sz="2000" dirty="0"/>
              <a:t>Person 1 is the Firestarter and starts by sharing their key points</a:t>
            </a:r>
          </a:p>
          <a:p>
            <a:pPr marL="342900" indent="-342900">
              <a:lnSpc>
                <a:spcPct val="110000"/>
              </a:lnSpc>
              <a:buFont typeface="+mj-lt"/>
              <a:buAutoNum type="arabicPeriod"/>
            </a:pPr>
            <a:r>
              <a:rPr lang="en-US" sz="2000" dirty="0"/>
              <a:t>Person 2 paraphrases person 1 then adds their points, </a:t>
            </a:r>
          </a:p>
          <a:p>
            <a:pPr marL="342900" indent="-342900">
              <a:lnSpc>
                <a:spcPct val="110000"/>
              </a:lnSpc>
              <a:buFont typeface="+mj-lt"/>
              <a:buAutoNum type="arabicPeriod"/>
            </a:pPr>
            <a:r>
              <a:rPr lang="en-US" sz="2000" dirty="0"/>
              <a:t>Person 3 paraphrases person 2 then adds their points, </a:t>
            </a:r>
          </a:p>
          <a:p>
            <a:pPr marL="342900" indent="-342900">
              <a:lnSpc>
                <a:spcPct val="110000"/>
              </a:lnSpc>
              <a:buFont typeface="+mj-lt"/>
              <a:buAutoNum type="arabicPeriod"/>
            </a:pPr>
            <a:r>
              <a:rPr lang="en-US" sz="2000" dirty="0"/>
              <a:t>Person 4 paraphrases person 3 then adds their points, </a:t>
            </a:r>
          </a:p>
          <a:p>
            <a:pPr marL="342900" indent="-342900">
              <a:lnSpc>
                <a:spcPct val="110000"/>
              </a:lnSpc>
              <a:buFont typeface="+mj-lt"/>
              <a:buAutoNum type="arabicPeriod"/>
            </a:pPr>
            <a:r>
              <a:rPr lang="en-US" sz="2000" dirty="0"/>
              <a:t>Firestarter (Person 1) to bring it all together and propose how the ACER Framework could be applied in a Stage 2 PE setting?</a:t>
            </a:r>
          </a:p>
        </p:txBody>
      </p:sp>
      <p:sp>
        <p:nvSpPr>
          <p:cNvPr id="15" name="Rectangle 1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7CA657-C988-4BB2-A49D-1DE6F4C119A6}"/>
              </a:ext>
            </a:extLst>
          </p:cNvPr>
          <p:cNvSpPr/>
          <p:nvPr/>
        </p:nvSpPr>
        <p:spPr>
          <a:xfrm>
            <a:off x="834820" y="2468880"/>
            <a:ext cx="3073234"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Image removed for copyright</a:t>
            </a:r>
          </a:p>
        </p:txBody>
      </p:sp>
    </p:spTree>
    <p:extLst>
      <p:ext uri="{BB962C8B-B14F-4D97-AF65-F5344CB8AC3E}">
        <p14:creationId xmlns:p14="http://schemas.microsoft.com/office/powerpoint/2010/main" val="247649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7F1D6204-D3BF-4F31-8822-EE730E366B1A}"/>
              </a:ext>
            </a:extLst>
          </p:cNvPr>
          <p:cNvSpPr>
            <a:spLocks noGrp="1"/>
          </p:cNvSpPr>
          <p:nvPr>
            <p:ph type="title"/>
          </p:nvPr>
        </p:nvSpPr>
        <p:spPr>
          <a:xfrm>
            <a:off x="1097280" y="286603"/>
            <a:ext cx="10058400" cy="1450757"/>
          </a:xfrm>
        </p:spPr>
        <p:txBody>
          <a:bodyPr>
            <a:normAutofit/>
          </a:bodyPr>
          <a:lstStyle/>
          <a:p>
            <a:r>
              <a:rPr lang="en-AU" sz="4400"/>
              <a:t>Components of Collaboration (ACER)</a:t>
            </a:r>
          </a:p>
        </p:txBody>
      </p:sp>
      <p:cxnSp>
        <p:nvCxnSpPr>
          <p:cNvPr id="20" name="Straight Connector 19">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4">
            <a:extLst>
              <a:ext uri="{FF2B5EF4-FFF2-40B4-BE49-F238E27FC236}">
                <a16:creationId xmlns:a16="http://schemas.microsoft.com/office/drawing/2014/main" id="{CD736D34-BC31-4807-A66D-6B3C13DB6852}"/>
              </a:ext>
            </a:extLst>
          </p:cNvPr>
          <p:cNvGraphicFramePr>
            <a:graphicFrameLocks noGrp="1"/>
          </p:cNvGraphicFramePr>
          <p:nvPr>
            <p:ph idx="1"/>
            <p:extLst>
              <p:ext uri="{D42A27DB-BD31-4B8C-83A1-F6EECF244321}">
                <p14:modId xmlns:p14="http://schemas.microsoft.com/office/powerpoint/2010/main" val="3779098500"/>
              </p:ext>
            </p:extLst>
          </p:nvPr>
        </p:nvGraphicFramePr>
        <p:xfrm>
          <a:off x="0" y="2023963"/>
          <a:ext cx="12191999" cy="4664922"/>
        </p:xfrm>
        <a:graphic>
          <a:graphicData uri="http://schemas.openxmlformats.org/drawingml/2006/table">
            <a:tbl>
              <a:tblPr firstRow="1" bandRow="1">
                <a:tableStyleId>{8799B23B-EC83-4686-B30A-512413B5E67A}</a:tableStyleId>
              </a:tblPr>
              <a:tblGrid>
                <a:gridCol w="4094433">
                  <a:extLst>
                    <a:ext uri="{9D8B030D-6E8A-4147-A177-3AD203B41FA5}">
                      <a16:colId xmlns:a16="http://schemas.microsoft.com/office/drawing/2014/main" val="2284500896"/>
                    </a:ext>
                  </a:extLst>
                </a:gridCol>
                <a:gridCol w="4285042">
                  <a:extLst>
                    <a:ext uri="{9D8B030D-6E8A-4147-A177-3AD203B41FA5}">
                      <a16:colId xmlns:a16="http://schemas.microsoft.com/office/drawing/2014/main" val="568528766"/>
                    </a:ext>
                  </a:extLst>
                </a:gridCol>
                <a:gridCol w="3812524">
                  <a:extLst>
                    <a:ext uri="{9D8B030D-6E8A-4147-A177-3AD203B41FA5}">
                      <a16:colId xmlns:a16="http://schemas.microsoft.com/office/drawing/2014/main" val="4059918998"/>
                    </a:ext>
                  </a:extLst>
                </a:gridCol>
              </a:tblGrid>
              <a:tr h="2431409">
                <a:tc>
                  <a:txBody>
                    <a:bodyPr/>
                    <a:lstStyle/>
                    <a:p>
                      <a:r>
                        <a:rPr lang="en-AU" sz="1800"/>
                        <a:t>Building Shared Understanding</a:t>
                      </a:r>
                    </a:p>
                    <a:p>
                      <a:r>
                        <a:rPr lang="en-US" sz="1800" b="0" u="none" strike="noStrike" kern="1200" baseline="0">
                          <a:solidFill>
                            <a:schemeClr val="lt1"/>
                          </a:solidFill>
                        </a:rPr>
                        <a:t>Learners build a shared understanding of the goal or problem presented to them. This involves establishing a group dynamic, applying effective communication strategies and combining the skills and knowledge of the group.</a:t>
                      </a:r>
                      <a:endParaRPr lang="en-AU" sz="1800"/>
                    </a:p>
                  </a:txBody>
                  <a:tcPr marL="71358" marR="71358" marT="35679" marB="35679"/>
                </a:tc>
                <a:tc>
                  <a:txBody>
                    <a:bodyPr/>
                    <a:lstStyle/>
                    <a:p>
                      <a:r>
                        <a:rPr lang="en-AU" sz="1800" dirty="0"/>
                        <a:t>Collectively contributing</a:t>
                      </a:r>
                    </a:p>
                    <a:p>
                      <a:r>
                        <a:rPr lang="en-US" sz="1800" b="0" u="none" strike="noStrike" kern="1200" baseline="0" dirty="0">
                          <a:solidFill>
                            <a:schemeClr val="lt1"/>
                          </a:solidFill>
                        </a:rPr>
                        <a:t>Once a shared understanding of the group, task and roles has been established, each group member needs to contribute their agreed responsibilities to the group, and </a:t>
                      </a:r>
                      <a:r>
                        <a:rPr lang="en-US" sz="1800" b="0" u="none" strike="noStrike" kern="1200" baseline="0" dirty="0" err="1">
                          <a:solidFill>
                            <a:schemeClr val="lt1"/>
                          </a:solidFill>
                        </a:rPr>
                        <a:t>recognise</a:t>
                      </a:r>
                      <a:r>
                        <a:rPr lang="en-US" sz="1800" b="0" u="none" strike="noStrike" kern="1200" baseline="0" dirty="0">
                          <a:solidFill>
                            <a:schemeClr val="lt1"/>
                          </a:solidFill>
                        </a:rPr>
                        <a:t> the contributions of others, for sufficient collaboration to occur</a:t>
                      </a:r>
                      <a:endParaRPr lang="en-AU" sz="1800" dirty="0"/>
                    </a:p>
                  </a:txBody>
                  <a:tcPr marL="71358" marR="71358" marT="35679" marB="35679"/>
                </a:tc>
                <a:tc>
                  <a:txBody>
                    <a:bodyPr/>
                    <a:lstStyle/>
                    <a:p>
                      <a:r>
                        <a:rPr lang="en-AU" sz="1800"/>
                        <a:t>Regulating </a:t>
                      </a:r>
                    </a:p>
                    <a:p>
                      <a:r>
                        <a:rPr lang="en-US" sz="1800" b="0" u="none" strike="noStrike" kern="1200" baseline="0">
                          <a:solidFill>
                            <a:schemeClr val="lt1"/>
                          </a:solidFill>
                        </a:rPr>
                        <a:t>This may require checking in</a:t>
                      </a:r>
                    </a:p>
                    <a:p>
                      <a:r>
                        <a:rPr lang="en-US" sz="1800" b="0" u="none" strike="noStrike" kern="1200" baseline="0">
                          <a:solidFill>
                            <a:schemeClr val="lt1"/>
                          </a:solidFill>
                        </a:rPr>
                        <a:t>or reporting back to other group members, ensuring differences are resolved, andadapting behaviour and contributions to support others’ roles, understanding or perspective for the greater good of the group.</a:t>
                      </a:r>
                      <a:endParaRPr lang="en-AU" sz="1800"/>
                    </a:p>
                  </a:txBody>
                  <a:tcPr marL="71358" marR="71358" marT="35679" marB="35679"/>
                </a:tc>
                <a:extLst>
                  <a:ext uri="{0D108BD9-81ED-4DB2-BD59-A6C34878D82A}">
                    <a16:rowId xmlns:a16="http://schemas.microsoft.com/office/drawing/2014/main" val="3535052011"/>
                  </a:ext>
                </a:extLst>
              </a:tr>
              <a:tr h="423719">
                <a:tc>
                  <a:txBody>
                    <a:bodyPr/>
                    <a:lstStyle/>
                    <a:p>
                      <a:r>
                        <a:rPr lang="en-AU" sz="1800">
                          <a:solidFill>
                            <a:schemeClr val="tx1"/>
                          </a:solidFill>
                        </a:rPr>
                        <a:t>1.1 Communication</a:t>
                      </a:r>
                    </a:p>
                  </a:txBody>
                  <a:tcPr marL="71358" marR="71358" marT="35679" marB="35679"/>
                </a:tc>
                <a:tc>
                  <a:txBody>
                    <a:bodyPr/>
                    <a:lstStyle/>
                    <a:p>
                      <a:r>
                        <a:rPr lang="en-AU" sz="1800"/>
                        <a:t>2.1 Participating in the group</a:t>
                      </a:r>
                    </a:p>
                  </a:txBody>
                  <a:tcPr marL="71358" marR="71358" marT="35679" marB="35679"/>
                </a:tc>
                <a:tc>
                  <a:txBody>
                    <a:bodyPr/>
                    <a:lstStyle/>
                    <a:p>
                      <a:r>
                        <a:rPr lang="en-AU" sz="1800" dirty="0"/>
                        <a:t>3.1 Constructive contributions</a:t>
                      </a:r>
                    </a:p>
                  </a:txBody>
                  <a:tcPr marL="71358" marR="71358" marT="35679" marB="35679"/>
                </a:tc>
                <a:extLst>
                  <a:ext uri="{0D108BD9-81ED-4DB2-BD59-A6C34878D82A}">
                    <a16:rowId xmlns:a16="http://schemas.microsoft.com/office/drawing/2014/main" val="3988704875"/>
                  </a:ext>
                </a:extLst>
              </a:tr>
              <a:tr h="423719">
                <a:tc>
                  <a:txBody>
                    <a:bodyPr/>
                    <a:lstStyle/>
                    <a:p>
                      <a:r>
                        <a:rPr lang="en-AU" sz="1800"/>
                        <a:t>1.2 Pooling Resources and Information</a:t>
                      </a:r>
                    </a:p>
                  </a:txBody>
                  <a:tcPr marL="71358" marR="71358" marT="35679" marB="35679"/>
                </a:tc>
                <a:tc>
                  <a:txBody>
                    <a:bodyPr/>
                    <a:lstStyle/>
                    <a:p>
                      <a:r>
                        <a:rPr lang="en-AU" sz="1800"/>
                        <a:t>2.2 Recognising contributions of others</a:t>
                      </a:r>
                    </a:p>
                  </a:txBody>
                  <a:tcPr marL="71358" marR="71358" marT="35679" marB="35679"/>
                </a:tc>
                <a:tc>
                  <a:txBody>
                    <a:bodyPr/>
                    <a:lstStyle/>
                    <a:p>
                      <a:r>
                        <a:rPr lang="en-AU" sz="1800"/>
                        <a:t>3.2 Resolving differences</a:t>
                      </a:r>
                    </a:p>
                  </a:txBody>
                  <a:tcPr marL="71358" marR="71358" marT="35679" marB="35679"/>
                </a:tc>
                <a:extLst>
                  <a:ext uri="{0D108BD9-81ED-4DB2-BD59-A6C34878D82A}">
                    <a16:rowId xmlns:a16="http://schemas.microsoft.com/office/drawing/2014/main" val="2380647324"/>
                  </a:ext>
                </a:extLst>
              </a:tr>
              <a:tr h="962356">
                <a:tc>
                  <a:txBody>
                    <a:bodyPr/>
                    <a:lstStyle/>
                    <a:p>
                      <a:r>
                        <a:rPr lang="en-AU" sz="1800"/>
                        <a:t>1.3 Negotiating Roles &amp; Responsibilities</a:t>
                      </a:r>
                    </a:p>
                  </a:txBody>
                  <a:tcPr marL="71358" marR="71358" marT="35679" marB="35679"/>
                </a:tc>
                <a:tc>
                  <a:txBody>
                    <a:bodyPr/>
                    <a:lstStyle/>
                    <a:p>
                      <a:r>
                        <a:rPr lang="en-AU" sz="1800"/>
                        <a:t>2.3 Engaging in roles and responsibilities</a:t>
                      </a:r>
                    </a:p>
                  </a:txBody>
                  <a:tcPr marL="71358" marR="71358" marT="35679" marB="35679"/>
                </a:tc>
                <a:tc>
                  <a:txBody>
                    <a:bodyPr/>
                    <a:lstStyle/>
                    <a:p>
                      <a:r>
                        <a:rPr lang="en-AU" sz="1800"/>
                        <a:t>3.3 Maintaining Shared Understanding</a:t>
                      </a:r>
                    </a:p>
                    <a:p>
                      <a:endParaRPr lang="en-AU" sz="1800"/>
                    </a:p>
                  </a:txBody>
                  <a:tcPr marL="71358" marR="71358" marT="35679" marB="35679"/>
                </a:tc>
                <a:extLst>
                  <a:ext uri="{0D108BD9-81ED-4DB2-BD59-A6C34878D82A}">
                    <a16:rowId xmlns:a16="http://schemas.microsoft.com/office/drawing/2014/main" val="1674527752"/>
                  </a:ext>
                </a:extLst>
              </a:tr>
              <a:tr h="423719">
                <a:tc gridSpan="2">
                  <a:txBody>
                    <a:bodyPr/>
                    <a:lstStyle/>
                    <a:p>
                      <a:r>
                        <a:rPr lang="en-AU" sz="1800" dirty="0">
                          <a:solidFill>
                            <a:schemeClr val="accent5">
                              <a:lumMod val="60000"/>
                              <a:lumOff val="40000"/>
                            </a:schemeClr>
                          </a:solidFill>
                        </a:rPr>
                        <a:t>https://research.acer.edu.au/cgi/viewcontent.cgi?article=1043&amp;context=ar_misc</a:t>
                      </a:r>
                    </a:p>
                  </a:txBody>
                  <a:tcPr marL="71358" marR="71358" marT="35679" marB="35679"/>
                </a:tc>
                <a:tc hMerge="1">
                  <a:txBody>
                    <a:bodyPr/>
                    <a:lstStyle/>
                    <a:p>
                      <a:endParaRPr lang="en-AU" sz="1800" dirty="0"/>
                    </a:p>
                  </a:txBody>
                  <a:tcPr marL="71358" marR="71358" marT="35679" marB="35679"/>
                </a:tc>
                <a:tc>
                  <a:txBody>
                    <a:bodyPr/>
                    <a:lstStyle/>
                    <a:p>
                      <a:r>
                        <a:rPr lang="en-AU" sz="1800" dirty="0"/>
                        <a:t>3.4 Adapts Behaviour for Others</a:t>
                      </a:r>
                    </a:p>
                  </a:txBody>
                  <a:tcPr marL="71358" marR="71358" marT="35679" marB="35679"/>
                </a:tc>
                <a:extLst>
                  <a:ext uri="{0D108BD9-81ED-4DB2-BD59-A6C34878D82A}">
                    <a16:rowId xmlns:a16="http://schemas.microsoft.com/office/drawing/2014/main" val="417366977"/>
                  </a:ext>
                </a:extLst>
              </a:tr>
            </a:tbl>
          </a:graphicData>
        </a:graphic>
      </p:graphicFrame>
    </p:spTree>
    <p:extLst>
      <p:ext uri="{BB962C8B-B14F-4D97-AF65-F5344CB8AC3E}">
        <p14:creationId xmlns:p14="http://schemas.microsoft.com/office/powerpoint/2010/main" val="162142993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24D2D83-F9AD-42F8-8529-3319A983DC31}"/>
              </a:ext>
            </a:extLst>
          </p:cNvPr>
          <p:cNvSpPr>
            <a:spLocks noGrp="1"/>
          </p:cNvSpPr>
          <p:nvPr>
            <p:ph type="title"/>
          </p:nvPr>
        </p:nvSpPr>
        <p:spPr>
          <a:xfrm>
            <a:off x="1097280" y="516835"/>
            <a:ext cx="5977937" cy="1666501"/>
          </a:xfrm>
        </p:spPr>
        <p:txBody>
          <a:bodyPr>
            <a:normAutofit/>
          </a:bodyPr>
          <a:lstStyle/>
          <a:p>
            <a:r>
              <a:rPr lang="en-AU" sz="4400">
                <a:solidFill>
                  <a:srgbClr val="FFFFFF"/>
                </a:solidFill>
              </a:rPr>
              <a:t>ACER Framework </a:t>
            </a:r>
            <a:r>
              <a:rPr lang="en-AU" sz="4400">
                <a:solidFill>
                  <a:schemeClr val="accent4"/>
                </a:solidFill>
              </a:rPr>
              <a:t>SORT</a:t>
            </a:r>
            <a:endParaRPr lang="en-AU" sz="4400" dirty="0">
              <a:solidFill>
                <a:schemeClr val="accent4"/>
              </a:solidFill>
            </a:endParaRPr>
          </a:p>
        </p:txBody>
      </p:sp>
      <p:cxnSp>
        <p:nvCxnSpPr>
          <p:cNvPr id="13" name="Straight Connector 1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5E96DB-DF53-4EB2-B693-4914971366DF}"/>
              </a:ext>
            </a:extLst>
          </p:cNvPr>
          <p:cNvSpPr>
            <a:spLocks noGrp="1"/>
          </p:cNvSpPr>
          <p:nvPr>
            <p:ph idx="1"/>
          </p:nvPr>
        </p:nvSpPr>
        <p:spPr>
          <a:xfrm>
            <a:off x="688932" y="2546224"/>
            <a:ext cx="6386285" cy="3704263"/>
          </a:xfrm>
        </p:spPr>
        <p:txBody>
          <a:bodyPr>
            <a:normAutofit fontScale="92500"/>
          </a:bodyPr>
          <a:lstStyle/>
          <a:p>
            <a:pPr marL="514350" indent="-514350">
              <a:buAutoNum type="arabicPeriod"/>
            </a:pPr>
            <a:r>
              <a:rPr lang="en-AU" sz="2800" dirty="0">
                <a:solidFill>
                  <a:schemeClr val="tx1"/>
                </a:solidFill>
              </a:rPr>
              <a:t>Take the examples of collaboration that your group came up with earlier and sort them under the 10 ‘ACER aspects’ (Write numbers on a giant post it)</a:t>
            </a:r>
          </a:p>
          <a:p>
            <a:pPr marL="514350" indent="-514350">
              <a:buAutoNum type="arabicPeriod"/>
            </a:pPr>
            <a:r>
              <a:rPr lang="en-AU" sz="2800" dirty="0">
                <a:solidFill>
                  <a:schemeClr val="tx1"/>
                </a:solidFill>
              </a:rPr>
              <a:t>Add new examples (post-its) to try and get at least one under each heading</a:t>
            </a:r>
          </a:p>
        </p:txBody>
      </p:sp>
      <p:pic>
        <p:nvPicPr>
          <p:cNvPr id="7" name="Picture 6" descr="Diagram&#10;&#10;Description automatically generated">
            <a:extLst>
              <a:ext uri="{FF2B5EF4-FFF2-40B4-BE49-F238E27FC236}">
                <a16:creationId xmlns:a16="http://schemas.microsoft.com/office/drawing/2014/main" id="{AEA227E5-0BA8-41BE-9DB1-52A0AD427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405" y="590354"/>
            <a:ext cx="3756317" cy="5677291"/>
          </a:xfrm>
          <a:prstGeom prst="rect">
            <a:avLst/>
          </a:prstGeom>
        </p:spPr>
      </p:pic>
    </p:spTree>
    <p:extLst>
      <p:ext uri="{BB962C8B-B14F-4D97-AF65-F5344CB8AC3E}">
        <p14:creationId xmlns:p14="http://schemas.microsoft.com/office/powerpoint/2010/main" val="101466240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64A6A-FC84-4F03-BB8C-41857C1AA9DB}"/>
              </a:ext>
            </a:extLst>
          </p:cNvPr>
          <p:cNvSpPr>
            <a:spLocks noGrp="1"/>
          </p:cNvSpPr>
          <p:nvPr>
            <p:ph type="title"/>
          </p:nvPr>
        </p:nvSpPr>
        <p:spPr>
          <a:xfrm>
            <a:off x="642257" y="634946"/>
            <a:ext cx="3690257" cy="1450757"/>
          </a:xfrm>
        </p:spPr>
        <p:txBody>
          <a:bodyPr>
            <a:normAutofit/>
          </a:bodyPr>
          <a:lstStyle/>
          <a:p>
            <a:r>
              <a:rPr lang="en-AU" sz="3300" dirty="0"/>
              <a:t>Performance Standards Competition </a:t>
            </a:r>
          </a:p>
        </p:txBody>
      </p:sp>
      <p:cxnSp>
        <p:nvCxnSpPr>
          <p:cNvPr id="13" name="Straight Connector 1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F96FE8-8D72-4678-A0E7-FC0D7925978B}"/>
              </a:ext>
            </a:extLst>
          </p:cNvPr>
          <p:cNvSpPr>
            <a:spLocks noGrp="1"/>
          </p:cNvSpPr>
          <p:nvPr>
            <p:ph idx="1"/>
          </p:nvPr>
        </p:nvSpPr>
        <p:spPr>
          <a:xfrm>
            <a:off x="642257" y="2407436"/>
            <a:ext cx="3690257" cy="3461658"/>
          </a:xfrm>
        </p:spPr>
        <p:txBody>
          <a:bodyPr>
            <a:normAutofit/>
          </a:bodyPr>
          <a:lstStyle/>
          <a:p>
            <a:r>
              <a:rPr lang="en-AU" dirty="0"/>
              <a:t>Jigsaw Challenge:</a:t>
            </a:r>
          </a:p>
          <a:p>
            <a:r>
              <a:rPr lang="en-AU" dirty="0"/>
              <a:t>Step 1: Choose 1 member to be the observe. The Observer will get separate instructions to the rest of the group. See below for notes on their task.</a:t>
            </a:r>
          </a:p>
        </p:txBody>
      </p:sp>
      <p:sp>
        <p:nvSpPr>
          <p:cNvPr id="15" name="Rectangle 1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F5501F3-DAB4-4A2C-9AE1-772AF5D18E83}"/>
              </a:ext>
            </a:extLst>
          </p:cNvPr>
          <p:cNvSpPr/>
          <p:nvPr/>
        </p:nvSpPr>
        <p:spPr>
          <a:xfrm>
            <a:off x="7064170" y="2085703"/>
            <a:ext cx="3073234"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Image removed for copyright</a:t>
            </a:r>
          </a:p>
        </p:txBody>
      </p:sp>
    </p:spTree>
    <p:extLst>
      <p:ext uri="{BB962C8B-B14F-4D97-AF65-F5344CB8AC3E}">
        <p14:creationId xmlns:p14="http://schemas.microsoft.com/office/powerpoint/2010/main" val="43982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10C80-4092-4890-BD1A-CFB673C95E2A}"/>
              </a:ext>
            </a:extLst>
          </p:cNvPr>
          <p:cNvSpPr>
            <a:spLocks noGrp="1"/>
          </p:cNvSpPr>
          <p:nvPr>
            <p:ph type="title"/>
          </p:nvPr>
        </p:nvSpPr>
        <p:spPr>
          <a:xfrm>
            <a:off x="1097280" y="286603"/>
            <a:ext cx="10058400" cy="1450757"/>
          </a:xfrm>
        </p:spPr>
        <p:txBody>
          <a:bodyPr>
            <a:normAutofit/>
          </a:bodyPr>
          <a:lstStyle/>
          <a:p>
            <a:r>
              <a:rPr lang="en-AU"/>
              <a:t>AE3: Evaluation of implemented strategies.</a:t>
            </a:r>
          </a:p>
        </p:txBody>
      </p:sp>
      <p:cxnSp>
        <p:nvCxnSpPr>
          <p:cNvPr id="38"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0" name="Content Placeholder 3">
            <a:extLst>
              <a:ext uri="{FF2B5EF4-FFF2-40B4-BE49-F238E27FC236}">
                <a16:creationId xmlns:a16="http://schemas.microsoft.com/office/drawing/2014/main" id="{632CBE57-298B-44CD-A09C-D70293688DC6}"/>
              </a:ext>
            </a:extLst>
          </p:cNvPr>
          <p:cNvGraphicFramePr>
            <a:graphicFrameLocks noGrp="1"/>
          </p:cNvGraphicFramePr>
          <p:nvPr>
            <p:ph idx="1"/>
            <p:extLst>
              <p:ext uri="{D42A27DB-BD31-4B8C-83A1-F6EECF244321}">
                <p14:modId xmlns:p14="http://schemas.microsoft.com/office/powerpoint/2010/main" val="396797935"/>
              </p:ext>
            </p:extLst>
          </p:nvPr>
        </p:nvGraphicFramePr>
        <p:xfrm>
          <a:off x="1096963" y="2433519"/>
          <a:ext cx="10058401" cy="3116073"/>
        </p:xfrm>
        <a:graphic>
          <a:graphicData uri="http://schemas.openxmlformats.org/drawingml/2006/table">
            <a:tbl>
              <a:tblPr firstRow="1" firstCol="1" lastRow="1" lastCol="1" bandRow="1" bandCol="1">
                <a:tableStyleId>{5C22544A-7EE6-4342-B048-85BDC9FD1C3A}</a:tableStyleId>
              </a:tblPr>
              <a:tblGrid>
                <a:gridCol w="736442">
                  <a:extLst>
                    <a:ext uri="{9D8B030D-6E8A-4147-A177-3AD203B41FA5}">
                      <a16:colId xmlns:a16="http://schemas.microsoft.com/office/drawing/2014/main" val="1751198868"/>
                    </a:ext>
                  </a:extLst>
                </a:gridCol>
                <a:gridCol w="9321959">
                  <a:extLst>
                    <a:ext uri="{9D8B030D-6E8A-4147-A177-3AD203B41FA5}">
                      <a16:colId xmlns:a16="http://schemas.microsoft.com/office/drawing/2014/main" val="1131892064"/>
                    </a:ext>
                  </a:extLst>
                </a:gridCol>
              </a:tblGrid>
              <a:tr h="450510">
                <a:tc>
                  <a:txBody>
                    <a:bodyPr/>
                    <a:lstStyle/>
                    <a:p>
                      <a:pPr marL="0" algn="l" defTabSz="457200" rtl="0" eaLnBrk="1" latinLnBrk="0" hangingPunct="1">
                        <a:spcBef>
                          <a:spcPts val="600"/>
                        </a:spcBef>
                        <a:spcAft>
                          <a:spcPts val="0"/>
                        </a:spcAft>
                      </a:pPr>
                      <a:r>
                        <a:rPr lang="en-AU" sz="2400" b="1" kern="1200" dirty="0">
                          <a:solidFill>
                            <a:schemeClr val="lt1"/>
                          </a:solidFill>
                          <a:effectLst/>
                          <a:latin typeface="+mn-lt"/>
                          <a:ea typeface="+mn-ea"/>
                          <a:cs typeface="+mn-cs"/>
                        </a:rPr>
                        <a:t>A</a:t>
                      </a:r>
                    </a:p>
                  </a:txBody>
                  <a:tcPr marL="47009" marR="47009" marT="0" marB="47009">
                    <a:solidFill>
                      <a:schemeClr val="bg2">
                        <a:lumMod val="10000"/>
                      </a:schemeClr>
                    </a:solidFill>
                  </a:tcPr>
                </a:tc>
                <a:tc>
                  <a:txBody>
                    <a:bodyPr/>
                    <a:lstStyle/>
                    <a:p>
                      <a:r>
                        <a:rPr lang="en-AU" sz="2400" b="1" kern="1200" dirty="0">
                          <a:solidFill>
                            <a:srgbClr val="0070C0"/>
                          </a:solidFill>
                          <a:effectLst/>
                          <a:latin typeface="+mn-lt"/>
                          <a:ea typeface="+mn-ea"/>
                          <a:cs typeface="+mn-cs"/>
                        </a:rPr>
                        <a:t>Perceptive</a:t>
                      </a:r>
                      <a:r>
                        <a:rPr lang="en-AU" sz="2400" b="1" kern="1200" dirty="0">
                          <a:solidFill>
                            <a:schemeClr val="lt1"/>
                          </a:solidFill>
                          <a:effectLst/>
                          <a:latin typeface="+mn-lt"/>
                          <a:ea typeface="+mn-ea"/>
                          <a:cs typeface="+mn-cs"/>
                        </a:rPr>
                        <a:t> </a:t>
                      </a:r>
                      <a:r>
                        <a:rPr lang="en-AU" sz="2400" b="1" kern="1200" dirty="0">
                          <a:solidFill>
                            <a:srgbClr val="FF0000"/>
                          </a:solidFill>
                          <a:effectLst/>
                          <a:latin typeface="+mn-lt"/>
                          <a:ea typeface="+mn-ea"/>
                          <a:cs typeface="+mn-cs"/>
                        </a:rPr>
                        <a:t>evaluation</a:t>
                      </a:r>
                      <a:r>
                        <a:rPr lang="en-AU" sz="2400" b="1" kern="1200" dirty="0">
                          <a:solidFill>
                            <a:schemeClr val="lt1"/>
                          </a:solidFill>
                          <a:effectLst/>
                          <a:latin typeface="+mn-lt"/>
                          <a:ea typeface="+mn-ea"/>
                          <a:cs typeface="+mn-cs"/>
                        </a:rPr>
                        <a:t> of </a:t>
                      </a:r>
                      <a:r>
                        <a:rPr lang="en-AU" sz="2400" b="1" kern="1200" dirty="0">
                          <a:solidFill>
                            <a:srgbClr val="00B050"/>
                          </a:solidFill>
                          <a:effectLst/>
                          <a:latin typeface="+mn-lt"/>
                          <a:ea typeface="+mn-ea"/>
                          <a:cs typeface="+mn-cs"/>
                        </a:rPr>
                        <a:t>implemented strategies</a:t>
                      </a:r>
                      <a:r>
                        <a:rPr lang="en-AU" sz="2400" b="1" kern="1200" dirty="0">
                          <a:solidFill>
                            <a:schemeClr val="lt1"/>
                          </a:solidFill>
                          <a:effectLst/>
                          <a:latin typeface="+mn-lt"/>
                          <a:ea typeface="+mn-ea"/>
                          <a:cs typeface="+mn-cs"/>
                        </a:rPr>
                        <a:t>.</a:t>
                      </a:r>
                    </a:p>
                  </a:txBody>
                  <a:tcPr marL="47009" marR="47009" marT="0" marB="47009">
                    <a:solidFill>
                      <a:schemeClr val="bg2">
                        <a:lumMod val="10000"/>
                      </a:schemeClr>
                    </a:solidFill>
                  </a:tcPr>
                </a:tc>
                <a:extLst>
                  <a:ext uri="{0D108BD9-81ED-4DB2-BD59-A6C34878D82A}">
                    <a16:rowId xmlns:a16="http://schemas.microsoft.com/office/drawing/2014/main" val="1131846725"/>
                  </a:ext>
                </a:extLst>
              </a:tr>
              <a:tr h="888521">
                <a:tc>
                  <a:txBody>
                    <a:bodyPr/>
                    <a:lstStyle/>
                    <a:p>
                      <a:pPr marL="0" algn="l" defTabSz="457200" rtl="0" eaLnBrk="1" latinLnBrk="0" hangingPunct="1">
                        <a:spcBef>
                          <a:spcPts val="600"/>
                        </a:spcBef>
                        <a:spcAft>
                          <a:spcPts val="0"/>
                        </a:spcAft>
                      </a:pPr>
                      <a:r>
                        <a:rPr lang="en-AU" sz="2400" b="1" kern="1200">
                          <a:solidFill>
                            <a:schemeClr val="lt1"/>
                          </a:solidFill>
                          <a:effectLst/>
                          <a:latin typeface="+mn-lt"/>
                          <a:ea typeface="+mn-ea"/>
                          <a:cs typeface="+mn-cs"/>
                        </a:rPr>
                        <a:t>B</a:t>
                      </a:r>
                    </a:p>
                  </a:txBody>
                  <a:tcPr marL="47009" marR="47009" marT="0" marB="47009">
                    <a:solidFill>
                      <a:schemeClr val="bg2">
                        <a:lumMod val="10000"/>
                      </a:schemeClr>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AU" sz="2400" b="1" kern="1200" dirty="0">
                          <a:solidFill>
                            <a:srgbClr val="0070C0"/>
                          </a:solidFill>
                          <a:effectLst/>
                          <a:latin typeface="+mn-lt"/>
                          <a:ea typeface="+mn-ea"/>
                          <a:cs typeface="+mn-cs"/>
                        </a:rPr>
                        <a:t>Mostly perceptive </a:t>
                      </a:r>
                      <a:r>
                        <a:rPr lang="en-AU" sz="2400" b="1" kern="1200" dirty="0">
                          <a:solidFill>
                            <a:srgbClr val="FF0000"/>
                          </a:solidFill>
                          <a:effectLst/>
                          <a:latin typeface="+mn-lt"/>
                          <a:ea typeface="+mn-ea"/>
                          <a:cs typeface="+mn-cs"/>
                        </a:rPr>
                        <a:t>evaluation</a:t>
                      </a:r>
                      <a:r>
                        <a:rPr lang="en-AU" sz="2400" b="1" kern="1200" dirty="0">
                          <a:solidFill>
                            <a:schemeClr val="lt1"/>
                          </a:solidFill>
                          <a:effectLst/>
                          <a:latin typeface="+mn-lt"/>
                          <a:ea typeface="+mn-ea"/>
                          <a:cs typeface="+mn-cs"/>
                        </a:rPr>
                        <a:t> of </a:t>
                      </a:r>
                      <a:r>
                        <a:rPr lang="en-AU" sz="2400" b="1" kern="1200" dirty="0">
                          <a:solidFill>
                            <a:srgbClr val="00B050"/>
                          </a:solidFill>
                          <a:effectLst/>
                          <a:latin typeface="+mn-lt"/>
                          <a:ea typeface="+mn-ea"/>
                          <a:cs typeface="+mn-cs"/>
                        </a:rPr>
                        <a:t>implemented strategies</a:t>
                      </a:r>
                      <a:r>
                        <a:rPr lang="en-AU" sz="2400" b="1" kern="1200" dirty="0">
                          <a:solidFill>
                            <a:schemeClr val="lt1"/>
                          </a:solidFill>
                          <a:effectLst/>
                          <a:latin typeface="+mn-lt"/>
                          <a:ea typeface="+mn-ea"/>
                          <a:cs typeface="+mn-cs"/>
                        </a:rPr>
                        <a:t>.</a:t>
                      </a:r>
                    </a:p>
                    <a:p>
                      <a:pPr marL="0" algn="l" defTabSz="457200" rtl="0" eaLnBrk="1" latinLnBrk="0" hangingPunct="1">
                        <a:spcBef>
                          <a:spcPts val="600"/>
                        </a:spcBef>
                        <a:spcAft>
                          <a:spcPts val="0"/>
                        </a:spcAft>
                      </a:pPr>
                      <a:endParaRPr lang="en-AU" sz="2400" b="1" kern="1200" dirty="0">
                        <a:solidFill>
                          <a:schemeClr val="lt1"/>
                        </a:solidFill>
                        <a:effectLst/>
                        <a:latin typeface="+mn-lt"/>
                        <a:ea typeface="+mn-ea"/>
                        <a:cs typeface="+mn-cs"/>
                      </a:endParaRPr>
                    </a:p>
                  </a:txBody>
                  <a:tcPr marL="47009" marR="47009" marT="0" marB="47009">
                    <a:solidFill>
                      <a:schemeClr val="bg2">
                        <a:lumMod val="10000"/>
                      </a:schemeClr>
                    </a:solidFill>
                  </a:tcPr>
                </a:tc>
                <a:extLst>
                  <a:ext uri="{0D108BD9-81ED-4DB2-BD59-A6C34878D82A}">
                    <a16:rowId xmlns:a16="http://schemas.microsoft.com/office/drawing/2014/main" val="3872633709"/>
                  </a:ext>
                </a:extLst>
              </a:tr>
              <a:tr h="888521">
                <a:tc>
                  <a:txBody>
                    <a:bodyPr/>
                    <a:lstStyle/>
                    <a:p>
                      <a:pPr marL="0" algn="l" defTabSz="457200" rtl="0" eaLnBrk="1" latinLnBrk="0" hangingPunct="1">
                        <a:spcBef>
                          <a:spcPts val="600"/>
                        </a:spcBef>
                        <a:spcAft>
                          <a:spcPts val="0"/>
                        </a:spcAft>
                      </a:pPr>
                      <a:r>
                        <a:rPr lang="en-AU" sz="2400" b="1" kern="1200">
                          <a:solidFill>
                            <a:schemeClr val="lt1"/>
                          </a:solidFill>
                          <a:effectLst/>
                          <a:latin typeface="+mn-lt"/>
                          <a:ea typeface="+mn-ea"/>
                          <a:cs typeface="+mn-cs"/>
                        </a:rPr>
                        <a:t>C</a:t>
                      </a:r>
                    </a:p>
                  </a:txBody>
                  <a:tcPr marL="47009" marR="47009" marT="0" marB="47009">
                    <a:solidFill>
                      <a:schemeClr val="bg2">
                        <a:lumMod val="10000"/>
                      </a:schemeClr>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AU" sz="2400" b="1" kern="1200" dirty="0">
                          <a:solidFill>
                            <a:srgbClr val="0070C0"/>
                          </a:solidFill>
                          <a:effectLst/>
                          <a:latin typeface="+mn-lt"/>
                          <a:ea typeface="+mn-ea"/>
                          <a:cs typeface="+mn-cs"/>
                        </a:rPr>
                        <a:t>Some perceptive </a:t>
                      </a:r>
                      <a:r>
                        <a:rPr lang="en-AU" sz="2400" b="1" kern="1200" dirty="0">
                          <a:solidFill>
                            <a:srgbClr val="FF0000"/>
                          </a:solidFill>
                          <a:effectLst/>
                          <a:latin typeface="+mn-lt"/>
                          <a:ea typeface="+mn-ea"/>
                          <a:cs typeface="+mn-cs"/>
                        </a:rPr>
                        <a:t>evaluation</a:t>
                      </a:r>
                      <a:r>
                        <a:rPr lang="en-AU" sz="2400" b="1" kern="1200" dirty="0">
                          <a:solidFill>
                            <a:schemeClr val="lt1"/>
                          </a:solidFill>
                          <a:effectLst/>
                          <a:latin typeface="+mn-lt"/>
                          <a:ea typeface="+mn-ea"/>
                          <a:cs typeface="+mn-cs"/>
                        </a:rPr>
                        <a:t> of </a:t>
                      </a:r>
                      <a:r>
                        <a:rPr lang="en-AU" sz="2400" b="1" kern="1200" dirty="0">
                          <a:solidFill>
                            <a:srgbClr val="00B050"/>
                          </a:solidFill>
                          <a:effectLst/>
                          <a:latin typeface="+mn-lt"/>
                          <a:ea typeface="+mn-ea"/>
                          <a:cs typeface="+mn-cs"/>
                        </a:rPr>
                        <a:t>implemented strategies</a:t>
                      </a:r>
                      <a:r>
                        <a:rPr lang="en-AU" sz="2400" b="1" kern="1200" dirty="0">
                          <a:solidFill>
                            <a:schemeClr val="lt1"/>
                          </a:solidFill>
                          <a:effectLst/>
                          <a:latin typeface="+mn-lt"/>
                          <a:ea typeface="+mn-ea"/>
                          <a:cs typeface="+mn-cs"/>
                        </a:rPr>
                        <a:t>.</a:t>
                      </a:r>
                    </a:p>
                    <a:p>
                      <a:pPr marL="0" algn="l" defTabSz="457200" rtl="0" eaLnBrk="1" latinLnBrk="0" hangingPunct="1">
                        <a:spcBef>
                          <a:spcPts val="600"/>
                        </a:spcBef>
                        <a:spcAft>
                          <a:spcPts val="0"/>
                        </a:spcAft>
                      </a:pPr>
                      <a:endParaRPr lang="en-AU" sz="2400" b="1" kern="1200" dirty="0">
                        <a:solidFill>
                          <a:schemeClr val="lt1"/>
                        </a:solidFill>
                        <a:effectLst/>
                        <a:latin typeface="+mn-lt"/>
                        <a:ea typeface="+mn-ea"/>
                        <a:cs typeface="+mn-cs"/>
                      </a:endParaRPr>
                    </a:p>
                  </a:txBody>
                  <a:tcPr marL="47009" marR="47009" marT="0" marB="47009">
                    <a:solidFill>
                      <a:schemeClr val="bg2">
                        <a:lumMod val="10000"/>
                      </a:schemeClr>
                    </a:solidFill>
                  </a:tcPr>
                </a:tc>
                <a:extLst>
                  <a:ext uri="{0D108BD9-81ED-4DB2-BD59-A6C34878D82A}">
                    <a16:rowId xmlns:a16="http://schemas.microsoft.com/office/drawing/2014/main" val="3392866032"/>
                  </a:ext>
                </a:extLst>
              </a:tr>
              <a:tr h="888521">
                <a:tc>
                  <a:txBody>
                    <a:bodyPr/>
                    <a:lstStyle/>
                    <a:p>
                      <a:pPr marL="0" algn="l" defTabSz="457200" rtl="0" eaLnBrk="1" latinLnBrk="0" hangingPunct="1">
                        <a:spcBef>
                          <a:spcPts val="600"/>
                        </a:spcBef>
                        <a:spcAft>
                          <a:spcPts val="0"/>
                        </a:spcAft>
                      </a:pPr>
                      <a:r>
                        <a:rPr lang="en-AU" sz="2400" b="1" kern="1200">
                          <a:solidFill>
                            <a:schemeClr val="lt1"/>
                          </a:solidFill>
                          <a:effectLst/>
                          <a:latin typeface="+mn-lt"/>
                          <a:ea typeface="+mn-ea"/>
                          <a:cs typeface="+mn-cs"/>
                        </a:rPr>
                        <a:t>D</a:t>
                      </a:r>
                    </a:p>
                  </a:txBody>
                  <a:tcPr marL="47009" marR="47009" marT="0" marB="47009">
                    <a:solidFill>
                      <a:schemeClr val="bg2">
                        <a:lumMod val="10000"/>
                      </a:schemeClr>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AU" sz="2400" b="1" kern="1200" dirty="0">
                          <a:solidFill>
                            <a:srgbClr val="FF0000"/>
                          </a:solidFill>
                          <a:effectLst/>
                          <a:latin typeface="+mn-lt"/>
                          <a:ea typeface="+mn-ea"/>
                          <a:cs typeface="+mn-cs"/>
                        </a:rPr>
                        <a:t>Description</a:t>
                      </a:r>
                      <a:r>
                        <a:rPr lang="en-AU" sz="2400" b="1" kern="1200" dirty="0">
                          <a:solidFill>
                            <a:schemeClr val="lt1"/>
                          </a:solidFill>
                          <a:effectLst/>
                          <a:latin typeface="+mn-lt"/>
                          <a:ea typeface="+mn-ea"/>
                          <a:cs typeface="+mn-cs"/>
                        </a:rPr>
                        <a:t> of </a:t>
                      </a:r>
                      <a:r>
                        <a:rPr lang="en-AU" sz="2400" b="1" kern="1200" dirty="0">
                          <a:solidFill>
                            <a:srgbClr val="00B050"/>
                          </a:solidFill>
                          <a:effectLst/>
                          <a:latin typeface="+mn-lt"/>
                          <a:ea typeface="+mn-ea"/>
                          <a:cs typeface="+mn-cs"/>
                        </a:rPr>
                        <a:t>implemented strategies</a:t>
                      </a:r>
                      <a:r>
                        <a:rPr lang="en-AU" sz="2400" b="1" kern="1200" dirty="0">
                          <a:solidFill>
                            <a:schemeClr val="lt1"/>
                          </a:solidFill>
                          <a:effectLst/>
                          <a:latin typeface="+mn-lt"/>
                          <a:ea typeface="+mn-ea"/>
                          <a:cs typeface="+mn-cs"/>
                        </a:rPr>
                        <a:t>.</a:t>
                      </a:r>
                    </a:p>
                    <a:p>
                      <a:pPr marL="0" algn="l" defTabSz="457200" rtl="0" eaLnBrk="1" latinLnBrk="0" hangingPunct="1">
                        <a:spcBef>
                          <a:spcPts val="600"/>
                        </a:spcBef>
                        <a:spcAft>
                          <a:spcPts val="0"/>
                        </a:spcAft>
                      </a:pPr>
                      <a:endParaRPr lang="en-AU" sz="2400" b="1" kern="1200" dirty="0">
                        <a:solidFill>
                          <a:schemeClr val="lt1"/>
                        </a:solidFill>
                        <a:effectLst/>
                        <a:latin typeface="+mn-lt"/>
                        <a:ea typeface="+mn-ea"/>
                        <a:cs typeface="+mn-cs"/>
                      </a:endParaRPr>
                    </a:p>
                  </a:txBody>
                  <a:tcPr marL="47009" marR="47009" marT="0" marB="47009">
                    <a:solidFill>
                      <a:schemeClr val="bg2">
                        <a:lumMod val="10000"/>
                      </a:schemeClr>
                    </a:solidFill>
                  </a:tcPr>
                </a:tc>
                <a:extLst>
                  <a:ext uri="{0D108BD9-81ED-4DB2-BD59-A6C34878D82A}">
                    <a16:rowId xmlns:a16="http://schemas.microsoft.com/office/drawing/2014/main" val="3076298892"/>
                  </a:ext>
                </a:extLst>
              </a:tr>
            </a:tbl>
          </a:graphicData>
        </a:graphic>
      </p:graphicFrame>
    </p:spTree>
    <p:extLst>
      <p:ext uri="{BB962C8B-B14F-4D97-AF65-F5344CB8AC3E}">
        <p14:creationId xmlns:p14="http://schemas.microsoft.com/office/powerpoint/2010/main" val="303251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6CC5A-D00F-4677-A84A-A96BB5D24A56}"/>
              </a:ext>
            </a:extLst>
          </p:cNvPr>
          <p:cNvSpPr>
            <a:spLocks noGrp="1"/>
          </p:cNvSpPr>
          <p:nvPr>
            <p:ph type="title"/>
          </p:nvPr>
        </p:nvSpPr>
        <p:spPr/>
        <p:txBody>
          <a:bodyPr/>
          <a:lstStyle/>
          <a:p>
            <a:r>
              <a:rPr lang="en-AU" dirty="0"/>
              <a:t>Performance Standards Competition </a:t>
            </a:r>
            <a:endParaRPr lang="en-US" dirty="0"/>
          </a:p>
        </p:txBody>
      </p:sp>
      <p:sp>
        <p:nvSpPr>
          <p:cNvPr id="3" name="Content Placeholder 2">
            <a:extLst>
              <a:ext uri="{FF2B5EF4-FFF2-40B4-BE49-F238E27FC236}">
                <a16:creationId xmlns:a16="http://schemas.microsoft.com/office/drawing/2014/main" id="{3137EA98-16D3-4AB0-81E8-D1A42CC5D457}"/>
              </a:ext>
            </a:extLst>
          </p:cNvPr>
          <p:cNvSpPr>
            <a:spLocks noGrp="1"/>
          </p:cNvSpPr>
          <p:nvPr>
            <p:ph idx="1"/>
          </p:nvPr>
        </p:nvSpPr>
        <p:spPr/>
        <p:txBody>
          <a:bodyPr/>
          <a:lstStyle/>
          <a:p>
            <a:r>
              <a:rPr lang="en-AU" dirty="0"/>
              <a:t>Step 2: As a group you are going to apply collaboration and communication skills highly effectively to sort the performance standards into the correct order. </a:t>
            </a:r>
          </a:p>
          <a:p>
            <a:r>
              <a:rPr lang="en-AU" dirty="0"/>
              <a:t>You will need to ensure that the qualifier (or adjectives) and verbs/actions are reattached to the correct feature (context).</a:t>
            </a:r>
          </a:p>
          <a:p>
            <a:r>
              <a:rPr lang="en-AU" dirty="0"/>
              <a:t>No devices permitted. </a:t>
            </a:r>
          </a:p>
          <a:p>
            <a:r>
              <a:rPr lang="en-AU" dirty="0"/>
              <a:t>The observer can not make any contributions and must only observe. </a:t>
            </a:r>
          </a:p>
          <a:p>
            <a:endParaRPr lang="en-AU" dirty="0"/>
          </a:p>
          <a:p>
            <a:r>
              <a:rPr lang="en-AU" b="1" dirty="0"/>
              <a:t>**The group who can collaborate most effectively will win a prize.</a:t>
            </a:r>
            <a:r>
              <a:rPr lang="en-AU" dirty="0"/>
              <a:t> </a:t>
            </a:r>
          </a:p>
          <a:p>
            <a:endParaRPr lang="en-US" dirty="0"/>
          </a:p>
        </p:txBody>
      </p:sp>
    </p:spTree>
    <p:extLst>
      <p:ext uri="{BB962C8B-B14F-4D97-AF65-F5344CB8AC3E}">
        <p14:creationId xmlns:p14="http://schemas.microsoft.com/office/powerpoint/2010/main" val="3122739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CFF8-D6D9-4F8E-9E8C-2812DE772DB0}"/>
              </a:ext>
            </a:extLst>
          </p:cNvPr>
          <p:cNvSpPr>
            <a:spLocks noGrp="1"/>
          </p:cNvSpPr>
          <p:nvPr>
            <p:ph type="title"/>
          </p:nvPr>
        </p:nvSpPr>
        <p:spPr/>
        <p:txBody>
          <a:bodyPr/>
          <a:lstStyle/>
          <a:p>
            <a:r>
              <a:rPr lang="en-AU" dirty="0"/>
              <a:t>Performance Standards Competition </a:t>
            </a:r>
            <a:endParaRPr lang="en-US" dirty="0"/>
          </a:p>
        </p:txBody>
      </p:sp>
      <p:sp>
        <p:nvSpPr>
          <p:cNvPr id="3" name="Content Placeholder 2">
            <a:extLst>
              <a:ext uri="{FF2B5EF4-FFF2-40B4-BE49-F238E27FC236}">
                <a16:creationId xmlns:a16="http://schemas.microsoft.com/office/drawing/2014/main" id="{15E93BEA-0BE8-42F5-BF81-AF4E8B945EAF}"/>
              </a:ext>
            </a:extLst>
          </p:cNvPr>
          <p:cNvSpPr>
            <a:spLocks noGrp="1"/>
          </p:cNvSpPr>
          <p:nvPr>
            <p:ph idx="1"/>
          </p:nvPr>
        </p:nvSpPr>
        <p:spPr/>
        <p:txBody>
          <a:bodyPr/>
          <a:lstStyle/>
          <a:p>
            <a:r>
              <a:rPr lang="en-US" dirty="0"/>
              <a:t>Step 3: Observers report back to the group on the level their group achieved on the ACER Assessment rubric, as well as what evidence looks like for aspect 1.1, 1.2, 1.3, 2.1, 3.1, 3.2</a:t>
            </a:r>
          </a:p>
          <a:p>
            <a:endParaRPr lang="en-US" dirty="0"/>
          </a:p>
          <a:p>
            <a:r>
              <a:rPr lang="en-US" dirty="0"/>
              <a:t>Step 4: How could the ACER tool be useful for your students?</a:t>
            </a:r>
          </a:p>
          <a:p>
            <a:endParaRPr lang="en-US" dirty="0"/>
          </a:p>
          <a:p>
            <a:r>
              <a:rPr lang="en-US" dirty="0"/>
              <a:t>Step 5: A few tables to share </a:t>
            </a:r>
          </a:p>
        </p:txBody>
      </p:sp>
    </p:spTree>
    <p:extLst>
      <p:ext uri="{BB962C8B-B14F-4D97-AF65-F5344CB8AC3E}">
        <p14:creationId xmlns:p14="http://schemas.microsoft.com/office/powerpoint/2010/main" val="3335742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AD8AD1A-506E-4060-8CB1-DE11EFBED972}"/>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rPr>
              <a:t>ACER Framework in Action</a:t>
            </a:r>
          </a:p>
        </p:txBody>
      </p:sp>
      <p:sp>
        <p:nvSpPr>
          <p:cNvPr id="3" name="Content Placeholder 2">
            <a:extLst>
              <a:ext uri="{FF2B5EF4-FFF2-40B4-BE49-F238E27FC236}">
                <a16:creationId xmlns:a16="http://schemas.microsoft.com/office/drawing/2014/main" id="{D7050F09-B41C-41C7-B5B2-284878BA46AA}"/>
              </a:ext>
            </a:extLst>
          </p:cNvPr>
          <p:cNvSpPr>
            <a:spLocks noGrp="1"/>
          </p:cNvSpPr>
          <p:nvPr>
            <p:ph idx="1"/>
          </p:nvPr>
        </p:nvSpPr>
        <p:spPr>
          <a:xfrm>
            <a:off x="4781818" y="487018"/>
            <a:ext cx="7404497" cy="6053321"/>
          </a:xfrm>
        </p:spPr>
        <p:txBody>
          <a:bodyPr anchor="ctr">
            <a:normAutofit/>
          </a:bodyPr>
          <a:lstStyle/>
          <a:p>
            <a:pPr marL="0" indent="0">
              <a:lnSpc>
                <a:spcPct val="110000"/>
              </a:lnSpc>
              <a:buNone/>
            </a:pPr>
            <a:r>
              <a:rPr lang="en-US" sz="1600" dirty="0">
                <a:solidFill>
                  <a:schemeClr val="tx1"/>
                </a:solidFill>
                <a:latin typeface="Calibri" panose="020F0502020204030204" pitchFamily="34" charset="0"/>
                <a:cs typeface="Calibri" panose="020F0502020204030204" pitchFamily="34" charset="0"/>
              </a:rPr>
              <a:t>In the following video </a:t>
            </a:r>
            <a:r>
              <a:rPr lang="en-AU" sz="1600" dirty="0">
                <a:solidFill>
                  <a:schemeClr val="tx1"/>
                </a:solidFill>
                <a:latin typeface="Calibri" panose="020F0502020204030204" pitchFamily="34" charset="0"/>
                <a:cs typeface="Calibri" panose="020F0502020204030204" pitchFamily="34" charset="0"/>
              </a:rPr>
              <a:t>what evidence can you see, for the following Specific Features?</a:t>
            </a:r>
          </a:p>
          <a:p>
            <a:pPr marL="0" indent="0">
              <a:lnSpc>
                <a:spcPct val="110000"/>
              </a:lnSpc>
              <a:buNone/>
            </a:pPr>
            <a:br>
              <a:rPr lang="en-AU" sz="1300" dirty="0">
                <a:solidFill>
                  <a:schemeClr val="tx1"/>
                </a:solidFill>
                <a:latin typeface="Calibri" panose="020F0502020204030204" pitchFamily="34" charset="0"/>
                <a:cs typeface="Calibri" panose="020F0502020204030204" pitchFamily="34" charset="0"/>
              </a:rPr>
            </a:br>
            <a:r>
              <a:rPr lang="en-US" sz="13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Application and Communication</a:t>
            </a:r>
          </a:p>
          <a:p>
            <a:pPr marL="0" marR="0">
              <a:lnSpc>
                <a:spcPct val="110000"/>
              </a:lnSpc>
              <a:spcBef>
                <a:spcPts val="600"/>
              </a:spcBef>
              <a:spcAft>
                <a:spcPts val="0"/>
              </a:spcAft>
            </a:pPr>
            <a:r>
              <a:rPr lang="en-US" sz="13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specific features are as follows:</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AC1	Contextual application of knowledge and understanding to movement concepts and strategies.</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AC2	Application of communication</a:t>
            </a:r>
            <a:r>
              <a:rPr lang="en-US" sz="1300" dirty="0">
                <a:solidFill>
                  <a:schemeClr val="tx1"/>
                </a:solidFill>
                <a:latin typeface="Calibri" panose="020F0502020204030204" pitchFamily="34" charset="0"/>
                <a:ea typeface="MS Mincho" panose="02020609040205080304" pitchFamily="49" charset="-128"/>
                <a:cs typeface="Calibri" panose="020F0502020204030204" pitchFamily="34" charset="0"/>
              </a:rPr>
              <a:t> </a:t>
            </a: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and collaborative skills.</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AC3	Application of feedback and implementation of strategies to improve participation and/or performance.</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AC4	Communication using subject-specific terminology.</a:t>
            </a:r>
          </a:p>
          <a:p>
            <a:pPr marL="0" marR="0">
              <a:lnSpc>
                <a:spcPct val="110000"/>
              </a:lnSpc>
              <a:spcBef>
                <a:spcPts val="1800"/>
              </a:spcBef>
              <a:spcAft>
                <a:spcPts val="0"/>
              </a:spcAft>
            </a:pPr>
            <a:r>
              <a:rPr lang="en-US" sz="13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Analysis and Evaluation </a:t>
            </a:r>
          </a:p>
          <a:p>
            <a:pPr marL="0" marR="0">
              <a:lnSpc>
                <a:spcPct val="110000"/>
              </a:lnSpc>
              <a:spcBef>
                <a:spcPts val="600"/>
              </a:spcBef>
              <a:spcAft>
                <a:spcPts val="0"/>
              </a:spcAft>
            </a:pPr>
            <a:r>
              <a:rPr lang="en-US" sz="13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specific features are as follows:</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AE1 	Analysis and evaluation of evidence relating to physical activity.</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AE2	Reflection on and evaluation of participation and/or performance improvement.</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AE3	Evaluation of implemented strategies.</a:t>
            </a:r>
          </a:p>
          <a:p>
            <a:pPr marL="360045" marR="0" indent="-360045">
              <a:lnSpc>
                <a:spcPct val="110000"/>
              </a:lnSpc>
              <a:spcBef>
                <a:spcPts val="300"/>
              </a:spcBef>
              <a:spcAft>
                <a:spcPts val="0"/>
              </a:spcAft>
              <a:tabLst>
                <a:tab pos="360045" algn="l"/>
              </a:tabLst>
            </a:pPr>
            <a:r>
              <a:rPr lang="en-US" sz="1300" dirty="0">
                <a:solidFill>
                  <a:schemeClr val="tx1"/>
                </a:solidFill>
                <a:effectLst/>
                <a:latin typeface="Calibri" panose="020F0502020204030204" pitchFamily="34" charset="0"/>
                <a:ea typeface="MS Mincho" panose="02020609040205080304" pitchFamily="49" charset="-128"/>
                <a:cs typeface="Calibri" panose="020F0502020204030204" pitchFamily="34" charset="0"/>
              </a:rPr>
              <a:t>AE4 	Proposal of recommendations for future directions.</a:t>
            </a:r>
          </a:p>
          <a:p>
            <a:pPr>
              <a:lnSpc>
                <a:spcPct val="110000"/>
              </a:lnSpc>
            </a:pPr>
            <a:endParaRPr lang="en-US" sz="13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2642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D844250-6DD3-4687-8439-C0526E3F1892}"/>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dirty="0">
                <a:solidFill>
                  <a:srgbClr val="FFFFFF"/>
                </a:solidFill>
              </a:rPr>
              <a:t>ACER Framework in Action</a:t>
            </a:r>
          </a:p>
        </p:txBody>
      </p:sp>
      <p:cxnSp>
        <p:nvCxnSpPr>
          <p:cNvPr id="13"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90E292C-1E16-46E8-9E7A-902A8240A183}"/>
              </a:ext>
            </a:extLst>
          </p:cNvPr>
          <p:cNvSpPr/>
          <p:nvPr/>
        </p:nvSpPr>
        <p:spPr>
          <a:xfrm>
            <a:off x="6743700" y="2286000"/>
            <a:ext cx="3646170" cy="1988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Please view this clip in the video captured on the day</a:t>
            </a:r>
          </a:p>
        </p:txBody>
      </p:sp>
    </p:spTree>
    <p:extLst>
      <p:ext uri="{BB962C8B-B14F-4D97-AF65-F5344CB8AC3E}">
        <p14:creationId xmlns:p14="http://schemas.microsoft.com/office/powerpoint/2010/main" val="2717168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38A5D-FFA5-43DF-A0B1-1C049B829ADE}"/>
              </a:ext>
            </a:extLst>
          </p:cNvPr>
          <p:cNvSpPr>
            <a:spLocks noGrp="1"/>
          </p:cNvSpPr>
          <p:nvPr>
            <p:ph type="title"/>
          </p:nvPr>
        </p:nvSpPr>
        <p:spPr>
          <a:xfrm>
            <a:off x="5172074" y="286603"/>
            <a:ext cx="5983605" cy="1450757"/>
          </a:xfrm>
        </p:spPr>
        <p:txBody>
          <a:bodyPr>
            <a:normAutofit/>
          </a:bodyPr>
          <a:lstStyle/>
          <a:p>
            <a:r>
              <a:rPr lang="en-US" dirty="0"/>
              <a:t>ACER Framework in action </a:t>
            </a:r>
          </a:p>
        </p:txBody>
      </p:sp>
      <p:pic>
        <p:nvPicPr>
          <p:cNvPr id="5" name="Picture 4" descr="Empty speech bubbles">
            <a:extLst>
              <a:ext uri="{FF2B5EF4-FFF2-40B4-BE49-F238E27FC236}">
                <a16:creationId xmlns:a16="http://schemas.microsoft.com/office/drawing/2014/main" id="{0FD32CF4-7C71-4F75-8FBB-9E245F5C2BA8}"/>
              </a:ext>
            </a:extLst>
          </p:cNvPr>
          <p:cNvPicPr>
            <a:picLocks noChangeAspect="1"/>
          </p:cNvPicPr>
          <p:nvPr/>
        </p:nvPicPr>
        <p:blipFill rotWithShape="1">
          <a:blip r:embed="rId3"/>
          <a:srcRect l="30365" r="21872"/>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4B1EC4-B81D-4B3C-B8E4-690C21F88AC4}"/>
              </a:ext>
            </a:extLst>
          </p:cNvPr>
          <p:cNvSpPr>
            <a:spLocks noGrp="1"/>
          </p:cNvSpPr>
          <p:nvPr>
            <p:ph idx="1"/>
          </p:nvPr>
        </p:nvSpPr>
        <p:spPr>
          <a:xfrm>
            <a:off x="5172074" y="2108201"/>
            <a:ext cx="5983606" cy="3760891"/>
          </a:xfrm>
        </p:spPr>
        <p:txBody>
          <a:bodyPr>
            <a:normAutofit/>
          </a:bodyPr>
          <a:lstStyle/>
          <a:p>
            <a:pPr marL="0" indent="0">
              <a:buNone/>
            </a:pPr>
            <a:r>
              <a:rPr lang="en-AU" dirty="0">
                <a:latin typeface="Calibri" panose="020F0502020204030204" pitchFamily="34" charset="0"/>
                <a:cs typeface="Calibri" panose="020F0502020204030204" pitchFamily="34" charset="0"/>
              </a:rPr>
              <a:t>Which specific features did you see evidence for?</a:t>
            </a:r>
          </a:p>
          <a:p>
            <a:pPr marL="0" indent="0">
              <a:buNone/>
            </a:pPr>
            <a:r>
              <a:rPr lang="en-AU" dirty="0">
                <a:latin typeface="Calibri" panose="020F0502020204030204" pitchFamily="34" charset="0"/>
                <a:cs typeface="Calibri" panose="020F0502020204030204" pitchFamily="34" charset="0"/>
              </a:rPr>
              <a:t>What did this evidence look like?</a:t>
            </a:r>
          </a:p>
          <a:p>
            <a:pPr marL="0" indent="0">
              <a:buNone/>
            </a:pPr>
            <a:endParaRPr lang="en-AU" dirty="0">
              <a:latin typeface="Calibri" panose="020F0502020204030204" pitchFamily="34" charset="0"/>
              <a:cs typeface="Calibri" panose="020F0502020204030204" pitchFamily="34" charset="0"/>
            </a:endParaRPr>
          </a:p>
          <a:p>
            <a:pPr lvl="1"/>
            <a:r>
              <a:rPr lang="en-AU" dirty="0">
                <a:latin typeface="Calibri" panose="020F0502020204030204" pitchFamily="34" charset="0"/>
                <a:cs typeface="Calibri" panose="020F0502020204030204" pitchFamily="34" charset="0"/>
              </a:rPr>
              <a:t>Think, pair, share </a:t>
            </a:r>
          </a:p>
          <a:p>
            <a:endParaRPr lang="en-US" dirty="0"/>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523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FEB-0466-4300-BCC2-5D96B1F6E8BC}"/>
              </a:ext>
            </a:extLst>
          </p:cNvPr>
          <p:cNvSpPr>
            <a:spLocks noGrp="1"/>
          </p:cNvSpPr>
          <p:nvPr>
            <p:ph type="title"/>
          </p:nvPr>
        </p:nvSpPr>
        <p:spPr/>
        <p:txBody>
          <a:bodyPr/>
          <a:lstStyle/>
          <a:p>
            <a:r>
              <a:rPr lang="en-AU" dirty="0"/>
              <a:t>WOWs (Walk Out Withs)</a:t>
            </a:r>
          </a:p>
        </p:txBody>
      </p:sp>
      <p:sp>
        <p:nvSpPr>
          <p:cNvPr id="3" name="Content Placeholder 2">
            <a:extLst>
              <a:ext uri="{FF2B5EF4-FFF2-40B4-BE49-F238E27FC236}">
                <a16:creationId xmlns:a16="http://schemas.microsoft.com/office/drawing/2014/main" id="{C97C177A-B357-452B-B6F1-48B982DC92CE}"/>
              </a:ext>
            </a:extLst>
          </p:cNvPr>
          <p:cNvSpPr>
            <a:spLocks noGrp="1"/>
          </p:cNvSpPr>
          <p:nvPr>
            <p:ph idx="1"/>
          </p:nvPr>
        </p:nvSpPr>
        <p:spPr>
          <a:xfrm>
            <a:off x="463463" y="2054268"/>
            <a:ext cx="11636679" cy="4070959"/>
          </a:xfrm>
        </p:spPr>
        <p:txBody>
          <a:bodyPr>
            <a:normAutofit fontScale="92500" lnSpcReduction="20000"/>
          </a:bodyPr>
          <a:lstStyle/>
          <a:p>
            <a:pPr marL="0" indent="0">
              <a:buNone/>
            </a:pPr>
            <a:r>
              <a:rPr lang="en-AU" dirty="0"/>
              <a:t>Attendees will leave today with; </a:t>
            </a:r>
          </a:p>
          <a:p>
            <a:pPr>
              <a:buFont typeface="Arial" panose="020B0604020202020204" pitchFamily="34" charset="0"/>
              <a:buChar char="•"/>
            </a:pPr>
            <a:r>
              <a:rPr lang="en-AU" dirty="0"/>
              <a:t> Collaborative strategies that can be used with and by your students.</a:t>
            </a:r>
          </a:p>
          <a:p>
            <a:pPr>
              <a:buFont typeface="Arial" panose="020B0604020202020204" pitchFamily="34" charset="0"/>
              <a:buChar char="•"/>
            </a:pPr>
            <a:r>
              <a:rPr lang="en-AU" dirty="0"/>
              <a:t> A better understanding of the different skills associated with communication and collaboration.</a:t>
            </a:r>
          </a:p>
          <a:p>
            <a:pPr>
              <a:buFont typeface="Arial" panose="020B0604020202020204" pitchFamily="34" charset="0"/>
              <a:buChar char="•"/>
            </a:pPr>
            <a:r>
              <a:rPr lang="en-AU" dirty="0"/>
              <a:t> Examples of the application of collaboration and communication skills.</a:t>
            </a:r>
          </a:p>
          <a:p>
            <a:pPr>
              <a:buFont typeface="Arial" panose="020B0604020202020204" pitchFamily="34" charset="0"/>
              <a:buChar char="•"/>
            </a:pPr>
            <a:r>
              <a:rPr lang="en-AU" dirty="0"/>
              <a:t> The ACER Collaboration Framework and how it can be applied to support teaching and learning.</a:t>
            </a:r>
          </a:p>
          <a:p>
            <a:pPr>
              <a:buFont typeface="Arial" panose="020B0604020202020204" pitchFamily="34" charset="0"/>
              <a:buChar char="•"/>
            </a:pPr>
            <a:r>
              <a:rPr lang="en-AU" dirty="0"/>
              <a:t> A range of formative feedback tools via the AC Leaders Resource.</a:t>
            </a:r>
          </a:p>
          <a:p>
            <a:pPr>
              <a:buFont typeface="Arial" panose="020B0604020202020204" pitchFamily="34" charset="0"/>
              <a:buChar char="•"/>
            </a:pPr>
            <a:r>
              <a:rPr lang="en-AU" dirty="0"/>
              <a:t> A detailed understanding of the Specific Features and Performance Standards.</a:t>
            </a:r>
          </a:p>
          <a:p>
            <a:pPr>
              <a:buFont typeface="Arial" panose="020B0604020202020204" pitchFamily="34" charset="0"/>
              <a:buChar char="•"/>
            </a:pPr>
            <a:r>
              <a:rPr lang="en-AU" dirty="0"/>
              <a:t> Understanding of how Improvement Cycle(s) can be used to guide student learning.</a:t>
            </a:r>
          </a:p>
          <a:p>
            <a:pPr>
              <a:buFont typeface="Arial" panose="020B0604020202020204" pitchFamily="34" charset="0"/>
              <a:buChar char="•"/>
            </a:pPr>
            <a:r>
              <a:rPr lang="en-AU" dirty="0"/>
              <a:t> Networking opportunities.</a:t>
            </a:r>
          </a:p>
          <a:p>
            <a:pPr>
              <a:buFont typeface="Arial" panose="020B0604020202020204" pitchFamily="34" charset="0"/>
              <a:buChar char="•"/>
            </a:pPr>
            <a:endParaRPr lang="en-AU" dirty="0"/>
          </a:p>
        </p:txBody>
      </p:sp>
    </p:spTree>
    <p:extLst>
      <p:ext uri="{BB962C8B-B14F-4D97-AF65-F5344CB8AC3E}">
        <p14:creationId xmlns:p14="http://schemas.microsoft.com/office/powerpoint/2010/main" val="2251561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11A60-5956-464E-A756-FDE08E73846E}"/>
              </a:ext>
            </a:extLst>
          </p:cNvPr>
          <p:cNvSpPr>
            <a:spLocks noGrp="1"/>
          </p:cNvSpPr>
          <p:nvPr>
            <p:ph type="title"/>
          </p:nvPr>
        </p:nvSpPr>
        <p:spPr>
          <a:xfrm>
            <a:off x="878911" y="643468"/>
            <a:ext cx="3837468" cy="1674180"/>
          </a:xfrm>
        </p:spPr>
        <p:txBody>
          <a:bodyPr>
            <a:normAutofit/>
          </a:bodyPr>
          <a:lstStyle/>
          <a:p>
            <a:r>
              <a:rPr lang="en-AU" sz="3700" dirty="0"/>
              <a:t>Performance Zone vs Learning Zone</a:t>
            </a:r>
          </a:p>
        </p:txBody>
      </p:sp>
      <p:cxnSp>
        <p:nvCxnSpPr>
          <p:cNvPr id="5125" name="Straight Connector 7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8CD7BB-78DB-4CD7-BBCC-8391157123E3}"/>
              </a:ext>
            </a:extLst>
          </p:cNvPr>
          <p:cNvSpPr>
            <a:spLocks noGrp="1"/>
          </p:cNvSpPr>
          <p:nvPr>
            <p:ph idx="1"/>
          </p:nvPr>
        </p:nvSpPr>
        <p:spPr>
          <a:xfrm>
            <a:off x="858064" y="2639379"/>
            <a:ext cx="3858315" cy="3575135"/>
          </a:xfrm>
        </p:spPr>
        <p:txBody>
          <a:bodyPr>
            <a:normAutofit/>
          </a:bodyPr>
          <a:lstStyle/>
          <a:p>
            <a:pPr lvl="1">
              <a:lnSpc>
                <a:spcPct val="110000"/>
              </a:lnSpc>
              <a:buFont typeface="Wingdings" panose="05000000000000000000" pitchFamily="2" charset="2"/>
              <a:buChar char="§"/>
            </a:pPr>
            <a:r>
              <a:rPr lang="en-US" b="1" dirty="0">
                <a:latin typeface="arial" panose="020B0604020202020204" pitchFamily="34" charset="0"/>
              </a:rPr>
              <a:t>P</a:t>
            </a:r>
            <a:r>
              <a:rPr lang="en-US" b="1" i="0" dirty="0">
                <a:effectLst/>
                <a:latin typeface="arial" panose="020B0604020202020204" pitchFamily="34" charset="0"/>
              </a:rPr>
              <a:t>erformance</a:t>
            </a:r>
            <a:r>
              <a:rPr lang="en-US" b="0" i="0" dirty="0">
                <a:effectLst/>
                <a:latin typeface="arial" panose="020B0604020202020204" pitchFamily="34" charset="0"/>
              </a:rPr>
              <a:t> zone and the </a:t>
            </a:r>
            <a:r>
              <a:rPr lang="en-US" b="1" i="0" dirty="0">
                <a:effectLst/>
                <a:latin typeface="arial" panose="020B0604020202020204" pitchFamily="34" charset="0"/>
              </a:rPr>
              <a:t>learning</a:t>
            </a:r>
            <a:r>
              <a:rPr lang="en-US" b="0" i="0" dirty="0">
                <a:effectLst/>
                <a:latin typeface="arial" panose="020B0604020202020204" pitchFamily="34" charset="0"/>
              </a:rPr>
              <a:t> zone as periods of time when we have different goals</a:t>
            </a:r>
          </a:p>
          <a:p>
            <a:pPr lvl="1">
              <a:lnSpc>
                <a:spcPct val="110000"/>
              </a:lnSpc>
              <a:buFont typeface="Wingdings" panose="05000000000000000000" pitchFamily="2" charset="2"/>
              <a:buChar char="§"/>
            </a:pPr>
            <a:r>
              <a:rPr lang="en-US" b="1" dirty="0">
                <a:latin typeface="arial" panose="020B0604020202020204" pitchFamily="34" charset="0"/>
              </a:rPr>
              <a:t>L</a:t>
            </a:r>
            <a:r>
              <a:rPr lang="en-US" b="1" i="0" dirty="0">
                <a:effectLst/>
                <a:latin typeface="arial" panose="020B0604020202020204" pitchFamily="34" charset="0"/>
              </a:rPr>
              <a:t>earning</a:t>
            </a:r>
            <a:r>
              <a:rPr lang="en-US" b="0" i="0" dirty="0">
                <a:effectLst/>
                <a:latin typeface="arial" panose="020B0604020202020204" pitchFamily="34" charset="0"/>
              </a:rPr>
              <a:t> zone - aiming to improve, an objective which both promotes and stimulates a growth mindset</a:t>
            </a:r>
          </a:p>
          <a:p>
            <a:pPr lvl="1">
              <a:lnSpc>
                <a:spcPct val="110000"/>
              </a:lnSpc>
              <a:buFont typeface="Wingdings" panose="05000000000000000000" pitchFamily="2" charset="2"/>
              <a:buChar char="§"/>
            </a:pPr>
            <a:r>
              <a:rPr lang="en-US" b="0" i="0" dirty="0">
                <a:effectLst/>
                <a:latin typeface="arial" panose="020B0604020202020204" pitchFamily="34" charset="0"/>
              </a:rPr>
              <a:t> </a:t>
            </a:r>
            <a:r>
              <a:rPr lang="en-US" b="1" i="0" dirty="0">
                <a:effectLst/>
                <a:latin typeface="arial" panose="020B0604020202020204" pitchFamily="34" charset="0"/>
              </a:rPr>
              <a:t>Performance</a:t>
            </a:r>
            <a:r>
              <a:rPr lang="en-US" b="0" i="0" dirty="0">
                <a:effectLst/>
                <a:latin typeface="arial" panose="020B0604020202020204" pitchFamily="34" charset="0"/>
              </a:rPr>
              <a:t> zone we aim for flawless execution</a:t>
            </a:r>
          </a:p>
          <a:p>
            <a:pPr marL="0" indent="0">
              <a:lnSpc>
                <a:spcPct val="110000"/>
              </a:lnSpc>
              <a:buNone/>
            </a:pPr>
            <a:endParaRPr lang="en-US" sz="1400" dirty="0">
              <a:latin typeface="arial" panose="020B0604020202020204" pitchFamily="34" charset="0"/>
            </a:endParaRPr>
          </a:p>
          <a:p>
            <a:pPr marL="0" indent="0">
              <a:lnSpc>
                <a:spcPct val="110000"/>
              </a:lnSpc>
              <a:buNone/>
            </a:pPr>
            <a:endParaRPr lang="en-US" sz="1400" b="0" i="0" dirty="0">
              <a:effectLst/>
              <a:latin typeface="arial" panose="020B0604020202020204" pitchFamily="34" charset="0"/>
            </a:endParaRPr>
          </a:p>
          <a:p>
            <a:pPr marL="0" indent="0">
              <a:lnSpc>
                <a:spcPct val="110000"/>
              </a:lnSpc>
              <a:buNone/>
            </a:pPr>
            <a:endParaRPr lang="en-AU" sz="1400" dirty="0"/>
          </a:p>
        </p:txBody>
      </p:sp>
      <p:sp>
        <p:nvSpPr>
          <p:cNvPr id="5126" name="Rectangle 74">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A3D67C45-822C-4254-BDDD-B42B4BF3D831}"/>
              </a:ext>
            </a:extLst>
          </p:cNvPr>
          <p:cNvSpPr/>
          <p:nvPr/>
        </p:nvSpPr>
        <p:spPr>
          <a:xfrm>
            <a:off x="5406190" y="2639379"/>
            <a:ext cx="6096000" cy="1292662"/>
          </a:xfrm>
          <a:prstGeom prst="rect">
            <a:avLst/>
          </a:prstGeom>
        </p:spPr>
        <p:txBody>
          <a:bodyPr>
            <a:spAutoFit/>
          </a:bodyPr>
          <a:lstStyle/>
          <a:p>
            <a:pPr algn="ctr"/>
            <a:r>
              <a:rPr lang="en-GB" dirty="0"/>
              <a:t>Image removed – found at this link:</a:t>
            </a:r>
          </a:p>
          <a:p>
            <a:pPr algn="ctr"/>
            <a:r>
              <a:rPr lang="en-GB" sz="1200" dirty="0">
                <a:solidFill>
                  <a:schemeClr val="accent2"/>
                </a:solidFill>
              </a:rPr>
              <a:t>https://www.google.com/search?q=mindset+works+learning+zone+image&amp;rlz=1C1GCEB_enAU821AU821&amp;tbm=isch&amp;source=iu&amp;ictx=1&amp;fir=3656IEAybHmIxM%252CHdDFgllJtXg1YM%252C_&amp;vet=1&amp;usg=AI4_-kTQ638TNDl07sZdxpooqyK2PCxG-A&amp;sa=X&amp;ved=2ahUKEwjX6cOxzs3xAhWDj-YKHQbqBJIQ9QF6BAgPEAE#imgrc=3656IEAybHmIxM</a:t>
            </a:r>
          </a:p>
        </p:txBody>
      </p:sp>
    </p:spTree>
    <p:extLst>
      <p:ext uri="{BB962C8B-B14F-4D97-AF65-F5344CB8AC3E}">
        <p14:creationId xmlns:p14="http://schemas.microsoft.com/office/powerpoint/2010/main" val="3103068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27304-CEE7-428E-8721-2F30D933994E}"/>
              </a:ext>
            </a:extLst>
          </p:cNvPr>
          <p:cNvSpPr>
            <a:spLocks noGrp="1"/>
          </p:cNvSpPr>
          <p:nvPr>
            <p:ph type="title"/>
          </p:nvPr>
        </p:nvSpPr>
        <p:spPr>
          <a:xfrm>
            <a:off x="642257" y="634946"/>
            <a:ext cx="3690257" cy="1450757"/>
          </a:xfrm>
        </p:spPr>
        <p:txBody>
          <a:bodyPr vert="horz" lIns="91440" tIns="45720" rIns="91440" bIns="45720" rtlCol="0" anchor="b">
            <a:normAutofit/>
          </a:bodyPr>
          <a:lstStyle/>
          <a:p>
            <a:r>
              <a:rPr lang="en-US" sz="2600" dirty="0"/>
              <a:t>What are we expecting of our students?</a:t>
            </a:r>
          </a:p>
        </p:txBody>
      </p:sp>
      <p:cxnSp>
        <p:nvCxnSpPr>
          <p:cNvPr id="13" name="Straight Connector 1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2C8D42-0BDE-4220-8912-2C21B84333ED}"/>
              </a:ext>
            </a:extLst>
          </p:cNvPr>
          <p:cNvSpPr txBox="1"/>
          <p:nvPr/>
        </p:nvSpPr>
        <p:spPr>
          <a:xfrm>
            <a:off x="189574" y="2407451"/>
            <a:ext cx="4458626" cy="4073733"/>
          </a:xfrm>
          <a:prstGeom prst="rect">
            <a:avLst/>
          </a:prstGeom>
        </p:spPr>
        <p:txBody>
          <a:bodyPr vert="horz" lIns="0" tIns="45720" rIns="0" bIns="45720" rtlCol="0">
            <a:normAutofit/>
          </a:bodyPr>
          <a:lstStyle/>
          <a:p>
            <a:pPr indent="-228600">
              <a:lnSpc>
                <a:spcPct val="90000"/>
              </a:lnSpc>
              <a:spcAft>
                <a:spcPts val="600"/>
              </a:spcAft>
              <a:buFont typeface="Calibri" panose="020F0502020204030204" pitchFamily="34" charset="0"/>
              <a:buChar char="•"/>
            </a:pPr>
            <a:r>
              <a:rPr lang="en-US" sz="1400" b="1" i="0" u="none" strike="noStrike" dirty="0">
                <a:solidFill>
                  <a:schemeClr val="tx1">
                    <a:lumMod val="75000"/>
                    <a:lumOff val="25000"/>
                  </a:schemeClr>
                </a:solidFill>
                <a:effectLst/>
              </a:rPr>
              <a:t>Quad A </a:t>
            </a:r>
            <a:r>
              <a:rPr lang="en-US" sz="1400" b="0" i="0" u="none" strike="noStrike" dirty="0">
                <a:solidFill>
                  <a:schemeClr val="tx1">
                    <a:lumMod val="75000"/>
                    <a:lumOff val="25000"/>
                  </a:schemeClr>
                </a:solidFill>
                <a:effectLst/>
              </a:rPr>
              <a:t>- Students gather and store bits of knowledge and information. Students are primarily expected to remember or understand this knowledge.</a:t>
            </a:r>
          </a:p>
          <a:p>
            <a:pPr indent="-228600">
              <a:lnSpc>
                <a:spcPct val="90000"/>
              </a:lnSpc>
              <a:spcAft>
                <a:spcPts val="600"/>
              </a:spcAft>
              <a:buFont typeface="Calibri" panose="020F0502020204030204" pitchFamily="34" charset="0"/>
              <a:buChar char="•"/>
            </a:pPr>
            <a:r>
              <a:rPr lang="en-US" sz="1400" b="1" i="0" u="none" strike="noStrike" dirty="0">
                <a:solidFill>
                  <a:schemeClr val="tx1">
                    <a:lumMod val="75000"/>
                    <a:lumOff val="25000"/>
                  </a:schemeClr>
                </a:solidFill>
                <a:effectLst/>
              </a:rPr>
              <a:t>Quad B </a:t>
            </a:r>
            <a:r>
              <a:rPr lang="en-US" sz="1400" b="0" i="0" u="none" strike="noStrike" dirty="0">
                <a:solidFill>
                  <a:schemeClr val="tx1">
                    <a:lumMod val="75000"/>
                    <a:lumOff val="25000"/>
                  </a:schemeClr>
                </a:solidFill>
                <a:effectLst/>
              </a:rPr>
              <a:t>- Students use acquired knowledge to solve problems, design solutions, and complete work. The highest level of application is to apply knowledge to new and unpredictable situations.</a:t>
            </a:r>
          </a:p>
          <a:p>
            <a:pPr indent="-228600">
              <a:lnSpc>
                <a:spcPct val="90000"/>
              </a:lnSpc>
              <a:spcAft>
                <a:spcPts val="600"/>
              </a:spcAft>
              <a:buFont typeface="Calibri" panose="020F0502020204030204" pitchFamily="34" charset="0"/>
              <a:buChar char="•"/>
            </a:pPr>
            <a:r>
              <a:rPr lang="en-US" sz="1400" b="1" i="0" u="none" strike="noStrike" dirty="0">
                <a:solidFill>
                  <a:schemeClr val="tx1">
                    <a:lumMod val="75000"/>
                    <a:lumOff val="25000"/>
                  </a:schemeClr>
                </a:solidFill>
                <a:effectLst/>
              </a:rPr>
              <a:t>Quad C </a:t>
            </a:r>
            <a:r>
              <a:rPr lang="en-US" sz="1400" b="0" i="0" u="none" strike="noStrike" dirty="0">
                <a:solidFill>
                  <a:schemeClr val="tx1">
                    <a:lumMod val="75000"/>
                    <a:lumOff val="25000"/>
                  </a:schemeClr>
                </a:solidFill>
                <a:effectLst/>
              </a:rPr>
              <a:t>- Students extend and refine their acquired knowledge to be able to use that knowledge automatically and routinely to analyze and solve problems and create solutions.</a:t>
            </a:r>
          </a:p>
          <a:p>
            <a:pPr indent="-228600">
              <a:lnSpc>
                <a:spcPct val="90000"/>
              </a:lnSpc>
              <a:spcAft>
                <a:spcPts val="600"/>
              </a:spcAft>
              <a:buFont typeface="Calibri" panose="020F0502020204030204" pitchFamily="34" charset="0"/>
              <a:buChar char="•"/>
            </a:pPr>
            <a:r>
              <a:rPr lang="en-US" sz="1400" b="1" i="0" u="none" strike="noStrike" dirty="0">
                <a:solidFill>
                  <a:schemeClr val="accent5">
                    <a:lumMod val="60000"/>
                    <a:lumOff val="40000"/>
                  </a:schemeClr>
                </a:solidFill>
                <a:effectLst/>
              </a:rPr>
              <a:t>Quad D </a:t>
            </a:r>
            <a:r>
              <a:rPr lang="en-US" sz="1400" b="0" i="0" u="none" strike="noStrike" dirty="0">
                <a:solidFill>
                  <a:schemeClr val="accent5">
                    <a:lumMod val="60000"/>
                    <a:lumOff val="40000"/>
                  </a:schemeClr>
                </a:solidFill>
                <a:effectLst/>
              </a:rPr>
              <a:t>- Students have the competence to think in complex ways and to apply their knowledge and skills they have acquired. Even when confronted with perplexing unknowns, students can use extensive knowledge and skill to create solutions and take action that further develops their skills and knowledge.</a:t>
            </a:r>
          </a:p>
        </p:txBody>
      </p:sp>
      <p:sp>
        <p:nvSpPr>
          <p:cNvPr id="15" name="Rectangle 1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a:extLst>
              <a:ext uri="{FF2B5EF4-FFF2-40B4-BE49-F238E27FC236}">
                <a16:creationId xmlns:a16="http://schemas.microsoft.com/office/drawing/2014/main" id="{A2F6BDE4-9CAB-45C6-BA2C-8B6B54FC0FEF}"/>
              </a:ext>
            </a:extLst>
          </p:cNvPr>
          <p:cNvSpPr txBox="1"/>
          <p:nvPr/>
        </p:nvSpPr>
        <p:spPr>
          <a:xfrm>
            <a:off x="8345213" y="5848542"/>
            <a:ext cx="3846786" cy="246221"/>
          </a:xfrm>
          <a:prstGeom prst="rect">
            <a:avLst/>
          </a:prstGeom>
          <a:noFill/>
        </p:spPr>
        <p:txBody>
          <a:bodyPr wrap="square" rtlCol="0">
            <a:spAutoFit/>
          </a:bodyPr>
          <a:lstStyle/>
          <a:p>
            <a:r>
              <a:rPr lang="en-US" sz="1000" dirty="0"/>
              <a:t>Rigor/Relevance Framework: Dr. Willard R. Daggett (2016)</a:t>
            </a:r>
          </a:p>
        </p:txBody>
      </p:sp>
      <p:sp>
        <p:nvSpPr>
          <p:cNvPr id="4" name="Content Placeholder 3">
            <a:extLst>
              <a:ext uri="{FF2B5EF4-FFF2-40B4-BE49-F238E27FC236}">
                <a16:creationId xmlns:a16="http://schemas.microsoft.com/office/drawing/2014/main" id="{0D976507-B4CC-4038-ADDF-B1DDF290DD14}"/>
              </a:ext>
            </a:extLst>
          </p:cNvPr>
          <p:cNvSpPr>
            <a:spLocks noGrp="1"/>
          </p:cNvSpPr>
          <p:nvPr>
            <p:ph idx="1"/>
          </p:nvPr>
        </p:nvSpPr>
        <p:spPr>
          <a:xfrm>
            <a:off x="6720840" y="1666854"/>
            <a:ext cx="4171950" cy="3320202"/>
          </a:xfrm>
        </p:spPr>
        <p:txBody>
          <a:bodyPr>
            <a:normAutofit fontScale="92500" lnSpcReduction="10000"/>
          </a:bodyPr>
          <a:lstStyle/>
          <a:p>
            <a:r>
              <a:rPr lang="en-GB" dirty="0"/>
              <a:t>Image removed can be found at this link:</a:t>
            </a:r>
          </a:p>
          <a:p>
            <a:r>
              <a:rPr lang="en-GB" sz="1500" dirty="0">
                <a:solidFill>
                  <a:schemeClr val="accent2"/>
                </a:solidFill>
              </a:rPr>
              <a:t>https://www.google.com/search?q=rigor%2Frelevance+framework+image&amp;tbm=isch&amp;ved=2ahUKEwiLopSzzs3xAhUPaysKHdnFBhkQ2-cCegQIABAA&amp;oq=rigor%2Frelevance+framework+image&amp;gs_lcp=CgNpbWcQAzoFCAAQsQM6CAgAELEDEIMBOgIIADoECAAQQzoECAAQHjoGCAAQCBAeOgQIABAYOgYIABAFEB5Q8swDWNaoBGC4rARoAXAAeACAAYgCiAGtK5IBBjAuMjguNJgBAKABAaoBC2d3cy13aXotaW1nwAEB&amp;sclient=img&amp;ei=s9zjYMv8Ko_WrQHZi5vIAQ&amp;rlz=1C1GCEB_enAU821AU821#imgrc=2kqZaM7-9I54UM</a:t>
            </a:r>
          </a:p>
        </p:txBody>
      </p:sp>
    </p:spTree>
    <p:extLst>
      <p:ext uri="{BB962C8B-B14F-4D97-AF65-F5344CB8AC3E}">
        <p14:creationId xmlns:p14="http://schemas.microsoft.com/office/powerpoint/2010/main" val="339606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41AF-8DD1-4ED3-BC36-532049AE4643}"/>
              </a:ext>
            </a:extLst>
          </p:cNvPr>
          <p:cNvSpPr>
            <a:spLocks noGrp="1"/>
          </p:cNvSpPr>
          <p:nvPr>
            <p:ph type="title"/>
          </p:nvPr>
        </p:nvSpPr>
        <p:spPr>
          <a:xfrm>
            <a:off x="671357" y="1096894"/>
            <a:ext cx="3476625" cy="4962524"/>
          </a:xfrm>
        </p:spPr>
        <p:txBody>
          <a:bodyPr vert="horz" lIns="91440" tIns="45720" rIns="91440" bIns="45720" rtlCol="0" anchor="ctr">
            <a:normAutofit fontScale="90000"/>
          </a:bodyPr>
          <a:lstStyle/>
          <a:p>
            <a:r>
              <a:rPr lang="en-US" sz="2600" b="1" kern="1200" dirty="0">
                <a:solidFill>
                  <a:schemeClr val="tx1"/>
                </a:solidFill>
                <a:latin typeface="Calibri" panose="020F0502020204030204" pitchFamily="34" charset="0"/>
                <a:cs typeface="Calibri" panose="020F0502020204030204" pitchFamily="34" charset="0"/>
              </a:rPr>
              <a:t>What do we teach?</a:t>
            </a:r>
            <a:br>
              <a:rPr lang="en-US" sz="2600" kern="1200" dirty="0">
                <a:solidFill>
                  <a:schemeClr val="tx1"/>
                </a:solidFill>
                <a:latin typeface="Calibri" panose="020F0502020204030204" pitchFamily="34" charset="0"/>
                <a:cs typeface="Calibri" panose="020F0502020204030204" pitchFamily="34" charset="0"/>
              </a:rPr>
            </a:br>
            <a:br>
              <a:rPr lang="en-US" sz="2600" kern="1200" dirty="0">
                <a:solidFill>
                  <a:schemeClr val="tx1"/>
                </a:solidFill>
                <a:latin typeface="Calibri" panose="020F0502020204030204" pitchFamily="34" charset="0"/>
                <a:cs typeface="Calibri" panose="020F0502020204030204" pitchFamily="34" charset="0"/>
              </a:rPr>
            </a:br>
            <a:br>
              <a:rPr lang="en-US" sz="2600" kern="1200" dirty="0">
                <a:solidFill>
                  <a:schemeClr val="tx1"/>
                </a:solidFill>
                <a:latin typeface="Calibri" panose="020F0502020204030204" pitchFamily="34" charset="0"/>
                <a:cs typeface="Calibri" panose="020F0502020204030204" pitchFamily="34" charset="0"/>
              </a:rPr>
            </a:br>
            <a:r>
              <a:rPr lang="en-US" sz="2600" kern="1200" dirty="0">
                <a:solidFill>
                  <a:schemeClr val="tx1"/>
                </a:solidFill>
                <a:latin typeface="Calibri" panose="020F0502020204030204" pitchFamily="34" charset="0"/>
                <a:cs typeface="Calibri" panose="020F0502020204030204" pitchFamily="34" charset="0"/>
              </a:rPr>
              <a:t>- We need to shift our thinking around our pedagogy, and how we construct learning</a:t>
            </a:r>
            <a:br>
              <a:rPr lang="en-US" sz="2600" kern="1200" dirty="0">
                <a:solidFill>
                  <a:schemeClr val="tx1"/>
                </a:solidFill>
                <a:latin typeface="Calibri" panose="020F0502020204030204" pitchFamily="34" charset="0"/>
                <a:cs typeface="Calibri" panose="020F0502020204030204" pitchFamily="34" charset="0"/>
              </a:rPr>
            </a:br>
            <a:br>
              <a:rPr lang="en-US" sz="2600" kern="1200" dirty="0">
                <a:solidFill>
                  <a:schemeClr val="tx1"/>
                </a:solidFill>
                <a:latin typeface="Calibri" panose="020F0502020204030204" pitchFamily="34" charset="0"/>
                <a:cs typeface="Calibri" panose="020F0502020204030204" pitchFamily="34" charset="0"/>
              </a:rPr>
            </a:br>
            <a:r>
              <a:rPr lang="en-US" sz="2600" kern="1200" dirty="0">
                <a:solidFill>
                  <a:schemeClr val="tx1"/>
                </a:solidFill>
                <a:latin typeface="Calibri" panose="020F0502020204030204" pitchFamily="34" charset="0"/>
                <a:cs typeface="Calibri" panose="020F0502020204030204" pitchFamily="34" charset="0"/>
              </a:rPr>
              <a:t>- We need to be purposeful in what we teach to enable our students with the tools needed to meet the requirements of the specific features </a:t>
            </a:r>
            <a:br>
              <a:rPr lang="en-US" sz="2600" kern="1200" dirty="0">
                <a:solidFill>
                  <a:schemeClr val="tx1"/>
                </a:solidFill>
                <a:latin typeface="Calibri" panose="020F0502020204030204" pitchFamily="34" charset="0"/>
                <a:cs typeface="Calibri" panose="020F0502020204030204" pitchFamily="34" charset="0"/>
              </a:rPr>
            </a:br>
            <a:endParaRPr lang="en-US" sz="2600" kern="1200"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0025A4A-02DC-46F1-ADDD-6D952FD0CF16}"/>
              </a:ext>
            </a:extLst>
          </p:cNvPr>
          <p:cNvSpPr txBox="1"/>
          <p:nvPr/>
        </p:nvSpPr>
        <p:spPr>
          <a:xfrm>
            <a:off x="8166538" y="5705475"/>
            <a:ext cx="3846786" cy="707886"/>
          </a:xfrm>
          <a:prstGeom prst="rect">
            <a:avLst/>
          </a:prstGeom>
          <a:noFill/>
        </p:spPr>
        <p:txBody>
          <a:bodyPr wrap="square" rtlCol="0">
            <a:spAutoFit/>
          </a:bodyPr>
          <a:lstStyle/>
          <a:p>
            <a:r>
              <a:rPr lang="en-US" sz="1000" dirty="0"/>
              <a:t>Lucas, B. &amp; Smith, C. (2018). The Capable Country: Cultivating capabilities in Australian education, Mitchell Institute policy report No. 03/2018. Mitchell Institute, Melbourne. Available from: www.mitchellinstitute.org.au</a:t>
            </a:r>
          </a:p>
        </p:txBody>
      </p:sp>
      <p:sp>
        <p:nvSpPr>
          <p:cNvPr id="5" name="Content Placeholder 4">
            <a:extLst>
              <a:ext uri="{FF2B5EF4-FFF2-40B4-BE49-F238E27FC236}">
                <a16:creationId xmlns:a16="http://schemas.microsoft.com/office/drawing/2014/main" id="{EB675838-979D-48E8-A709-496F6B3B8859}"/>
              </a:ext>
            </a:extLst>
          </p:cNvPr>
          <p:cNvSpPr>
            <a:spLocks noGrp="1"/>
          </p:cNvSpPr>
          <p:nvPr>
            <p:ph idx="1"/>
          </p:nvPr>
        </p:nvSpPr>
        <p:spPr>
          <a:xfrm>
            <a:off x="5920740" y="2205990"/>
            <a:ext cx="5383530" cy="3297342"/>
          </a:xfrm>
        </p:spPr>
        <p:txBody>
          <a:bodyPr>
            <a:normAutofit lnSpcReduction="10000"/>
          </a:bodyPr>
          <a:lstStyle/>
          <a:p>
            <a:r>
              <a:rPr lang="en-GB" dirty="0"/>
              <a:t>Image removed –can be found at the following link:</a:t>
            </a:r>
          </a:p>
          <a:p>
            <a:r>
              <a:rPr lang="en-GB" dirty="0"/>
              <a:t> </a:t>
            </a:r>
            <a:r>
              <a:rPr lang="en-GB" sz="1500" dirty="0">
                <a:solidFill>
                  <a:schemeClr val="accent2"/>
                </a:solidFill>
              </a:rPr>
              <a:t>https://www.google.com/search?q=Tha+capable+country%3A+Cultivating+capabilities+in+Australian+education+image&amp;tbm=isch&amp;ved=2ahUKEwiD3rr1zs3xAhUFRysKHXiTDc8Q2-cCegQIABAA&amp;oq=Tha+capable+country%3A+Cultivating+capabilities+in+Australian+education+image&amp;gs_lcp=CgNpbWcQA1C9sAFY_aUCYLioAmgAcAB4AIAB-wGIAeNBkgEGMC40NS41mAEAoAEBqgELZ3dzLXdpei1pbWfAAQE&amp;sclient=img&amp;ei=Pt3jYIPHLYWOrQH4prb4DA&amp;rlz=1C1GCEB_enAU821AU821#imgrc=zGrnI0EkfHwXEM</a:t>
            </a:r>
            <a:endParaRPr lang="en-GB" dirty="0">
              <a:solidFill>
                <a:schemeClr val="accent2"/>
              </a:solidFill>
            </a:endParaRPr>
          </a:p>
        </p:txBody>
      </p:sp>
    </p:spTree>
    <p:extLst>
      <p:ext uri="{BB962C8B-B14F-4D97-AF65-F5344CB8AC3E}">
        <p14:creationId xmlns:p14="http://schemas.microsoft.com/office/powerpoint/2010/main" val="370533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004E4-2D31-48CE-BD4C-85C0E83DBEB0}"/>
              </a:ext>
            </a:extLst>
          </p:cNvPr>
          <p:cNvSpPr>
            <a:spLocks noGrp="1"/>
          </p:cNvSpPr>
          <p:nvPr>
            <p:ph type="title"/>
          </p:nvPr>
        </p:nvSpPr>
        <p:spPr>
          <a:xfrm>
            <a:off x="878911" y="643468"/>
            <a:ext cx="3490380" cy="1674180"/>
          </a:xfrm>
        </p:spPr>
        <p:txBody>
          <a:bodyPr>
            <a:normAutofit/>
          </a:bodyPr>
          <a:lstStyle/>
          <a:p>
            <a:r>
              <a:rPr lang="en-US" sz="4000" dirty="0">
                <a:solidFill>
                  <a:schemeClr val="tx1"/>
                </a:solidFill>
              </a:rPr>
              <a:t>Metacognition</a:t>
            </a:r>
            <a:br>
              <a:rPr lang="en-US" sz="4000" dirty="0">
                <a:solidFill>
                  <a:schemeClr val="tx1"/>
                </a:solidFill>
              </a:rPr>
            </a:br>
            <a:r>
              <a:rPr lang="en-US" sz="1600" i="1" dirty="0">
                <a:solidFill>
                  <a:schemeClr val="tx1"/>
                </a:solidFill>
              </a:rPr>
              <a:t>T</a:t>
            </a:r>
            <a:r>
              <a:rPr lang="en-US" sz="1600" i="1" dirty="0"/>
              <a:t>he ways learners monitor and purposefully direct their learning</a:t>
            </a:r>
            <a:endParaRPr lang="en-US" sz="4000" i="1" dirty="0">
              <a:solidFill>
                <a:schemeClr val="tx1"/>
              </a:solidFill>
            </a:endParaRPr>
          </a:p>
        </p:txBody>
      </p:sp>
      <p:cxnSp>
        <p:nvCxnSpPr>
          <p:cNvPr id="12"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5CBA0A-7EBF-4AB0-849F-054C8B413104}"/>
              </a:ext>
            </a:extLst>
          </p:cNvPr>
          <p:cNvSpPr>
            <a:spLocks noGrp="1"/>
          </p:cNvSpPr>
          <p:nvPr>
            <p:ph idx="1"/>
          </p:nvPr>
        </p:nvSpPr>
        <p:spPr>
          <a:xfrm>
            <a:off x="858064" y="2639380"/>
            <a:ext cx="3205049" cy="3229714"/>
          </a:xfrm>
        </p:spPr>
        <p:txBody>
          <a:bodyPr>
            <a:normAutofit fontScale="92500"/>
          </a:bodyPr>
          <a:lstStyle/>
          <a:p>
            <a:pPr>
              <a:buFont typeface="Arial" panose="020B0604020202020204" pitchFamily="34" charset="0"/>
              <a:buChar char="•"/>
            </a:pPr>
            <a:r>
              <a:rPr lang="en-US" dirty="0">
                <a:solidFill>
                  <a:schemeClr val="tx1"/>
                </a:solidFill>
              </a:rPr>
              <a:t> Teachers should acquire the professional understanding and skills to develop their student's metacognitive knowledge </a:t>
            </a:r>
          </a:p>
          <a:p>
            <a:pPr>
              <a:buFont typeface="Arial" panose="020B0604020202020204" pitchFamily="34" charset="0"/>
              <a:buChar char="•"/>
            </a:pPr>
            <a:r>
              <a:rPr lang="en-US" dirty="0">
                <a:solidFill>
                  <a:schemeClr val="tx1"/>
                </a:solidFill>
              </a:rPr>
              <a:t> Provide a process and the resources needed by your students </a:t>
            </a:r>
          </a:p>
          <a:p>
            <a:pPr>
              <a:buFont typeface="Arial" panose="020B0604020202020204" pitchFamily="34" charset="0"/>
              <a:buChar char="•"/>
            </a:pPr>
            <a:r>
              <a:rPr lang="en-US" dirty="0">
                <a:solidFill>
                  <a:schemeClr val="tx1"/>
                </a:solidFill>
              </a:rPr>
              <a:t> If you can’t find them, develop the scaffolds yourself </a:t>
            </a:r>
          </a:p>
        </p:txBody>
      </p:sp>
      <p:sp>
        <p:nvSpPr>
          <p:cNvPr id="14"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14B42841-C106-4145-83A1-E2D4C796ECD6}"/>
              </a:ext>
            </a:extLst>
          </p:cNvPr>
          <p:cNvSpPr txBox="1"/>
          <p:nvPr/>
        </p:nvSpPr>
        <p:spPr>
          <a:xfrm>
            <a:off x="8166538" y="5705475"/>
            <a:ext cx="3846786" cy="553998"/>
          </a:xfrm>
          <a:prstGeom prst="rect">
            <a:avLst/>
          </a:prstGeom>
          <a:noFill/>
        </p:spPr>
        <p:txBody>
          <a:bodyPr wrap="square" rtlCol="0">
            <a:spAutoFit/>
          </a:bodyPr>
          <a:lstStyle/>
          <a:p>
            <a:r>
              <a:rPr lang="en-US" sz="1000" dirty="0"/>
              <a:t>Alex Quigley (Huntington School), Professor Daniel </a:t>
            </a:r>
            <a:r>
              <a:rPr lang="en-US" sz="1000" dirty="0" err="1"/>
              <a:t>Muijs</a:t>
            </a:r>
            <a:r>
              <a:rPr lang="en-US" sz="1000" dirty="0"/>
              <a:t> (previously University of Southampton, now at </a:t>
            </a:r>
            <a:r>
              <a:rPr lang="en-US" sz="1000" dirty="0" err="1"/>
              <a:t>Ofsted</a:t>
            </a:r>
            <a:r>
              <a:rPr lang="en-US" sz="1000" dirty="0"/>
              <a:t>) and Eleanor Stringer (Education Endowment Foundation).</a:t>
            </a:r>
          </a:p>
        </p:txBody>
      </p:sp>
      <p:sp>
        <p:nvSpPr>
          <p:cNvPr id="4" name="Rectangle 3">
            <a:extLst>
              <a:ext uri="{FF2B5EF4-FFF2-40B4-BE49-F238E27FC236}">
                <a16:creationId xmlns:a16="http://schemas.microsoft.com/office/drawing/2014/main" id="{650B932D-4CA2-4195-8C4E-8B701923E906}"/>
              </a:ext>
            </a:extLst>
          </p:cNvPr>
          <p:cNvSpPr/>
          <p:nvPr/>
        </p:nvSpPr>
        <p:spPr>
          <a:xfrm>
            <a:off x="5133836" y="2113516"/>
            <a:ext cx="6096000" cy="2369880"/>
          </a:xfrm>
          <a:prstGeom prst="rect">
            <a:avLst/>
          </a:prstGeom>
        </p:spPr>
        <p:txBody>
          <a:bodyPr>
            <a:spAutoFit/>
          </a:bodyPr>
          <a:lstStyle/>
          <a:p>
            <a:pPr algn="ctr"/>
            <a:r>
              <a:rPr lang="en-GB" dirty="0"/>
              <a:t>Image removed can be found at this link:</a:t>
            </a:r>
          </a:p>
          <a:p>
            <a:endParaRPr lang="en-GB" dirty="0"/>
          </a:p>
          <a:p>
            <a:pPr algn="ctr"/>
            <a:r>
              <a:rPr lang="en-GB" sz="1600" dirty="0">
                <a:solidFill>
                  <a:schemeClr val="accent2"/>
                </a:solidFill>
              </a:rPr>
              <a:t>https://www.google.com/search?q=Metacognition+image+Alex+Quigley&amp;rlz=1C1GCEB_enAU821AU821&amp;tbm=isch&amp;source=iu&amp;ictx=1&amp;fir=HXMK3lYPFYdVJM%252C9eXIthmYhcGgCM%252C_&amp;vet=1&amp;usg=AI4_-kTRNUyyHec3Uv2cXfHBgLTBWF5h6w&amp;sa=X&amp;ved=2ahUKEwjG09Kvz83xAhWdxjgGHfA6B-IQ9QF6BAgPEAE#imgrc=HXMK3lYPFYdVJM</a:t>
            </a:r>
          </a:p>
        </p:txBody>
      </p:sp>
    </p:spTree>
    <p:extLst>
      <p:ext uri="{BB962C8B-B14F-4D97-AF65-F5344CB8AC3E}">
        <p14:creationId xmlns:p14="http://schemas.microsoft.com/office/powerpoint/2010/main" val="4108377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A2AB-4A13-4076-98A5-2861F6D51418}"/>
              </a:ext>
            </a:extLst>
          </p:cNvPr>
          <p:cNvSpPr>
            <a:spLocks noGrp="1"/>
          </p:cNvSpPr>
          <p:nvPr>
            <p:ph type="title"/>
          </p:nvPr>
        </p:nvSpPr>
        <p:spPr/>
        <p:txBody>
          <a:bodyPr/>
          <a:lstStyle/>
          <a:p>
            <a:r>
              <a:rPr lang="en-US" dirty="0"/>
              <a:t>Review and Application…</a:t>
            </a:r>
          </a:p>
        </p:txBody>
      </p:sp>
      <p:sp>
        <p:nvSpPr>
          <p:cNvPr id="3" name="Content Placeholder 2">
            <a:extLst>
              <a:ext uri="{FF2B5EF4-FFF2-40B4-BE49-F238E27FC236}">
                <a16:creationId xmlns:a16="http://schemas.microsoft.com/office/drawing/2014/main" id="{7C45ADE3-4141-43AE-B692-43D6BEC9009E}"/>
              </a:ext>
            </a:extLst>
          </p:cNvPr>
          <p:cNvSpPr>
            <a:spLocks noGrp="1"/>
          </p:cNvSpPr>
          <p:nvPr>
            <p:ph idx="1"/>
          </p:nvPr>
        </p:nvSpPr>
        <p:spPr>
          <a:xfrm>
            <a:off x="463761" y="1909185"/>
            <a:ext cx="11264478" cy="4401180"/>
          </a:xfrm>
        </p:spPr>
        <p:txBody>
          <a:bodyPr numCol="2">
            <a:normAutofit/>
          </a:bodyPr>
          <a:lstStyle/>
          <a:p>
            <a:pPr marL="0" indent="0">
              <a:lnSpc>
                <a:spcPct val="110000"/>
              </a:lnSpc>
              <a:buNone/>
            </a:pPr>
            <a:r>
              <a:rPr lang="en-AU" sz="1600" dirty="0">
                <a:solidFill>
                  <a:schemeClr val="accent4"/>
                </a:solidFill>
              </a:rPr>
              <a:t>This Morning’s Learning:</a:t>
            </a:r>
          </a:p>
          <a:p>
            <a:pPr>
              <a:lnSpc>
                <a:spcPct val="110000"/>
              </a:lnSpc>
            </a:pPr>
            <a:r>
              <a:rPr lang="en-AU" sz="1600" dirty="0">
                <a:solidFill>
                  <a:schemeClr val="tx1"/>
                </a:solidFill>
              </a:rPr>
              <a:t>Permission slips</a:t>
            </a:r>
          </a:p>
          <a:p>
            <a:pPr>
              <a:lnSpc>
                <a:spcPct val="110000"/>
              </a:lnSpc>
            </a:pPr>
            <a:r>
              <a:rPr lang="en-AU" sz="1600" dirty="0">
                <a:solidFill>
                  <a:schemeClr val="tx1"/>
                </a:solidFill>
              </a:rPr>
              <a:t>Container building &amp; Group Norms </a:t>
            </a:r>
          </a:p>
          <a:p>
            <a:pPr>
              <a:lnSpc>
                <a:spcPct val="110000"/>
              </a:lnSpc>
            </a:pPr>
            <a:r>
              <a:rPr lang="en-AU" sz="1600" dirty="0">
                <a:solidFill>
                  <a:schemeClr val="tx1"/>
                </a:solidFill>
              </a:rPr>
              <a:t>Examples of communication &amp; collaboration skills</a:t>
            </a:r>
          </a:p>
          <a:p>
            <a:pPr>
              <a:lnSpc>
                <a:spcPct val="110000"/>
              </a:lnSpc>
            </a:pPr>
            <a:r>
              <a:rPr lang="en-AU" sz="1600" dirty="0">
                <a:solidFill>
                  <a:schemeClr val="tx1"/>
                </a:solidFill>
              </a:rPr>
              <a:t>ACER Tool </a:t>
            </a:r>
          </a:p>
          <a:p>
            <a:pPr>
              <a:lnSpc>
                <a:spcPct val="110000"/>
              </a:lnSpc>
            </a:pPr>
            <a:r>
              <a:rPr lang="en-AU" sz="1600" dirty="0">
                <a:solidFill>
                  <a:schemeClr val="tx1"/>
                </a:solidFill>
              </a:rPr>
              <a:t>Performance standards Puzzle </a:t>
            </a:r>
          </a:p>
          <a:p>
            <a:pPr>
              <a:lnSpc>
                <a:spcPct val="110000"/>
              </a:lnSpc>
            </a:pPr>
            <a:r>
              <a:rPr lang="en-AU" sz="1600" dirty="0">
                <a:solidFill>
                  <a:schemeClr val="tx1"/>
                </a:solidFill>
              </a:rPr>
              <a:t>Learning mode Vs Performance mode</a:t>
            </a:r>
          </a:p>
          <a:p>
            <a:pPr>
              <a:lnSpc>
                <a:spcPct val="110000"/>
              </a:lnSpc>
            </a:pPr>
            <a:r>
              <a:rPr lang="en-AU" sz="1600" dirty="0">
                <a:solidFill>
                  <a:schemeClr val="tx1"/>
                </a:solidFill>
              </a:rPr>
              <a:t>The Mitchell Institute - The Capable Country </a:t>
            </a:r>
          </a:p>
          <a:p>
            <a:pPr>
              <a:lnSpc>
                <a:spcPct val="110000"/>
              </a:lnSpc>
            </a:pPr>
            <a:r>
              <a:rPr lang="en-AU" sz="1600" dirty="0">
                <a:solidFill>
                  <a:schemeClr val="tx1"/>
                </a:solidFill>
              </a:rPr>
              <a:t>The Rigor/Relevance Framework</a:t>
            </a:r>
          </a:p>
          <a:p>
            <a:pPr marL="0" indent="0">
              <a:lnSpc>
                <a:spcPct val="110000"/>
              </a:lnSpc>
              <a:buNone/>
            </a:pPr>
            <a:r>
              <a:rPr lang="en-AU" sz="1600" dirty="0">
                <a:solidFill>
                  <a:schemeClr val="tx1"/>
                </a:solidFill>
              </a:rPr>
              <a:t>  Metacognition &amp; Self Regulated Learning </a:t>
            </a:r>
            <a:endParaRPr lang="en-US" sz="1600" dirty="0">
              <a:solidFill>
                <a:schemeClr val="tx1"/>
              </a:solidFill>
            </a:endParaRPr>
          </a:p>
          <a:p>
            <a:pPr marL="0" indent="0">
              <a:buNone/>
            </a:pPr>
            <a:r>
              <a:rPr lang="en-US" sz="1600" dirty="0">
                <a:solidFill>
                  <a:schemeClr val="accent4"/>
                </a:solidFill>
              </a:rPr>
              <a:t>Questions to discuss as a table…</a:t>
            </a:r>
          </a:p>
          <a:p>
            <a:r>
              <a:rPr lang="en-US" sz="1600" dirty="0"/>
              <a:t>How could any/some of this morning’s learning be applied in your context?</a:t>
            </a:r>
          </a:p>
          <a:p>
            <a:r>
              <a:rPr lang="en-US" sz="1600" dirty="0"/>
              <a:t>How could your students produce evidence of these collaborative skills?</a:t>
            </a:r>
          </a:p>
          <a:p>
            <a:endParaRPr lang="en-US" dirty="0"/>
          </a:p>
        </p:txBody>
      </p:sp>
    </p:spTree>
    <p:extLst>
      <p:ext uri="{BB962C8B-B14F-4D97-AF65-F5344CB8AC3E}">
        <p14:creationId xmlns:p14="http://schemas.microsoft.com/office/powerpoint/2010/main" val="1912797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3329-C484-47D1-99E2-1525B6182524}"/>
              </a:ext>
            </a:extLst>
          </p:cNvPr>
          <p:cNvSpPr>
            <a:spLocks noGrp="1"/>
          </p:cNvSpPr>
          <p:nvPr>
            <p:ph type="title"/>
          </p:nvPr>
        </p:nvSpPr>
        <p:spPr>
          <a:xfrm>
            <a:off x="115299" y="0"/>
            <a:ext cx="9004638" cy="1776621"/>
          </a:xfrm>
        </p:spPr>
        <p:txBody>
          <a:bodyPr anchor="b">
            <a:normAutofit/>
          </a:bodyPr>
          <a:lstStyle/>
          <a:p>
            <a:pPr algn="r"/>
            <a:r>
              <a:rPr lang="en-AU" sz="4000" dirty="0">
                <a:solidFill>
                  <a:schemeClr val="tx1"/>
                </a:solidFill>
              </a:rPr>
              <a:t>Receiver Awareness:</a:t>
            </a:r>
            <a:br>
              <a:rPr lang="en-AU" sz="4000" dirty="0">
                <a:solidFill>
                  <a:schemeClr val="tx1"/>
                </a:solidFill>
              </a:rPr>
            </a:br>
            <a:r>
              <a:rPr lang="en-AU" sz="4000" dirty="0">
                <a:solidFill>
                  <a:schemeClr val="tx1"/>
                </a:solidFill>
              </a:rPr>
              <a:t>Maintaining Shared Understanding</a:t>
            </a:r>
            <a:br>
              <a:rPr lang="en-AU" sz="4000" dirty="0">
                <a:solidFill>
                  <a:schemeClr val="tx1"/>
                </a:solidFill>
              </a:rPr>
            </a:br>
            <a:r>
              <a:rPr lang="en-AU" sz="4000" dirty="0">
                <a:solidFill>
                  <a:schemeClr val="tx1"/>
                </a:solidFill>
              </a:rPr>
              <a:t>(3.3)</a:t>
            </a:r>
            <a:r>
              <a:rPr lang="en-AU" sz="4000" dirty="0">
                <a:solidFill>
                  <a:srgbClr val="FFFFFF"/>
                </a:solidFill>
              </a:rPr>
              <a:t>)</a:t>
            </a:r>
          </a:p>
        </p:txBody>
      </p:sp>
      <p:sp>
        <p:nvSpPr>
          <p:cNvPr id="3" name="Content Placeholder 2">
            <a:extLst>
              <a:ext uri="{FF2B5EF4-FFF2-40B4-BE49-F238E27FC236}">
                <a16:creationId xmlns:a16="http://schemas.microsoft.com/office/drawing/2014/main" id="{0431105A-70EC-400B-9199-EB4DBF6F8CBE}"/>
              </a:ext>
            </a:extLst>
          </p:cNvPr>
          <p:cNvSpPr>
            <a:spLocks noGrp="1"/>
          </p:cNvSpPr>
          <p:nvPr>
            <p:ph idx="1"/>
          </p:nvPr>
        </p:nvSpPr>
        <p:spPr>
          <a:xfrm>
            <a:off x="4937756" y="1776621"/>
            <a:ext cx="6848341" cy="4532120"/>
          </a:xfrm>
        </p:spPr>
        <p:txBody>
          <a:bodyPr anchor="ctr">
            <a:normAutofit/>
          </a:bodyPr>
          <a:lstStyle/>
          <a:p>
            <a:pPr marL="0" indent="0">
              <a:buNone/>
            </a:pPr>
            <a:r>
              <a:rPr lang="en-AU" sz="2000" dirty="0"/>
              <a:t>Looking at the strategies in the following link, which tools could be useful for your students in their coaching?</a:t>
            </a:r>
          </a:p>
          <a:p>
            <a:pPr marL="0" indent="0">
              <a:buNone/>
            </a:pPr>
            <a:endParaRPr lang="en-AU" sz="2000" dirty="0"/>
          </a:p>
          <a:p>
            <a:pPr marL="0" indent="0">
              <a:buNone/>
            </a:pPr>
            <a:r>
              <a:rPr lang="en-AU" sz="2000" dirty="0"/>
              <a:t> Share one thought with your table .</a:t>
            </a:r>
          </a:p>
        </p:txBody>
      </p:sp>
      <p:pic>
        <p:nvPicPr>
          <p:cNvPr id="5" name="Picture 4" descr="Qr code&#10;&#10;Description automatically generated">
            <a:extLst>
              <a:ext uri="{FF2B5EF4-FFF2-40B4-BE49-F238E27FC236}">
                <a16:creationId xmlns:a16="http://schemas.microsoft.com/office/drawing/2014/main" id="{609508DB-435A-40C9-815A-FDF60D108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99" y="1934308"/>
            <a:ext cx="4362916" cy="4362916"/>
          </a:xfrm>
          <a:prstGeom prst="rect">
            <a:avLst/>
          </a:prstGeom>
        </p:spPr>
      </p:pic>
    </p:spTree>
    <p:extLst>
      <p:ext uri="{BB962C8B-B14F-4D97-AF65-F5344CB8AC3E}">
        <p14:creationId xmlns:p14="http://schemas.microsoft.com/office/powerpoint/2010/main" val="692851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6C4B-73CB-4A85-BEF3-F8EBFB36D31D}"/>
              </a:ext>
            </a:extLst>
          </p:cNvPr>
          <p:cNvSpPr>
            <a:spLocks noGrp="1"/>
          </p:cNvSpPr>
          <p:nvPr>
            <p:ph type="title"/>
          </p:nvPr>
        </p:nvSpPr>
        <p:spPr>
          <a:xfrm>
            <a:off x="306219" y="180218"/>
            <a:ext cx="5427525" cy="737232"/>
          </a:xfrm>
        </p:spPr>
        <p:txBody>
          <a:bodyPr anchor="b">
            <a:normAutofit/>
          </a:bodyPr>
          <a:lstStyle/>
          <a:p>
            <a:r>
              <a:rPr lang="en-US" sz="4000"/>
              <a:t>Reflective Listening </a:t>
            </a:r>
          </a:p>
        </p:txBody>
      </p:sp>
      <p:sp>
        <p:nvSpPr>
          <p:cNvPr id="3" name="Content Placeholder 2">
            <a:extLst>
              <a:ext uri="{FF2B5EF4-FFF2-40B4-BE49-F238E27FC236}">
                <a16:creationId xmlns:a16="http://schemas.microsoft.com/office/drawing/2014/main" id="{E9F9A9C2-94ED-404D-9B97-7192CA1A3492}"/>
              </a:ext>
            </a:extLst>
          </p:cNvPr>
          <p:cNvSpPr>
            <a:spLocks noGrp="1"/>
          </p:cNvSpPr>
          <p:nvPr>
            <p:ph idx="1"/>
          </p:nvPr>
        </p:nvSpPr>
        <p:spPr>
          <a:xfrm>
            <a:off x="306219" y="1263317"/>
            <a:ext cx="6257705" cy="4677234"/>
          </a:xfrm>
        </p:spPr>
        <p:txBody>
          <a:bodyPr anchor="t">
            <a:normAutofit fontScale="92500" lnSpcReduction="20000"/>
          </a:bodyPr>
          <a:lstStyle/>
          <a:p>
            <a:r>
              <a:rPr lang="en-US" sz="1800" b="1"/>
              <a:t>Questioning</a:t>
            </a:r>
            <a:r>
              <a:rPr lang="en-US" sz="1800"/>
              <a:t>: use open ended questions that encourage the athlete to continue speaking</a:t>
            </a:r>
          </a:p>
          <a:p>
            <a:r>
              <a:rPr lang="en-US" sz="1800" b="1"/>
              <a:t>Clarifying</a:t>
            </a:r>
            <a:r>
              <a:rPr lang="en-US" sz="1800"/>
              <a:t>: make clear to the other person what has been heard </a:t>
            </a:r>
          </a:p>
          <a:p>
            <a:r>
              <a:rPr lang="en-US" sz="1800" b="1"/>
              <a:t>Encouraging</a:t>
            </a:r>
            <a:r>
              <a:rPr lang="en-US" sz="1800"/>
              <a:t>: use a variety of verbal and non-verbal statements and or mannerisms to prompt athletes to keep talking </a:t>
            </a:r>
          </a:p>
          <a:p>
            <a:r>
              <a:rPr lang="en-US" sz="1800" b="1"/>
              <a:t>Paraphrasing</a:t>
            </a:r>
            <a:r>
              <a:rPr lang="en-US" sz="1800"/>
              <a:t>: checks whether responder understands the message </a:t>
            </a:r>
          </a:p>
          <a:p>
            <a:r>
              <a:rPr lang="en-US" sz="1800" b="1"/>
              <a:t>Reflecting</a:t>
            </a:r>
            <a:r>
              <a:rPr lang="en-US" sz="1800"/>
              <a:t>: let the person know you hear the content and feelings of what's being said</a:t>
            </a:r>
          </a:p>
          <a:p>
            <a:r>
              <a:rPr lang="en-US" sz="1800" b="1"/>
              <a:t>Empathetic</a:t>
            </a:r>
            <a:r>
              <a:rPr lang="en-US" sz="1800"/>
              <a:t> understanding: use empathetic statements to keep the person you are dealing with focused on the task at hand </a:t>
            </a:r>
          </a:p>
          <a:p>
            <a:r>
              <a:rPr lang="en-US" sz="1800" b="1" err="1"/>
              <a:t>Summarising</a:t>
            </a:r>
            <a:r>
              <a:rPr lang="en-US" sz="1800"/>
              <a:t>: pull together all the main ideas and feelings of what’s been said    </a:t>
            </a:r>
          </a:p>
        </p:txBody>
      </p:sp>
      <p:sp>
        <p:nvSpPr>
          <p:cNvPr id="4" name="Rectangle 3">
            <a:extLst>
              <a:ext uri="{FF2B5EF4-FFF2-40B4-BE49-F238E27FC236}">
                <a16:creationId xmlns:a16="http://schemas.microsoft.com/office/drawing/2014/main" id="{1B493095-159A-402D-B22A-743DE335148E}"/>
              </a:ext>
            </a:extLst>
          </p:cNvPr>
          <p:cNvSpPr/>
          <p:nvPr/>
        </p:nvSpPr>
        <p:spPr>
          <a:xfrm>
            <a:off x="7269480" y="2226439"/>
            <a:ext cx="4354124" cy="2923877"/>
          </a:xfrm>
          <a:prstGeom prst="rect">
            <a:avLst/>
          </a:prstGeom>
        </p:spPr>
        <p:txBody>
          <a:bodyPr wrap="square">
            <a:spAutoFit/>
          </a:bodyPr>
          <a:lstStyle/>
          <a:p>
            <a:r>
              <a:rPr lang="en-GB" sz="1600" dirty="0"/>
              <a:t>Image removed can be found at this link:</a:t>
            </a:r>
          </a:p>
          <a:p>
            <a:endParaRPr lang="en-GB" sz="1400" dirty="0">
              <a:solidFill>
                <a:schemeClr val="accent2"/>
              </a:solidFill>
            </a:endParaRPr>
          </a:p>
          <a:p>
            <a:r>
              <a:rPr lang="en-GB" sz="1400" dirty="0">
                <a:solidFill>
                  <a:schemeClr val="accent2"/>
                </a:solidFill>
              </a:rPr>
              <a:t>https://www.google.com/search?q=%40letstalk.mentalhealth+are+you+listening+when+someone+speaks+or&amp;tbm=isch&amp;ved=2ahUKEwjDtYnh0M3xAhXUn0sFHWBfCKsQ2-cCegQIABAA&amp;oq=%40letstalk.mentalhealth+are+you+listening+when+someone+speaks+or&amp;gs_lcp=CgNpbWcQA1DKpQVYgPwFYNH-BWgAcAB4AIABvAGIAd40kgEEMC40MZgBAKABAaoBC2d3cy13aXotaW1nwAEB&amp;sclient=img&amp;ei=LN_jYMPvNNS_rtoP4L6h2Ao&amp;rlz=1C1GCEB_enAU821AU821#imgrc=NmgUyUtvEht61M</a:t>
            </a:r>
          </a:p>
        </p:txBody>
      </p:sp>
    </p:spTree>
    <p:extLst>
      <p:ext uri="{BB962C8B-B14F-4D97-AF65-F5344CB8AC3E}">
        <p14:creationId xmlns:p14="http://schemas.microsoft.com/office/powerpoint/2010/main" val="327617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F9887-BEDE-B74B-AEC3-72C855ABE50D}"/>
              </a:ext>
            </a:extLst>
          </p:cNvPr>
          <p:cNvSpPr>
            <a:spLocks noGrp="1"/>
          </p:cNvSpPr>
          <p:nvPr>
            <p:ph type="title"/>
          </p:nvPr>
        </p:nvSpPr>
        <p:spPr>
          <a:xfrm>
            <a:off x="642257" y="634946"/>
            <a:ext cx="6432434" cy="1450757"/>
          </a:xfrm>
        </p:spPr>
        <p:txBody>
          <a:bodyPr>
            <a:normAutofit/>
          </a:bodyPr>
          <a:lstStyle/>
          <a:p>
            <a:r>
              <a:rPr lang="en-US"/>
              <a:t>1.1 Communication:</a:t>
            </a:r>
            <a:br>
              <a:rPr lang="en-US"/>
            </a:br>
            <a:r>
              <a:rPr lang="en-US"/>
              <a:t>Questioning </a:t>
            </a:r>
          </a:p>
        </p:txBody>
      </p:sp>
      <p:cxnSp>
        <p:nvCxnSpPr>
          <p:cNvPr id="11" name="!!Straight Connector">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CB53A2-6EAE-C74D-91C7-A05A3EB5DE5C}"/>
              </a:ext>
            </a:extLst>
          </p:cNvPr>
          <p:cNvSpPr>
            <a:spLocks noGrp="1"/>
          </p:cNvSpPr>
          <p:nvPr>
            <p:ph idx="1"/>
          </p:nvPr>
        </p:nvSpPr>
        <p:spPr>
          <a:xfrm>
            <a:off x="642257" y="2407436"/>
            <a:ext cx="6432434" cy="3461658"/>
          </a:xfrm>
        </p:spPr>
        <p:txBody>
          <a:bodyPr>
            <a:normAutofit/>
          </a:bodyPr>
          <a:lstStyle/>
          <a:p>
            <a:r>
              <a:rPr lang="en-AU" i="1"/>
              <a:t>“The answer to any problem pre-exists…we need to ask the right question to reveal the answer” </a:t>
            </a:r>
          </a:p>
          <a:p>
            <a:pPr marL="457200" lvl="1" indent="0">
              <a:buNone/>
            </a:pPr>
            <a:r>
              <a:rPr lang="en-AU"/>
              <a:t>Dr Jonas Salk</a:t>
            </a:r>
          </a:p>
          <a:p>
            <a:pPr marL="0" indent="0">
              <a:buNone/>
            </a:pPr>
            <a:endParaRPr lang="en-US"/>
          </a:p>
          <a:p>
            <a:pPr marL="0" indent="0">
              <a:buNone/>
            </a:pPr>
            <a:endParaRPr lang="en-US"/>
          </a:p>
        </p:txBody>
      </p:sp>
      <p:pic>
        <p:nvPicPr>
          <p:cNvPr id="4" name="Picture 6" descr="https://encrypted-tbn0.gstatic.com/images?q=tbn:ANd9GcQbet8mNZuWUkg-WAUIsG0tNDzVuXe0sL3IO3wfreLp_fv-15SE0g">
            <a:extLst>
              <a:ext uri="{FF2B5EF4-FFF2-40B4-BE49-F238E27FC236}">
                <a16:creationId xmlns:a16="http://schemas.microsoft.com/office/drawing/2014/main" id="{3973FD29-46CA-D841-8571-E71FD66E0010}"/>
              </a:ext>
            </a:extLst>
          </p:cNvPr>
          <p:cNvPicPr>
            <a:picLocks noChangeAspect="1" noChangeArrowheads="1"/>
          </p:cNvPicPr>
          <p:nvPr/>
        </p:nvPicPr>
        <p:blipFill rotWithShape="1">
          <a:blip r:embed="rId3" cstate="print"/>
          <a:srcRect l="4779" r="19931" b="2"/>
          <a:stretch/>
        </p:blipFill>
        <p:spPr bwMode="auto">
          <a:xfrm>
            <a:off x="7556686" y="640081"/>
            <a:ext cx="4001315" cy="5314406"/>
          </a:xfrm>
          <a:prstGeom prst="rect">
            <a:avLst/>
          </a:prstGeom>
          <a:noFill/>
        </p:spPr>
      </p:pic>
      <p:sp>
        <p:nvSpPr>
          <p:cNvPr id="13" name="Rectangle 1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1457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B40B-DD7B-45D7-8C97-6EDD2E11E0C7}"/>
              </a:ext>
            </a:extLst>
          </p:cNvPr>
          <p:cNvSpPr>
            <a:spLocks noGrp="1"/>
          </p:cNvSpPr>
          <p:nvPr>
            <p:ph type="title"/>
          </p:nvPr>
        </p:nvSpPr>
        <p:spPr>
          <a:xfrm>
            <a:off x="351923" y="629820"/>
            <a:ext cx="4973053" cy="1325563"/>
          </a:xfrm>
        </p:spPr>
        <p:txBody>
          <a:bodyPr/>
          <a:lstStyle/>
          <a:p>
            <a:r>
              <a:rPr lang="en-AU" dirty="0">
                <a:solidFill>
                  <a:schemeClr val="accent1"/>
                </a:solidFill>
              </a:rPr>
              <a:t>Types of questioning</a:t>
            </a:r>
          </a:p>
        </p:txBody>
      </p:sp>
      <p:sp>
        <p:nvSpPr>
          <p:cNvPr id="3" name="Content Placeholder 2">
            <a:extLst>
              <a:ext uri="{FF2B5EF4-FFF2-40B4-BE49-F238E27FC236}">
                <a16:creationId xmlns:a16="http://schemas.microsoft.com/office/drawing/2014/main" id="{4A25C3C7-AF75-47D8-BB06-E1E805886A81}"/>
              </a:ext>
            </a:extLst>
          </p:cNvPr>
          <p:cNvSpPr>
            <a:spLocks noGrp="1"/>
          </p:cNvSpPr>
          <p:nvPr>
            <p:ph idx="1"/>
          </p:nvPr>
        </p:nvSpPr>
        <p:spPr>
          <a:xfrm>
            <a:off x="582742" y="2376957"/>
            <a:ext cx="10515600" cy="2241049"/>
          </a:xfrm>
        </p:spPr>
        <p:txBody>
          <a:bodyPr numCol="2">
            <a:normAutofit/>
          </a:bodyPr>
          <a:lstStyle/>
          <a:p>
            <a:r>
              <a:rPr lang="en-AU" dirty="0"/>
              <a:t>Closed Questions</a:t>
            </a:r>
          </a:p>
          <a:p>
            <a:r>
              <a:rPr lang="en-AU" dirty="0"/>
              <a:t>Open Questions</a:t>
            </a:r>
          </a:p>
          <a:p>
            <a:r>
              <a:rPr lang="en-AU" dirty="0"/>
              <a:t>Probing Questions</a:t>
            </a:r>
          </a:p>
          <a:p>
            <a:r>
              <a:rPr lang="en-AU" dirty="0"/>
              <a:t>Leading Questions</a:t>
            </a:r>
          </a:p>
          <a:p>
            <a:r>
              <a:rPr lang="en-AU" dirty="0"/>
              <a:t>Loaded Questions</a:t>
            </a:r>
          </a:p>
          <a:p>
            <a:r>
              <a:rPr lang="en-AU" dirty="0"/>
              <a:t>Funnel Questions</a:t>
            </a:r>
          </a:p>
          <a:p>
            <a:r>
              <a:rPr lang="en-AU" dirty="0"/>
              <a:t>Recall and Process Questions</a:t>
            </a:r>
          </a:p>
          <a:p>
            <a:r>
              <a:rPr lang="en-AU" dirty="0"/>
              <a:t>Rhetorical Questions</a:t>
            </a:r>
          </a:p>
        </p:txBody>
      </p:sp>
      <p:sp>
        <p:nvSpPr>
          <p:cNvPr id="5" name="TextBox 4">
            <a:extLst>
              <a:ext uri="{FF2B5EF4-FFF2-40B4-BE49-F238E27FC236}">
                <a16:creationId xmlns:a16="http://schemas.microsoft.com/office/drawing/2014/main" id="{39A24291-3350-498A-9CC4-407FBCCE5ACB}"/>
              </a:ext>
            </a:extLst>
          </p:cNvPr>
          <p:cNvSpPr txBox="1"/>
          <p:nvPr/>
        </p:nvSpPr>
        <p:spPr>
          <a:xfrm>
            <a:off x="5707378" y="4800985"/>
            <a:ext cx="6093994" cy="1015663"/>
          </a:xfrm>
          <a:prstGeom prst="rect">
            <a:avLst/>
          </a:prstGeom>
          <a:noFill/>
        </p:spPr>
        <p:txBody>
          <a:bodyPr wrap="square">
            <a:spAutoFit/>
          </a:bodyPr>
          <a:lstStyle/>
          <a:p>
            <a:pPr marL="0" indent="0">
              <a:buNone/>
            </a:pPr>
            <a:r>
              <a:rPr lang="en-AU" sz="2000" b="1" dirty="0">
                <a:solidFill>
                  <a:schemeClr val="accent1"/>
                </a:solidFill>
              </a:rPr>
              <a:t>Activity:</a:t>
            </a:r>
          </a:p>
          <a:p>
            <a:pPr marL="0" indent="0">
              <a:buNone/>
            </a:pPr>
            <a:r>
              <a:rPr lang="en-AU" sz="2000" dirty="0"/>
              <a:t>Let the Text Be the Expert:</a:t>
            </a:r>
          </a:p>
          <a:p>
            <a:pPr marL="0" indent="0">
              <a:buNone/>
            </a:pPr>
            <a:r>
              <a:rPr lang="en-AU" sz="2000" dirty="0">
                <a:hlinkClick r:id="rId3"/>
              </a:rPr>
              <a:t>8 essential questioning techniques you need to know</a:t>
            </a:r>
            <a:endParaRPr lang="en-AU" sz="2000" dirty="0"/>
          </a:p>
        </p:txBody>
      </p:sp>
      <p:pic>
        <p:nvPicPr>
          <p:cNvPr id="2050" name="Picture 2" descr="Group Activity Icon at GetDrawings | Free download">
            <a:extLst>
              <a:ext uri="{FF2B5EF4-FFF2-40B4-BE49-F238E27FC236}">
                <a16:creationId xmlns:a16="http://schemas.microsoft.com/office/drawing/2014/main" id="{BB5DA6FC-0232-4281-93BC-2F77E3A39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928" y="4562391"/>
            <a:ext cx="1665789" cy="1665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id="{75F3630F-8D70-40D5-B841-CADFB1C92D6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09560" y="0"/>
            <a:ext cx="2682440" cy="2645861"/>
          </a:xfrm>
          <a:prstGeom prst="rect">
            <a:avLst/>
          </a:prstGeom>
        </p:spPr>
      </p:pic>
    </p:spTree>
    <p:extLst>
      <p:ext uri="{BB962C8B-B14F-4D97-AF65-F5344CB8AC3E}">
        <p14:creationId xmlns:p14="http://schemas.microsoft.com/office/powerpoint/2010/main" val="358243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44250-6DD3-4687-8439-C0526E3F1892}"/>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000">
                <a:solidFill>
                  <a:schemeClr val="tx1">
                    <a:lumMod val="85000"/>
                    <a:lumOff val="15000"/>
                  </a:schemeClr>
                </a:solidFill>
              </a:rPr>
              <a:t>Funnel Method of Questioning</a:t>
            </a:r>
            <a:br>
              <a:rPr lang="en-US" sz="5000">
                <a:solidFill>
                  <a:schemeClr val="tx1">
                    <a:lumMod val="85000"/>
                    <a:lumOff val="15000"/>
                  </a:schemeClr>
                </a:solidFill>
              </a:rPr>
            </a:br>
            <a:r>
              <a:rPr lang="en-US" sz="5000">
                <a:solidFill>
                  <a:schemeClr val="tx1">
                    <a:lumMod val="85000"/>
                    <a:lumOff val="15000"/>
                  </a:schemeClr>
                </a:solidFill>
              </a:rPr>
              <a:t>(ACER 1.1)</a:t>
            </a:r>
          </a:p>
        </p:txBody>
      </p:sp>
      <p:cxnSp>
        <p:nvCxnSpPr>
          <p:cNvPr id="49" name="Straight Connector 48">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8E30C3E8-490F-436C-84C5-BD41BB8FACA5}"/>
              </a:ext>
            </a:extLst>
          </p:cNvPr>
          <p:cNvSpPr/>
          <p:nvPr/>
        </p:nvSpPr>
        <p:spPr>
          <a:xfrm>
            <a:off x="1943100" y="1943100"/>
            <a:ext cx="3886200" cy="2080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View student response in video captured at workshop</a:t>
            </a:r>
          </a:p>
        </p:txBody>
      </p:sp>
    </p:spTree>
    <p:extLst>
      <p:ext uri="{BB962C8B-B14F-4D97-AF65-F5344CB8AC3E}">
        <p14:creationId xmlns:p14="http://schemas.microsoft.com/office/powerpoint/2010/main" val="280654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6651DEA-E7A4-4BAD-9719-DEC30B420401}"/>
              </a:ext>
            </a:extLst>
          </p:cNvPr>
          <p:cNvSpPr>
            <a:spLocks noGrp="1"/>
          </p:cNvSpPr>
          <p:nvPr>
            <p:ph type="title"/>
          </p:nvPr>
        </p:nvSpPr>
        <p:spPr>
          <a:xfrm>
            <a:off x="492370" y="516835"/>
            <a:ext cx="3084844" cy="5772840"/>
          </a:xfrm>
        </p:spPr>
        <p:txBody>
          <a:bodyPr anchor="ctr">
            <a:normAutofit/>
          </a:bodyPr>
          <a:lstStyle/>
          <a:p>
            <a:r>
              <a:rPr lang="en-AU" sz="3600">
                <a:solidFill>
                  <a:schemeClr val="bg1"/>
                </a:solidFill>
              </a:rPr>
              <a:t>Activator- Yep that’s me. </a:t>
            </a:r>
          </a:p>
        </p:txBody>
      </p:sp>
      <p:graphicFrame>
        <p:nvGraphicFramePr>
          <p:cNvPr id="6" name="Content Placeholder 2">
            <a:extLst>
              <a:ext uri="{FF2B5EF4-FFF2-40B4-BE49-F238E27FC236}">
                <a16:creationId xmlns:a16="http://schemas.microsoft.com/office/drawing/2014/main" id="{FF779956-CC35-406B-8D34-113FAE4395B1}"/>
              </a:ext>
            </a:extLst>
          </p:cNvPr>
          <p:cNvGraphicFramePr>
            <a:graphicFrameLocks noGrp="1"/>
          </p:cNvGraphicFramePr>
          <p:nvPr>
            <p:ph idx="1"/>
            <p:extLst>
              <p:ext uri="{D42A27DB-BD31-4B8C-83A1-F6EECF244321}">
                <p14:modId xmlns:p14="http://schemas.microsoft.com/office/powerpoint/2010/main" val="333894337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912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E317-C0CC-4D81-8563-2AD5157DB6DD}"/>
              </a:ext>
            </a:extLst>
          </p:cNvPr>
          <p:cNvSpPr>
            <a:spLocks noGrp="1"/>
          </p:cNvSpPr>
          <p:nvPr>
            <p:ph type="title"/>
          </p:nvPr>
        </p:nvSpPr>
        <p:spPr/>
        <p:txBody>
          <a:bodyPr/>
          <a:lstStyle/>
          <a:p>
            <a:r>
              <a:rPr lang="en-AU" dirty="0"/>
              <a:t>I used to think, but now I think </a:t>
            </a:r>
          </a:p>
        </p:txBody>
      </p:sp>
      <p:sp>
        <p:nvSpPr>
          <p:cNvPr id="3" name="Content Placeholder 2">
            <a:extLst>
              <a:ext uri="{FF2B5EF4-FFF2-40B4-BE49-F238E27FC236}">
                <a16:creationId xmlns:a16="http://schemas.microsoft.com/office/drawing/2014/main" id="{973659AA-1CDC-475E-B96B-5F6642B04753}"/>
              </a:ext>
            </a:extLst>
          </p:cNvPr>
          <p:cNvSpPr>
            <a:spLocks noGrp="1"/>
          </p:cNvSpPr>
          <p:nvPr>
            <p:ph idx="1"/>
          </p:nvPr>
        </p:nvSpPr>
        <p:spPr/>
        <p:txBody>
          <a:bodyPr/>
          <a:lstStyle/>
          <a:p>
            <a:r>
              <a:rPr lang="en-AU" dirty="0"/>
              <a:t>Based on AC2 – Application of Communication and Collaborative skills </a:t>
            </a:r>
          </a:p>
        </p:txBody>
      </p:sp>
    </p:spTree>
    <p:extLst>
      <p:ext uri="{BB962C8B-B14F-4D97-AF65-F5344CB8AC3E}">
        <p14:creationId xmlns:p14="http://schemas.microsoft.com/office/powerpoint/2010/main" val="305391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BDC7-44DA-409B-9F01-BC4F8F5329FD}"/>
              </a:ext>
            </a:extLst>
          </p:cNvPr>
          <p:cNvSpPr>
            <a:spLocks noGrp="1"/>
          </p:cNvSpPr>
          <p:nvPr>
            <p:ph type="title"/>
          </p:nvPr>
        </p:nvSpPr>
        <p:spPr/>
        <p:txBody>
          <a:bodyPr/>
          <a:lstStyle/>
          <a:p>
            <a:r>
              <a:rPr lang="en-US" dirty="0"/>
              <a:t>Gratitude</a:t>
            </a:r>
          </a:p>
        </p:txBody>
      </p:sp>
      <p:sp>
        <p:nvSpPr>
          <p:cNvPr id="3" name="Content Placeholder 2">
            <a:extLst>
              <a:ext uri="{FF2B5EF4-FFF2-40B4-BE49-F238E27FC236}">
                <a16:creationId xmlns:a16="http://schemas.microsoft.com/office/drawing/2014/main" id="{99DFEF2D-5A86-4AC1-95DC-539A65BDD264}"/>
              </a:ext>
            </a:extLst>
          </p:cNvPr>
          <p:cNvSpPr>
            <a:spLocks noGrp="1"/>
          </p:cNvSpPr>
          <p:nvPr>
            <p:ph idx="1"/>
          </p:nvPr>
        </p:nvSpPr>
        <p:spPr/>
        <p:txBody>
          <a:bodyPr/>
          <a:lstStyle/>
          <a:p>
            <a:r>
              <a:rPr lang="en-US" dirty="0"/>
              <a:t>Today I am grateful for…</a:t>
            </a:r>
          </a:p>
          <a:p>
            <a:endParaRPr lang="en-US" dirty="0"/>
          </a:p>
        </p:txBody>
      </p:sp>
    </p:spTree>
    <p:extLst>
      <p:ext uri="{BB962C8B-B14F-4D97-AF65-F5344CB8AC3E}">
        <p14:creationId xmlns:p14="http://schemas.microsoft.com/office/powerpoint/2010/main" val="2592625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hite puzzle with one red piece">
            <a:extLst>
              <a:ext uri="{FF2B5EF4-FFF2-40B4-BE49-F238E27FC236}">
                <a16:creationId xmlns:a16="http://schemas.microsoft.com/office/drawing/2014/main" id="{43E3DC89-6A58-4ED4-9805-1D74F9183C96}"/>
              </a:ext>
            </a:extLst>
          </p:cNvPr>
          <p:cNvPicPr>
            <a:picLocks noChangeAspect="1"/>
          </p:cNvPicPr>
          <p:nvPr/>
        </p:nvPicPr>
        <p:blipFill rotWithShape="1">
          <a:blip r:embed="rId2"/>
          <a:srcRect l="5431" r="24738" b="1785"/>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89E2CC-FA40-49BA-B3C6-B20B9A6C9C03}"/>
              </a:ext>
            </a:extLst>
          </p:cNvPr>
          <p:cNvSpPr>
            <a:spLocks noGrp="1"/>
          </p:cNvSpPr>
          <p:nvPr>
            <p:ph type="ctrTitle"/>
          </p:nvPr>
        </p:nvSpPr>
        <p:spPr>
          <a:xfrm>
            <a:off x="477981" y="1122363"/>
            <a:ext cx="4023360" cy="3204134"/>
          </a:xfrm>
        </p:spPr>
        <p:txBody>
          <a:bodyPr anchor="b">
            <a:normAutofit/>
          </a:bodyPr>
          <a:lstStyle/>
          <a:p>
            <a:pPr algn="l"/>
            <a:r>
              <a:rPr lang="en-AU" sz="4100" dirty="0"/>
              <a:t>AC2 – how do we support students to achieve ‘focussed’ application </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18416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0D935C-555E-4A2E-B82B-8BE92E315AB3}"/>
              </a:ext>
            </a:extLst>
          </p:cNvPr>
          <p:cNvSpPr>
            <a:spLocks noGrp="1"/>
          </p:cNvSpPr>
          <p:nvPr>
            <p:ph idx="1"/>
          </p:nvPr>
        </p:nvSpPr>
        <p:spPr>
          <a:xfrm>
            <a:off x="838200" y="2173288"/>
            <a:ext cx="3603171" cy="3639684"/>
          </a:xfrm>
        </p:spPr>
        <p:txBody>
          <a:bodyPr anchor="ctr">
            <a:normAutofit lnSpcReduction="10000"/>
          </a:bodyPr>
          <a:lstStyle/>
          <a:p>
            <a:pPr marL="0" indent="0">
              <a:buNone/>
            </a:pPr>
            <a:r>
              <a:rPr lang="en-AU" sz="3200" b="1" dirty="0">
                <a:solidFill>
                  <a:srgbClr val="FFFFFF"/>
                </a:solidFill>
              </a:rPr>
              <a:t>  </a:t>
            </a:r>
            <a:r>
              <a:rPr lang="en-AU" sz="3600" b="1" dirty="0">
                <a:solidFill>
                  <a:srgbClr val="FFFFFF"/>
                </a:solidFill>
              </a:rPr>
              <a:t>Chris Adamson</a:t>
            </a:r>
            <a:endParaRPr lang="en-AU" sz="3200" b="1" dirty="0">
              <a:solidFill>
                <a:srgbClr val="FFFFFF"/>
              </a:solidFill>
            </a:endParaRPr>
          </a:p>
          <a:p>
            <a:pPr marL="0" indent="0">
              <a:buNone/>
            </a:pPr>
            <a:endParaRPr lang="en-AU" sz="2000" b="1" dirty="0">
              <a:solidFill>
                <a:srgbClr val="FFFFFF"/>
              </a:solidFill>
            </a:endParaRPr>
          </a:p>
          <a:p>
            <a:r>
              <a:rPr lang="en-AU" sz="2000" dirty="0">
                <a:solidFill>
                  <a:srgbClr val="FFFFFF"/>
                </a:solidFill>
              </a:rPr>
              <a:t>Former Master Coach at the Australian institute of fitness</a:t>
            </a:r>
          </a:p>
          <a:p>
            <a:r>
              <a:rPr lang="en-AU" sz="2000" dirty="0">
                <a:solidFill>
                  <a:srgbClr val="FFFFFF"/>
                </a:solidFill>
              </a:rPr>
              <a:t>Current Australian Baseball Team Assistant Coach</a:t>
            </a:r>
          </a:p>
          <a:p>
            <a:r>
              <a:rPr lang="en-AU" sz="2000" dirty="0">
                <a:solidFill>
                  <a:srgbClr val="FFFFFF"/>
                </a:solidFill>
              </a:rPr>
              <a:t>Current Adelaide Giants Head Coach </a:t>
            </a:r>
          </a:p>
          <a:p>
            <a:r>
              <a:rPr lang="en-AU" sz="2000" dirty="0">
                <a:solidFill>
                  <a:srgbClr val="FFFFFF"/>
                </a:solidFill>
              </a:rPr>
              <a:t>Current Head Coach with the Philadelphia Phillies </a:t>
            </a:r>
          </a:p>
          <a:p>
            <a:endParaRPr lang="en-AU" sz="2000" dirty="0">
              <a:solidFill>
                <a:srgbClr val="FFFFFF"/>
              </a:solidFill>
            </a:endParaRPr>
          </a:p>
        </p:txBody>
      </p:sp>
      <p:pic>
        <p:nvPicPr>
          <p:cNvPr id="6" name="Chris SACE Presentation">
            <a:hlinkClick r:id="" action="ppaction://media"/>
            <a:extLst>
              <a:ext uri="{FF2B5EF4-FFF2-40B4-BE49-F238E27FC236}">
                <a16:creationId xmlns:a16="http://schemas.microsoft.com/office/drawing/2014/main" id="{29765C35-41F5-429F-8C30-8895056CA36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610" b="12256"/>
          <a:stretch/>
        </p:blipFill>
        <p:spPr>
          <a:xfrm>
            <a:off x="6183088" y="2883950"/>
            <a:ext cx="5170711" cy="2620448"/>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13888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183425-58F2-4DE1-A9DB-C00A176ED4EA}"/>
              </a:ext>
            </a:extLst>
          </p:cNvPr>
          <p:cNvSpPr>
            <a:spLocks noGrp="1"/>
          </p:cNvSpPr>
          <p:nvPr>
            <p:ph idx="1"/>
          </p:nvPr>
        </p:nvSpPr>
        <p:spPr>
          <a:xfrm>
            <a:off x="1653363" y="3038475"/>
            <a:ext cx="9367204" cy="3179444"/>
          </a:xfrm>
        </p:spPr>
        <p:txBody>
          <a:bodyPr anchor="t">
            <a:normAutofit fontScale="92500"/>
          </a:bodyPr>
          <a:lstStyle/>
          <a:p>
            <a:pPr marL="0" indent="0">
              <a:buNone/>
            </a:pPr>
            <a:r>
              <a:rPr lang="en-AU" sz="2400" dirty="0"/>
              <a:t>   </a:t>
            </a:r>
            <a:r>
              <a:rPr lang="en-AU" sz="3500" dirty="0"/>
              <a:t> </a:t>
            </a:r>
            <a:r>
              <a:rPr lang="en-AU" sz="4300" b="1" dirty="0"/>
              <a:t>AC2 - A Band </a:t>
            </a:r>
          </a:p>
          <a:p>
            <a:r>
              <a:rPr lang="en-AU" sz="4300" b="1" dirty="0"/>
              <a:t>Highly effective</a:t>
            </a:r>
            <a:r>
              <a:rPr lang="en-AU" sz="4300" dirty="0"/>
              <a:t> and </a:t>
            </a:r>
            <a:r>
              <a:rPr lang="en-AU" sz="4300" b="1" dirty="0">
                <a:highlight>
                  <a:srgbClr val="00FF00"/>
                </a:highlight>
              </a:rPr>
              <a:t>focussed</a:t>
            </a:r>
            <a:r>
              <a:rPr lang="en-AU" sz="4300" dirty="0">
                <a:highlight>
                  <a:srgbClr val="00FF00"/>
                </a:highlight>
              </a:rPr>
              <a:t> </a:t>
            </a:r>
            <a:r>
              <a:rPr lang="en-AU" sz="4300" b="1" u="sng" dirty="0">
                <a:highlight>
                  <a:srgbClr val="00FF00"/>
                </a:highlight>
              </a:rPr>
              <a:t>application</a:t>
            </a:r>
            <a:r>
              <a:rPr lang="en-AU" sz="4300" dirty="0">
                <a:highlight>
                  <a:srgbClr val="00FF00"/>
                </a:highlight>
              </a:rPr>
              <a:t> </a:t>
            </a:r>
            <a:r>
              <a:rPr lang="en-AU" sz="4300" dirty="0"/>
              <a:t>of communication and collaborative </a:t>
            </a:r>
            <a:r>
              <a:rPr lang="en-AU" sz="4300" b="1" u="sng" dirty="0"/>
              <a:t>skills</a:t>
            </a:r>
            <a:r>
              <a:rPr lang="en-AU" sz="4300" dirty="0"/>
              <a:t>. </a:t>
            </a:r>
          </a:p>
          <a:p>
            <a:pPr marL="0" indent="0">
              <a:buNone/>
            </a:pPr>
            <a:r>
              <a:rPr lang="en-AU" sz="2400" dirty="0"/>
              <a:t>  </a:t>
            </a:r>
            <a:r>
              <a:rPr lang="en-AU" sz="1400" dirty="0"/>
              <a:t> </a:t>
            </a:r>
          </a:p>
          <a:p>
            <a:pPr marL="0" indent="0">
              <a:buNone/>
            </a:pPr>
            <a:r>
              <a:rPr lang="en-AU" sz="3000" b="1" dirty="0"/>
              <a:t>   </a:t>
            </a:r>
            <a:endParaRPr lang="en-AU" sz="2400" dirty="0"/>
          </a:p>
        </p:txBody>
      </p:sp>
      <p:sp>
        <p:nvSpPr>
          <p:cNvPr id="9" name="Title 1">
            <a:extLst>
              <a:ext uri="{FF2B5EF4-FFF2-40B4-BE49-F238E27FC236}">
                <a16:creationId xmlns:a16="http://schemas.microsoft.com/office/drawing/2014/main" id="{481E9C4C-8043-457F-92A4-9EC6A03992EA}"/>
              </a:ext>
            </a:extLst>
          </p:cNvPr>
          <p:cNvSpPr>
            <a:spLocks noGrp="1"/>
          </p:cNvSpPr>
          <p:nvPr>
            <p:ph type="title"/>
          </p:nvPr>
        </p:nvSpPr>
        <p:spPr>
          <a:xfrm>
            <a:off x="1428749" y="180976"/>
            <a:ext cx="10467975" cy="1558212"/>
          </a:xfrm>
        </p:spPr>
        <p:txBody>
          <a:bodyPr>
            <a:noAutofit/>
          </a:bodyPr>
          <a:lstStyle/>
          <a:p>
            <a:pPr marL="457200" lvl="1" indent="0">
              <a:buNone/>
            </a:pPr>
            <a:r>
              <a:rPr lang="en-US" sz="2800" b="1" dirty="0"/>
              <a:t>Assessment Type 3 – Group Dynamics</a:t>
            </a:r>
            <a:br>
              <a:rPr lang="en-US" dirty="0"/>
            </a:br>
            <a:br>
              <a:rPr lang="en-US" sz="2000" dirty="0"/>
            </a:br>
            <a:r>
              <a:rPr lang="en-US" sz="2000" dirty="0"/>
              <a:t>…. investigate the </a:t>
            </a:r>
            <a:r>
              <a:rPr lang="en-US" sz="2000" dirty="0">
                <a:highlight>
                  <a:srgbClr val="FFFF00"/>
                </a:highlight>
              </a:rPr>
              <a:t>impact</a:t>
            </a:r>
            <a:r>
              <a:rPr lang="en-US" sz="2000" dirty="0"/>
              <a:t> that team members, individually and collectively, have </a:t>
            </a:r>
            <a:r>
              <a:rPr lang="en-US" sz="2000" dirty="0">
                <a:highlight>
                  <a:srgbClr val="FFFF00"/>
                </a:highlight>
              </a:rPr>
              <a:t>on the participation and performance of others. </a:t>
            </a:r>
            <a:endParaRPr lang="en-AU" sz="2000" dirty="0">
              <a:highlight>
                <a:srgbClr val="FFFF00"/>
              </a:highlight>
            </a:endParaRPr>
          </a:p>
        </p:txBody>
      </p:sp>
    </p:spTree>
    <p:extLst>
      <p:ext uri="{BB962C8B-B14F-4D97-AF65-F5344CB8AC3E}">
        <p14:creationId xmlns:p14="http://schemas.microsoft.com/office/powerpoint/2010/main" val="2740821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5391FC-ED33-4004-9C9D-1E625F95DBBF}"/>
              </a:ext>
            </a:extLst>
          </p:cNvPr>
          <p:cNvSpPr>
            <a:spLocks noGrp="1"/>
          </p:cNvSpPr>
          <p:nvPr>
            <p:ph type="title"/>
          </p:nvPr>
        </p:nvSpPr>
        <p:spPr>
          <a:xfrm>
            <a:off x="1036685" y="1152144"/>
            <a:ext cx="3794760" cy="3072393"/>
          </a:xfrm>
        </p:spPr>
        <p:txBody>
          <a:bodyPr vert="horz" lIns="91440" tIns="45720" rIns="91440" bIns="45720" rtlCol="0" anchor="b">
            <a:normAutofit/>
          </a:bodyPr>
          <a:lstStyle/>
          <a:p>
            <a:r>
              <a:rPr lang="en-US" sz="4300" kern="1200">
                <a:solidFill>
                  <a:schemeClr val="tx1"/>
                </a:solidFill>
                <a:latin typeface="+mj-lt"/>
                <a:ea typeface="+mj-ea"/>
                <a:cs typeface="+mj-cs"/>
              </a:rPr>
              <a:t>Introduction to </a:t>
            </a:r>
            <a:br>
              <a:rPr lang="en-US" sz="4300" kern="1200">
                <a:solidFill>
                  <a:schemeClr val="tx1"/>
                </a:solidFill>
                <a:latin typeface="+mj-lt"/>
                <a:ea typeface="+mj-ea"/>
                <a:cs typeface="+mj-cs"/>
              </a:rPr>
            </a:br>
            <a:r>
              <a:rPr lang="en-US" sz="4300" kern="1200">
                <a:solidFill>
                  <a:schemeClr val="tx1"/>
                </a:solidFill>
                <a:latin typeface="+mj-lt"/>
                <a:ea typeface="+mj-ea"/>
                <a:cs typeface="+mj-cs"/>
              </a:rPr>
              <a:t>Disc personality test</a:t>
            </a:r>
          </a:p>
        </p:txBody>
      </p:sp>
      <p:sp>
        <p:nvSpPr>
          <p:cNvPr id="3" name="Content Placeholder 2">
            <a:extLst>
              <a:ext uri="{FF2B5EF4-FFF2-40B4-BE49-F238E27FC236}">
                <a16:creationId xmlns:a16="http://schemas.microsoft.com/office/drawing/2014/main" id="{31399A02-EF7A-41C0-8398-C9967CDA2E27}"/>
              </a:ext>
            </a:extLst>
          </p:cNvPr>
          <p:cNvSpPr>
            <a:spLocks noGrp="1"/>
          </p:cNvSpPr>
          <p:nvPr>
            <p:ph idx="1"/>
          </p:nvPr>
        </p:nvSpPr>
        <p:spPr>
          <a:xfrm>
            <a:off x="1036684" y="4462272"/>
            <a:ext cx="3794760" cy="1272831"/>
          </a:xfrm>
        </p:spPr>
        <p:txBody>
          <a:bodyPr vert="horz" lIns="91440" tIns="45720" rIns="91440" bIns="45720" rtlCol="0" anchor="t">
            <a:normAutofit/>
          </a:bodyPr>
          <a:lstStyle/>
          <a:p>
            <a:pPr marL="0" indent="0">
              <a:buNone/>
            </a:pPr>
            <a:r>
              <a:rPr lang="en-US" sz="2400" kern="1200">
                <a:solidFill>
                  <a:schemeClr val="tx1"/>
                </a:solidFill>
                <a:latin typeface="+mn-lt"/>
                <a:ea typeface="+mn-ea"/>
                <a:cs typeface="+mn-cs"/>
              </a:rPr>
              <a:t>https://www.123test.com/disc-personality-test/</a:t>
            </a:r>
          </a:p>
        </p:txBody>
      </p:sp>
      <p:grpSp>
        <p:nvGrpSpPr>
          <p:cNvPr id="24" name="Group 23">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5"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EAAD823D-1454-462B-BA78-2EF8EECC599F}"/>
              </a:ext>
            </a:extLst>
          </p:cNvPr>
          <p:cNvPicPr>
            <a:picLocks noChangeAspect="1"/>
          </p:cNvPicPr>
          <p:nvPr/>
        </p:nvPicPr>
        <p:blipFill>
          <a:blip r:embed="rId2"/>
          <a:stretch>
            <a:fillRect/>
          </a:stretch>
        </p:blipFill>
        <p:spPr>
          <a:xfrm>
            <a:off x="5261157" y="369915"/>
            <a:ext cx="6118169" cy="6118169"/>
          </a:xfrm>
          <a:prstGeom prst="rect">
            <a:avLst/>
          </a:prstGeom>
        </p:spPr>
      </p:pic>
    </p:spTree>
    <p:extLst>
      <p:ext uri="{BB962C8B-B14F-4D97-AF65-F5344CB8AC3E}">
        <p14:creationId xmlns:p14="http://schemas.microsoft.com/office/powerpoint/2010/main" val="65686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7442AF-9EDF-4171-B47A-31D444500189}"/>
              </a:ext>
            </a:extLst>
          </p:cNvPr>
          <p:cNvSpPr>
            <a:spLocks noGrp="1"/>
          </p:cNvSpPr>
          <p:nvPr>
            <p:ph type="title"/>
          </p:nvPr>
        </p:nvSpPr>
        <p:spPr>
          <a:xfrm>
            <a:off x="83987" y="1198418"/>
            <a:ext cx="3253573" cy="4461163"/>
          </a:xfrm>
        </p:spPr>
        <p:txBody>
          <a:bodyPr>
            <a:normAutofit fontScale="90000"/>
          </a:bodyPr>
          <a:lstStyle/>
          <a:p>
            <a:br>
              <a:rPr lang="en-AU" sz="2800" b="1" dirty="0"/>
            </a:br>
            <a:br>
              <a:rPr lang="en-AU" sz="2800" b="1" dirty="0"/>
            </a:br>
            <a:br>
              <a:rPr lang="en-AU" sz="3600" b="1" dirty="0"/>
            </a:br>
            <a:r>
              <a:rPr lang="en-AU" sz="3600" b="1" dirty="0">
                <a:solidFill>
                  <a:schemeClr val="bg1"/>
                </a:solidFill>
              </a:rPr>
              <a:t>Communication tips for the:</a:t>
            </a:r>
            <a:br>
              <a:rPr lang="en-AU" sz="3600" b="1" dirty="0">
                <a:solidFill>
                  <a:schemeClr val="bg1"/>
                </a:solidFill>
              </a:rPr>
            </a:br>
            <a:br>
              <a:rPr lang="en-AU" sz="3600" b="1" dirty="0">
                <a:solidFill>
                  <a:schemeClr val="bg1"/>
                </a:solidFill>
              </a:rPr>
            </a:br>
            <a:r>
              <a:rPr lang="en-AU" sz="3600" b="1" dirty="0">
                <a:solidFill>
                  <a:schemeClr val="bg1"/>
                </a:solidFill>
              </a:rPr>
              <a:t>- High Dominance</a:t>
            </a:r>
            <a:br>
              <a:rPr lang="en-AU" sz="3600" b="1" dirty="0">
                <a:solidFill>
                  <a:schemeClr val="bg1"/>
                </a:solidFill>
              </a:rPr>
            </a:br>
            <a:r>
              <a:rPr lang="en-AU" sz="3600" b="1" dirty="0">
                <a:solidFill>
                  <a:schemeClr val="bg1"/>
                </a:solidFill>
              </a:rPr>
              <a:t>- High Influence</a:t>
            </a:r>
            <a:br>
              <a:rPr lang="en-AU" sz="3600" b="1" dirty="0">
                <a:solidFill>
                  <a:schemeClr val="bg1"/>
                </a:solidFill>
              </a:rPr>
            </a:br>
            <a:r>
              <a:rPr lang="en-AU" sz="3600" b="1" dirty="0">
                <a:solidFill>
                  <a:schemeClr val="bg1"/>
                </a:solidFill>
              </a:rPr>
              <a:t>- High Steadiness</a:t>
            </a:r>
            <a:br>
              <a:rPr lang="en-AU" sz="3600" b="1" dirty="0">
                <a:solidFill>
                  <a:schemeClr val="bg1"/>
                </a:solidFill>
              </a:rPr>
            </a:br>
            <a:r>
              <a:rPr lang="en-AU" sz="3600" b="1" dirty="0">
                <a:solidFill>
                  <a:schemeClr val="bg1"/>
                </a:solidFill>
              </a:rPr>
              <a:t>- High Compliance</a:t>
            </a:r>
            <a:br>
              <a:rPr lang="en-AU" sz="3600" b="1" dirty="0">
                <a:solidFill>
                  <a:schemeClr val="bg1"/>
                </a:solidFill>
              </a:rPr>
            </a:br>
            <a:br>
              <a:rPr lang="en-AU" sz="3600" b="1" dirty="0">
                <a:solidFill>
                  <a:schemeClr val="bg1"/>
                </a:solidFill>
              </a:rPr>
            </a:br>
            <a:r>
              <a:rPr lang="en-AU" sz="3600" b="1" dirty="0">
                <a:solidFill>
                  <a:schemeClr val="bg1"/>
                </a:solidFill>
              </a:rPr>
              <a:t>personality type.</a:t>
            </a:r>
            <a:br>
              <a:rPr lang="en-AU" sz="2800" dirty="0"/>
            </a:br>
            <a:endParaRPr lang="en-AU" sz="2800"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632C57-B881-4F0B-BB73-D10D574E326D}"/>
              </a:ext>
            </a:extLst>
          </p:cNvPr>
          <p:cNvSpPr>
            <a:spLocks noGrp="1"/>
          </p:cNvSpPr>
          <p:nvPr>
            <p:ph idx="1"/>
          </p:nvPr>
        </p:nvSpPr>
        <p:spPr>
          <a:xfrm>
            <a:off x="5452110" y="591344"/>
            <a:ext cx="5901689" cy="5585619"/>
          </a:xfrm>
        </p:spPr>
        <p:txBody>
          <a:bodyPr anchor="ctr">
            <a:normAutofit/>
          </a:bodyPr>
          <a:lstStyle/>
          <a:p>
            <a:pPr marL="0" indent="0">
              <a:buNone/>
            </a:pPr>
            <a:endParaRPr lang="en-AU" sz="2000" dirty="0"/>
          </a:p>
          <a:p>
            <a:pPr marL="0" lvl="0" indent="0">
              <a:buNone/>
            </a:pPr>
            <a:r>
              <a:rPr lang="en-AU" dirty="0">
                <a:highlight>
                  <a:srgbClr val="FFFF00"/>
                </a:highlight>
              </a:rPr>
              <a:t>For tips for the four communications types – view the video and access the full set of tips from the website link below</a:t>
            </a:r>
          </a:p>
          <a:p>
            <a:pPr marL="0" indent="0">
              <a:buNone/>
            </a:pPr>
            <a:endParaRPr lang="en-AU" dirty="0"/>
          </a:p>
          <a:p>
            <a:pPr marL="0" indent="0">
              <a:buNone/>
            </a:pPr>
            <a:r>
              <a:rPr lang="en-AU" sz="2000" dirty="0"/>
              <a:t>https://www.chartcourse.com/communicating-four-disc-styles/</a:t>
            </a:r>
          </a:p>
          <a:p>
            <a:pPr marL="0" indent="0">
              <a:buNone/>
            </a:pPr>
            <a:endParaRPr lang="en-AU" sz="2000" dirty="0"/>
          </a:p>
        </p:txBody>
      </p:sp>
    </p:spTree>
    <p:extLst>
      <p:ext uri="{BB962C8B-B14F-4D97-AF65-F5344CB8AC3E}">
        <p14:creationId xmlns:p14="http://schemas.microsoft.com/office/powerpoint/2010/main" val="109659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62EF95-85E3-445C-A1B7-017358F03B6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Acer tool</a:t>
            </a:r>
          </a:p>
        </p:txBody>
      </p:sp>
      <p:pic>
        <p:nvPicPr>
          <p:cNvPr id="5" name="Content Placeholder 4" descr="Diagram&#10;&#10;Description automatically generated">
            <a:extLst>
              <a:ext uri="{FF2B5EF4-FFF2-40B4-BE49-F238E27FC236}">
                <a16:creationId xmlns:a16="http://schemas.microsoft.com/office/drawing/2014/main" id="{E195427A-B01F-4903-8F0F-BCCCAF0752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0295" y="467208"/>
            <a:ext cx="4650013" cy="5923584"/>
          </a:xfrm>
          <a:prstGeom prst="rect">
            <a:avLst/>
          </a:prstGeom>
        </p:spPr>
      </p:pic>
    </p:spTree>
    <p:extLst>
      <p:ext uri="{BB962C8B-B14F-4D97-AF65-F5344CB8AC3E}">
        <p14:creationId xmlns:p14="http://schemas.microsoft.com/office/powerpoint/2010/main" val="3616018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E25BAA-A1F7-492A-AD1A-52F1C07A6281}"/>
              </a:ext>
            </a:extLst>
          </p:cNvPr>
          <p:cNvSpPr>
            <a:spLocks noGrp="1"/>
          </p:cNvSpPr>
          <p:nvPr>
            <p:ph type="title"/>
          </p:nvPr>
        </p:nvSpPr>
        <p:spPr>
          <a:xfrm>
            <a:off x="838200" y="365126"/>
            <a:ext cx="5340605" cy="1146176"/>
          </a:xfrm>
        </p:spPr>
        <p:txBody>
          <a:bodyPr>
            <a:normAutofit/>
          </a:bodyPr>
          <a:lstStyle/>
          <a:p>
            <a:r>
              <a:rPr lang="en-AU" dirty="0">
                <a:solidFill>
                  <a:schemeClr val="bg1"/>
                </a:solidFill>
              </a:rPr>
              <a:t>Acer tool</a:t>
            </a:r>
          </a:p>
        </p:txBody>
      </p:sp>
      <p:sp>
        <p:nvSpPr>
          <p:cNvPr id="29" name="Freeform: Shape 28">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C24A5D3-2412-4ADC-B5A7-A211D6C78555}"/>
              </a:ext>
            </a:extLst>
          </p:cNvPr>
          <p:cNvSpPr>
            <a:spLocks noGrp="1"/>
          </p:cNvSpPr>
          <p:nvPr>
            <p:ph idx="1"/>
          </p:nvPr>
        </p:nvSpPr>
        <p:spPr>
          <a:xfrm>
            <a:off x="6845555" y="552451"/>
            <a:ext cx="4508245" cy="5851210"/>
          </a:xfrm>
        </p:spPr>
        <p:txBody>
          <a:bodyPr anchor="ctr">
            <a:normAutofit/>
          </a:bodyPr>
          <a:lstStyle/>
          <a:p>
            <a:pPr marL="0" indent="0">
              <a:buNone/>
            </a:pPr>
            <a:r>
              <a:rPr lang="en-US" sz="3200" b="1" dirty="0">
                <a:solidFill>
                  <a:schemeClr val="bg1"/>
                </a:solidFill>
              </a:rPr>
              <a:t>Key Elaborations</a:t>
            </a:r>
          </a:p>
          <a:p>
            <a:r>
              <a:rPr lang="en-US" dirty="0">
                <a:solidFill>
                  <a:schemeClr val="bg1"/>
                </a:solidFill>
              </a:rPr>
              <a:t>Should be able to identify an appropriate style and level of complexity relevant to their group members and be able to adjust their communication</a:t>
            </a:r>
          </a:p>
          <a:p>
            <a:r>
              <a:rPr lang="en-US" dirty="0">
                <a:solidFill>
                  <a:schemeClr val="bg1"/>
                </a:solidFill>
              </a:rPr>
              <a:t>Unlikely to deliver the same information in the same manner</a:t>
            </a:r>
          </a:p>
          <a:p>
            <a:r>
              <a:rPr lang="en-US" dirty="0">
                <a:solidFill>
                  <a:schemeClr val="bg1"/>
                </a:solidFill>
              </a:rPr>
              <a:t>Referred to as </a:t>
            </a:r>
            <a:r>
              <a:rPr lang="en-US" b="1" dirty="0">
                <a:solidFill>
                  <a:schemeClr val="bg1"/>
                </a:solidFill>
              </a:rPr>
              <a:t>receiver awareness</a:t>
            </a:r>
          </a:p>
        </p:txBody>
      </p:sp>
      <p:sp>
        <p:nvSpPr>
          <p:cNvPr id="5" name="TextBox 4">
            <a:extLst>
              <a:ext uri="{FF2B5EF4-FFF2-40B4-BE49-F238E27FC236}">
                <a16:creationId xmlns:a16="http://schemas.microsoft.com/office/drawing/2014/main" id="{9C3376EC-94FC-40EB-8651-05BEC1AEEAB8}"/>
              </a:ext>
            </a:extLst>
          </p:cNvPr>
          <p:cNvSpPr txBox="1"/>
          <p:nvPr/>
        </p:nvSpPr>
        <p:spPr>
          <a:xfrm>
            <a:off x="276225" y="2454978"/>
            <a:ext cx="423862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white"/>
                </a:solidFill>
                <a:effectLst/>
                <a:uLnTx/>
                <a:uFillTx/>
                <a:latin typeface="Calibri" panose="020F0502020204030204"/>
                <a:ea typeface="+mn-ea"/>
                <a:cs typeface="+mn-cs"/>
              </a:rPr>
              <a:t>Aspect 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white"/>
                </a:solidFill>
                <a:effectLst/>
                <a:uLnTx/>
                <a:uFillTx/>
                <a:latin typeface="Calibri" panose="020F0502020204030204"/>
                <a:ea typeface="+mn-ea"/>
                <a:cs typeface="+mn-cs"/>
              </a:rPr>
              <a:t>Adapts behaviour and contributions for others</a:t>
            </a:r>
          </a:p>
        </p:txBody>
      </p:sp>
    </p:spTree>
    <p:extLst>
      <p:ext uri="{BB962C8B-B14F-4D97-AF65-F5344CB8AC3E}">
        <p14:creationId xmlns:p14="http://schemas.microsoft.com/office/powerpoint/2010/main" val="410151729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82BD4-C035-4D36-82A9-478BB86CEAA0}"/>
              </a:ext>
            </a:extLst>
          </p:cNvPr>
          <p:cNvSpPr>
            <a:spLocks noGrp="1"/>
          </p:cNvSpPr>
          <p:nvPr>
            <p:ph idx="1"/>
          </p:nvPr>
        </p:nvSpPr>
        <p:spPr>
          <a:xfrm>
            <a:off x="466578" y="1057275"/>
            <a:ext cx="3505494" cy="2733675"/>
          </a:xfrm>
        </p:spPr>
        <p:txBody>
          <a:bodyPr>
            <a:noAutofit/>
          </a:bodyPr>
          <a:lstStyle/>
          <a:p>
            <a:pPr marL="457200" lvl="1" indent="0">
              <a:buNone/>
            </a:pPr>
            <a:r>
              <a:rPr lang="en-AU" sz="3200" b="1" dirty="0"/>
              <a:t>Ask students to create a player or group profile.</a:t>
            </a:r>
          </a:p>
          <a:p>
            <a:pPr marL="457200" lvl="1" indent="0">
              <a:buNone/>
            </a:pPr>
            <a:endParaRPr lang="en-AU" sz="3200" b="1" dirty="0"/>
          </a:p>
          <a:p>
            <a:pPr marL="457200" lvl="1" indent="0">
              <a:buNone/>
            </a:pPr>
            <a:r>
              <a:rPr lang="en-AU" sz="3200" b="1" dirty="0">
                <a:highlight>
                  <a:srgbClr val="00FF00"/>
                </a:highlight>
              </a:rPr>
              <a:t>focussed</a:t>
            </a:r>
            <a:r>
              <a:rPr lang="en-AU" sz="3200" dirty="0">
                <a:highlight>
                  <a:srgbClr val="00FF00"/>
                </a:highlight>
              </a:rPr>
              <a:t> application of communication and collaborative skills</a:t>
            </a:r>
            <a:r>
              <a:rPr lang="en-AU" sz="3200" dirty="0"/>
              <a:t> </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AA1C0E9-065E-4D93-9AFA-108182C1A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8511" y="769409"/>
            <a:ext cx="1335536" cy="1030303"/>
          </a:xfrm>
          <a:prstGeom prst="rect">
            <a:avLst/>
          </a:prstGeom>
          <a:effectLst/>
        </p:spPr>
      </p:pic>
      <p:pic>
        <p:nvPicPr>
          <p:cNvPr id="4" name="Picture 3">
            <a:extLst>
              <a:ext uri="{FF2B5EF4-FFF2-40B4-BE49-F238E27FC236}">
                <a16:creationId xmlns:a16="http://schemas.microsoft.com/office/drawing/2014/main" id="{0C930F04-877A-4F60-BC52-2B7C2D87537B}"/>
              </a:ext>
            </a:extLst>
          </p:cNvPr>
          <p:cNvPicPr>
            <a:picLocks noChangeAspect="1"/>
          </p:cNvPicPr>
          <p:nvPr/>
        </p:nvPicPr>
        <p:blipFill>
          <a:blip r:embed="rId3"/>
          <a:stretch>
            <a:fillRect/>
          </a:stretch>
        </p:blipFill>
        <p:spPr>
          <a:xfrm>
            <a:off x="5305426" y="1799712"/>
            <a:ext cx="6224834" cy="4288879"/>
          </a:xfrm>
          <a:prstGeom prst="rect">
            <a:avLst/>
          </a:prstGeom>
        </p:spPr>
      </p:pic>
    </p:spTree>
    <p:extLst>
      <p:ext uri="{BB962C8B-B14F-4D97-AF65-F5344CB8AC3E}">
        <p14:creationId xmlns:p14="http://schemas.microsoft.com/office/powerpoint/2010/main" val="348039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0A8391-2737-4F1C-B27A-C44629DB4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3D89A-0CF6-4E5E-8413-46D40282C7ED}"/>
              </a:ext>
            </a:extLst>
          </p:cNvPr>
          <p:cNvSpPr>
            <a:spLocks noGrp="1"/>
          </p:cNvSpPr>
          <p:nvPr>
            <p:ph type="title"/>
          </p:nvPr>
        </p:nvSpPr>
        <p:spPr>
          <a:xfrm>
            <a:off x="642256" y="642257"/>
            <a:ext cx="3417677" cy="5226837"/>
          </a:xfrm>
        </p:spPr>
        <p:txBody>
          <a:bodyPr anchor="t">
            <a:normAutofit/>
          </a:bodyPr>
          <a:lstStyle/>
          <a:p>
            <a:r>
              <a:rPr lang="en-AU"/>
              <a:t>Permission Slips </a:t>
            </a:r>
            <a:br>
              <a:rPr lang="en-AU"/>
            </a:br>
            <a:r>
              <a:rPr lang="en-AU"/>
              <a:t>(Brown, 2020)</a:t>
            </a:r>
            <a:br>
              <a:rPr lang="en-AU"/>
            </a:br>
            <a:br>
              <a:rPr lang="en-AU"/>
            </a:br>
            <a:br>
              <a:rPr lang="en-AU"/>
            </a:br>
            <a:br>
              <a:rPr lang="en-AU"/>
            </a:br>
            <a:br>
              <a:rPr lang="en-AU"/>
            </a:br>
            <a:endParaRPr lang="en-AU" dirty="0"/>
          </a:p>
        </p:txBody>
      </p:sp>
      <p:sp>
        <p:nvSpPr>
          <p:cNvPr id="3" name="Content Placeholder 2">
            <a:extLst>
              <a:ext uri="{FF2B5EF4-FFF2-40B4-BE49-F238E27FC236}">
                <a16:creationId xmlns:a16="http://schemas.microsoft.com/office/drawing/2014/main" id="{9B926129-8895-4B28-BD65-02B999D8DC3F}"/>
              </a:ext>
            </a:extLst>
          </p:cNvPr>
          <p:cNvSpPr>
            <a:spLocks noGrp="1"/>
          </p:cNvSpPr>
          <p:nvPr>
            <p:ph idx="1"/>
          </p:nvPr>
        </p:nvSpPr>
        <p:spPr>
          <a:xfrm>
            <a:off x="4512761" y="111292"/>
            <a:ext cx="7261211" cy="6289508"/>
          </a:xfrm>
        </p:spPr>
        <p:txBody>
          <a:bodyPr>
            <a:normAutofit fontScale="85000" lnSpcReduction="10000"/>
          </a:bodyPr>
          <a:lstStyle/>
          <a:p>
            <a:r>
              <a:rPr lang="en-US" sz="1800" b="1" i="0" u="none" strike="noStrike" baseline="0" dirty="0">
                <a:solidFill>
                  <a:srgbClr val="000000"/>
                </a:solidFill>
                <a:latin typeface="Georgia" panose="02040502050405020303" pitchFamily="18" charset="0"/>
              </a:rPr>
              <a:t>What do you need to give yourself permission to do, feel, or not do to show up for this read-along?</a:t>
            </a:r>
            <a:endParaRPr lang="en-US" b="1" i="0" u="none" strike="noStrike" baseline="0" dirty="0">
              <a:latin typeface="Georgia" panose="02040502050405020303" pitchFamily="18" charset="0"/>
            </a:endParaRPr>
          </a:p>
          <a:p>
            <a:r>
              <a:rPr lang="en-US" b="1" i="0" u="none" strike="noStrike" baseline="0" dirty="0">
                <a:latin typeface="Georgia" panose="02040502050405020303" pitchFamily="18" charset="0"/>
              </a:rPr>
              <a:t>Permission slips </a:t>
            </a:r>
            <a:r>
              <a:rPr lang="en-US" b="0" i="0" u="none" strike="noStrike" baseline="0" dirty="0">
                <a:latin typeface="Georgia" panose="02040502050405020303" pitchFamily="18" charset="0"/>
              </a:rPr>
              <a:t>are a great way to start building trust in your school community and to start container building. If you’re working on your own, it’s a helpful tool to identify what might get in your way of learning and practicing new ways of showing up. </a:t>
            </a:r>
          </a:p>
          <a:p>
            <a:r>
              <a:rPr lang="en-US" sz="1800" b="1" i="1" u="none" strike="noStrike" baseline="0" dirty="0">
                <a:solidFill>
                  <a:srgbClr val="000000"/>
                </a:solidFill>
                <a:latin typeface="Georgia" panose="02040502050405020303" pitchFamily="18" charset="0"/>
              </a:rPr>
              <a:t>Exercise Instructions: </a:t>
            </a:r>
          </a:p>
          <a:p>
            <a:r>
              <a:rPr lang="en-US" dirty="0">
                <a:solidFill>
                  <a:srgbClr val="000000"/>
                </a:solidFill>
                <a:latin typeface="Georgia" panose="02040502050405020303" pitchFamily="18" charset="0"/>
              </a:rPr>
              <a:t>- G</a:t>
            </a:r>
            <a:r>
              <a:rPr lang="en-US" sz="1800" b="0" i="0" u="none" strike="noStrike" baseline="0" dirty="0">
                <a:solidFill>
                  <a:srgbClr val="000000"/>
                </a:solidFill>
                <a:latin typeface="Georgia" panose="02040502050405020303" pitchFamily="18" charset="0"/>
              </a:rPr>
              <a:t>o around the table at a quick but reasonable pace and let everyone share their permission slip(s). </a:t>
            </a:r>
          </a:p>
          <a:p>
            <a:r>
              <a:rPr lang="en-US" sz="1800" b="0" i="0" u="none" strike="noStrike" baseline="0" dirty="0">
                <a:solidFill>
                  <a:srgbClr val="000000"/>
                </a:solidFill>
                <a:latin typeface="Georgia" panose="02040502050405020303" pitchFamily="18" charset="0"/>
              </a:rPr>
              <a:t>- Everyone listens and holds comments until everyone has shared. </a:t>
            </a:r>
          </a:p>
          <a:p>
            <a:r>
              <a:rPr lang="en-US" dirty="0">
                <a:solidFill>
                  <a:srgbClr val="000000"/>
                </a:solidFill>
                <a:latin typeface="Georgia" panose="02040502050405020303" pitchFamily="18" charset="0"/>
              </a:rPr>
              <a:t>- </a:t>
            </a:r>
            <a:r>
              <a:rPr lang="en-US" sz="1800" b="0" i="0" u="none" strike="noStrike" baseline="0" dirty="0">
                <a:solidFill>
                  <a:srgbClr val="000000"/>
                </a:solidFill>
                <a:latin typeface="Georgia" panose="02040502050405020303" pitchFamily="18" charset="0"/>
              </a:rPr>
              <a:t>The power in the round robin is finding commonalities. Sometimes that’s harder to recognize when people share entire worksheets instead of one set of answers going around the table, or when there’s cross talk in the middle of sharing. </a:t>
            </a:r>
          </a:p>
          <a:p>
            <a:r>
              <a:rPr lang="en-US" sz="1800" b="0" i="0" u="none" strike="noStrike" baseline="0" dirty="0">
                <a:solidFill>
                  <a:srgbClr val="000000"/>
                </a:solidFill>
                <a:latin typeface="Georgia" panose="02040502050405020303" pitchFamily="18" charset="0"/>
              </a:rPr>
              <a:t>- This is also a good check-in exercise if you want to start meetings with, “What new permission slips do we need today?”</a:t>
            </a:r>
            <a:endParaRPr lang="en-US" dirty="0">
              <a:solidFill>
                <a:schemeClr val="accent2"/>
              </a:solidFill>
              <a:latin typeface="Georgia" panose="02040502050405020303" pitchFamily="18" charset="0"/>
            </a:endParaRPr>
          </a:p>
          <a:p>
            <a:endParaRPr lang="en-US" dirty="0">
              <a:solidFill>
                <a:schemeClr val="accent2"/>
              </a:solidFill>
              <a:latin typeface="Georgia" panose="02040502050405020303" pitchFamily="18" charset="0"/>
            </a:endParaRPr>
          </a:p>
          <a:p>
            <a:r>
              <a:rPr lang="en-US" sz="1500" i="1" dirty="0">
                <a:solidFill>
                  <a:schemeClr val="accent2"/>
                </a:solidFill>
                <a:latin typeface="Georgia" panose="02040502050405020303" pitchFamily="18" charset="0"/>
              </a:rPr>
              <a:t>When working in groups this is a helpful way of negotiating roles/responsibilities,  building psychological safety &amp; trust, whilst also recognizing what others in the group bring (ACER 1.1, 1.3, 2.2, 2.3). This enables other groups members to respond according to others (ACER 3.4).</a:t>
            </a:r>
            <a:endParaRPr lang="en-US" b="0" i="0" u="none" strike="noStrike" baseline="0" dirty="0">
              <a:solidFill>
                <a:schemeClr val="accent2"/>
              </a:solidFill>
              <a:latin typeface="Georgia" panose="02040502050405020303" pitchFamily="18" charset="0"/>
            </a:endParaRPr>
          </a:p>
        </p:txBody>
      </p:sp>
      <p:sp>
        <p:nvSpPr>
          <p:cNvPr id="12" name="Rectangle 11">
            <a:extLst>
              <a:ext uri="{FF2B5EF4-FFF2-40B4-BE49-F238E27FC236}">
                <a16:creationId xmlns:a16="http://schemas.microsoft.com/office/drawing/2014/main" id="{ED5EC01C-B438-4398-919E-A345C83ED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8D92F689-D61E-4CB7-983B-EBA5A5D8D394}"/>
              </a:ext>
            </a:extLst>
          </p:cNvPr>
          <p:cNvPicPr>
            <a:picLocks noChangeAspect="1"/>
          </p:cNvPicPr>
          <p:nvPr/>
        </p:nvPicPr>
        <p:blipFill>
          <a:blip r:embed="rId3"/>
          <a:stretch>
            <a:fillRect/>
          </a:stretch>
        </p:blipFill>
        <p:spPr>
          <a:xfrm>
            <a:off x="418028" y="3255675"/>
            <a:ext cx="3490331" cy="2173225"/>
          </a:xfrm>
          <a:prstGeom prst="rect">
            <a:avLst/>
          </a:prstGeom>
          <a:ln>
            <a:solidFill>
              <a:schemeClr val="accent3"/>
            </a:solidFill>
          </a:ln>
        </p:spPr>
      </p:pic>
    </p:spTree>
    <p:extLst>
      <p:ext uri="{BB962C8B-B14F-4D97-AF65-F5344CB8AC3E}">
        <p14:creationId xmlns:p14="http://schemas.microsoft.com/office/powerpoint/2010/main" val="3043333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E3DCE4-E2D0-4165-9022-9279E862BA38}"/>
              </a:ext>
            </a:extLst>
          </p:cNvPr>
          <p:cNvSpPr>
            <a:spLocks noGrp="1"/>
          </p:cNvSpPr>
          <p:nvPr>
            <p:ph type="title"/>
          </p:nvPr>
        </p:nvSpPr>
        <p:spPr>
          <a:xfrm>
            <a:off x="524741" y="629917"/>
            <a:ext cx="3808268" cy="5504688"/>
          </a:xfrm>
        </p:spPr>
        <p:txBody>
          <a:bodyPr>
            <a:normAutofit/>
          </a:bodyPr>
          <a:lstStyle/>
          <a:p>
            <a:r>
              <a:rPr lang="en-AU" sz="6000">
                <a:solidFill>
                  <a:schemeClr val="bg1"/>
                </a:solidFill>
              </a:rPr>
              <a:t>Where can the player profile come from?</a:t>
            </a:r>
          </a:p>
        </p:txBody>
      </p:sp>
      <p:graphicFrame>
        <p:nvGraphicFramePr>
          <p:cNvPr id="5" name="Content Placeholder 2">
            <a:extLst>
              <a:ext uri="{FF2B5EF4-FFF2-40B4-BE49-F238E27FC236}">
                <a16:creationId xmlns:a16="http://schemas.microsoft.com/office/drawing/2014/main" id="{757844A3-9D92-4A58-AE13-6F165F9A9E55}"/>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9251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950340E-7A4E-4C57-B382-2E4CA74160C4}"/>
              </a:ext>
            </a:extLst>
          </p:cNvPr>
          <p:cNvSpPr txBox="1"/>
          <p:nvPr/>
        </p:nvSpPr>
        <p:spPr>
          <a:xfrm>
            <a:off x="498523" y="918802"/>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Light" panose="020F0302020204030204"/>
                <a:ea typeface="+mn-ea"/>
                <a:cs typeface="+mn-cs"/>
              </a:rPr>
              <a:t>How the player/group profile could be introduced by a student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3" name="Straight Connector 2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06743F1-B9D5-434C-9DCD-26E12259BD29}"/>
              </a:ext>
            </a:extLst>
          </p:cNvPr>
          <p:cNvSpPr/>
          <p:nvPr/>
        </p:nvSpPr>
        <p:spPr>
          <a:xfrm>
            <a:off x="3383280" y="3554730"/>
            <a:ext cx="4754880" cy="202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Access student response in video captured at workshop</a:t>
            </a:r>
          </a:p>
        </p:txBody>
      </p:sp>
    </p:spTree>
    <p:extLst>
      <p:ext uri="{BB962C8B-B14F-4D97-AF65-F5344CB8AC3E}">
        <p14:creationId xmlns:p14="http://schemas.microsoft.com/office/powerpoint/2010/main" val="1852846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02BA7CE-7A7F-4955-8C8D-2072EBF1EBE8}"/>
              </a:ext>
            </a:extLst>
          </p:cNvPr>
          <p:cNvSpPr>
            <a:spLocks noGrp="1"/>
          </p:cNvSpPr>
          <p:nvPr>
            <p:ph idx="1"/>
          </p:nvPr>
        </p:nvSpPr>
        <p:spPr>
          <a:xfrm>
            <a:off x="649224" y="600076"/>
            <a:ext cx="5102351" cy="5623744"/>
          </a:xfrm>
        </p:spPr>
        <p:txBody>
          <a:bodyPr>
            <a:normAutofit/>
          </a:bodyPr>
          <a:lstStyle/>
          <a:p>
            <a:r>
              <a:rPr lang="en-US" sz="3200" b="1" dirty="0"/>
              <a:t>Core values </a:t>
            </a:r>
            <a:r>
              <a:rPr lang="en-US" sz="3200" dirty="0"/>
              <a:t>and </a:t>
            </a:r>
            <a:r>
              <a:rPr lang="en-US" sz="3200" b="1" dirty="0"/>
              <a:t>learning styles </a:t>
            </a:r>
            <a:r>
              <a:rPr lang="en-US" sz="3200" dirty="0"/>
              <a:t>point toward what communication skills to apply. </a:t>
            </a:r>
            <a:r>
              <a:rPr lang="en-US" sz="3200" dirty="0">
                <a:highlight>
                  <a:srgbClr val="00FF00"/>
                </a:highlight>
              </a:rPr>
              <a:t>(</a:t>
            </a:r>
            <a:r>
              <a:rPr lang="en-US" sz="3200" dirty="0" err="1">
                <a:highlight>
                  <a:srgbClr val="00FF00"/>
                </a:highlight>
              </a:rPr>
              <a:t>focussed</a:t>
            </a:r>
            <a:r>
              <a:rPr lang="en-US" sz="3200" dirty="0">
                <a:highlight>
                  <a:srgbClr val="00FF00"/>
                </a:highlight>
              </a:rPr>
              <a:t>)</a:t>
            </a:r>
          </a:p>
          <a:p>
            <a:pPr marL="0" indent="0">
              <a:buNone/>
            </a:pPr>
            <a:endParaRPr lang="en-US" sz="3200" dirty="0"/>
          </a:p>
          <a:p>
            <a:r>
              <a:rPr lang="en-US" sz="3200" b="1" dirty="0"/>
              <a:t>Personal</a:t>
            </a:r>
            <a:r>
              <a:rPr lang="en-US" sz="3200" dirty="0"/>
              <a:t> (interests) are helpful with disengaged students.</a:t>
            </a:r>
          </a:p>
          <a:p>
            <a:pPr marL="0" indent="0">
              <a:buNone/>
            </a:pPr>
            <a:endParaRPr lang="en-US" sz="3200" dirty="0"/>
          </a:p>
          <a:p>
            <a:pPr marL="0" indent="0">
              <a:buNone/>
            </a:pPr>
            <a:r>
              <a:rPr lang="en-US" sz="3200" dirty="0"/>
              <a:t>  </a:t>
            </a:r>
            <a:r>
              <a:rPr lang="en-US" sz="3200" dirty="0">
                <a:solidFill>
                  <a:srgbClr val="0070C0"/>
                </a:solidFill>
              </a:rPr>
              <a:t>BUILD RELATIONSHIP FIRST</a:t>
            </a:r>
            <a:r>
              <a:rPr lang="en-US" sz="3200" dirty="0"/>
              <a:t> </a:t>
            </a:r>
          </a:p>
        </p:txBody>
      </p:sp>
      <p:sp>
        <p:nvSpPr>
          <p:cNvPr id="23" name="Rectangle 2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545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24E3E6BB-F7D8-4611-9496-6283E5C2FC64}"/>
              </a:ext>
            </a:extLst>
          </p:cNvPr>
          <p:cNvPicPr>
            <a:picLocks noChangeAspect="1"/>
          </p:cNvPicPr>
          <p:nvPr/>
        </p:nvPicPr>
        <p:blipFill rotWithShape="1">
          <a:blip r:embed="rId2"/>
          <a:srcRect t="1086" r="3" b="3"/>
          <a:stretch/>
        </p:blipFill>
        <p:spPr>
          <a:xfrm>
            <a:off x="6729984" y="484634"/>
            <a:ext cx="4846320" cy="2711880"/>
          </a:xfrm>
          <a:prstGeom prst="rect">
            <a:avLst/>
          </a:prstGeom>
        </p:spPr>
      </p:pic>
      <p:sp>
        <p:nvSpPr>
          <p:cNvPr id="27"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08E779B-7662-4542-9BF9-547BF485629B}"/>
              </a:ext>
            </a:extLst>
          </p:cNvPr>
          <p:cNvPicPr>
            <a:picLocks noChangeAspect="1"/>
          </p:cNvPicPr>
          <p:nvPr/>
        </p:nvPicPr>
        <p:blipFill>
          <a:blip r:embed="rId3"/>
          <a:stretch>
            <a:fillRect/>
          </a:stretch>
        </p:blipFill>
        <p:spPr>
          <a:xfrm>
            <a:off x="7059168" y="3826078"/>
            <a:ext cx="4206240" cy="2113635"/>
          </a:xfrm>
          <a:prstGeom prst="rect">
            <a:avLst/>
          </a:prstGeom>
          <a:effectLst/>
        </p:spPr>
      </p:pic>
    </p:spTree>
    <p:extLst>
      <p:ext uri="{BB962C8B-B14F-4D97-AF65-F5344CB8AC3E}">
        <p14:creationId xmlns:p14="http://schemas.microsoft.com/office/powerpoint/2010/main" val="2708383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201B35-85BC-40D2-931B-AFE2717A414B}"/>
              </a:ext>
            </a:extLst>
          </p:cNvPr>
          <p:cNvSpPr>
            <a:spLocks noGrp="1"/>
          </p:cNvSpPr>
          <p:nvPr>
            <p:ph idx="1"/>
          </p:nvPr>
        </p:nvSpPr>
        <p:spPr>
          <a:xfrm>
            <a:off x="600075" y="1453227"/>
            <a:ext cx="8382000" cy="4961221"/>
          </a:xfrm>
        </p:spPr>
        <p:txBody>
          <a:bodyPr anchor="ctr">
            <a:normAutofit fontScale="85000" lnSpcReduction="20000"/>
          </a:bodyPr>
          <a:lstStyle/>
          <a:p>
            <a:pPr marL="0" indent="0">
              <a:buNone/>
            </a:pPr>
            <a:r>
              <a:rPr lang="en-AU" sz="3000" b="1" dirty="0">
                <a:solidFill>
                  <a:schemeClr val="tx1">
                    <a:lumMod val="85000"/>
                    <a:lumOff val="15000"/>
                  </a:schemeClr>
                </a:solidFill>
              </a:rPr>
              <a:t>Core values</a:t>
            </a:r>
            <a:endParaRPr lang="en-AU" sz="2400" b="1" dirty="0">
              <a:solidFill>
                <a:schemeClr val="tx1">
                  <a:lumMod val="85000"/>
                  <a:lumOff val="15000"/>
                </a:schemeClr>
              </a:solidFill>
            </a:endParaRPr>
          </a:p>
          <a:p>
            <a:pPr marL="0" indent="0">
              <a:buNone/>
            </a:pPr>
            <a:r>
              <a:rPr lang="en-AU" sz="2400" dirty="0">
                <a:solidFill>
                  <a:schemeClr val="tx1">
                    <a:lumMod val="85000"/>
                    <a:lumOff val="15000"/>
                  </a:schemeClr>
                </a:solidFill>
              </a:rPr>
              <a:t>Other aspects of the player profile identified the approach to coaching methods. Two core values include “respect” and “equality” which therefore suggested that my coaching leadership should be democratic, which involves being more open to training suggestions and guiding an individual rather than dictating to form an equal and respectful relationship.</a:t>
            </a:r>
          </a:p>
          <a:p>
            <a:pPr marL="0" indent="0">
              <a:buNone/>
            </a:pPr>
            <a:endParaRPr lang="en-AU" sz="2400" dirty="0">
              <a:solidFill>
                <a:schemeClr val="tx1">
                  <a:lumMod val="85000"/>
                  <a:lumOff val="15000"/>
                </a:schemeClr>
              </a:solidFill>
            </a:endParaRPr>
          </a:p>
          <a:p>
            <a:pPr marL="0" indent="0">
              <a:buNone/>
            </a:pPr>
            <a:r>
              <a:rPr lang="en-AU" sz="3000" b="1" dirty="0">
                <a:solidFill>
                  <a:schemeClr val="tx1">
                    <a:lumMod val="85000"/>
                    <a:lumOff val="15000"/>
                  </a:schemeClr>
                </a:solidFill>
              </a:rPr>
              <a:t>Learning</a:t>
            </a:r>
            <a:endParaRPr lang="en-AU" sz="2400" b="1" dirty="0">
              <a:solidFill>
                <a:schemeClr val="tx1">
                  <a:lumMod val="85000"/>
                  <a:lumOff val="15000"/>
                </a:schemeClr>
              </a:solidFill>
            </a:endParaRPr>
          </a:p>
          <a:p>
            <a:pPr marL="0" indent="0">
              <a:buNone/>
            </a:pPr>
            <a:r>
              <a:rPr lang="en-AU" sz="2400" dirty="0">
                <a:solidFill>
                  <a:schemeClr val="tx1">
                    <a:lumMod val="85000"/>
                    <a:lumOff val="15000"/>
                  </a:schemeClr>
                </a:solidFill>
              </a:rPr>
              <a:t>The player profile also identified the trainees dominant learning styles of kinaesthetic and visual learning, which helped identify coaching strategies that were likely to be more effective for the player.</a:t>
            </a:r>
          </a:p>
          <a:p>
            <a:pPr marL="0" indent="0">
              <a:buNone/>
            </a:pPr>
            <a:endParaRPr lang="en-AU" sz="2400" dirty="0">
              <a:solidFill>
                <a:schemeClr val="tx1">
                  <a:lumMod val="85000"/>
                  <a:lumOff val="15000"/>
                </a:schemeClr>
              </a:solidFill>
            </a:endParaRPr>
          </a:p>
          <a:p>
            <a:pPr marL="0" indent="0">
              <a:buNone/>
            </a:pPr>
            <a:r>
              <a:rPr lang="en-AU" sz="3000" b="1" dirty="0">
                <a:solidFill>
                  <a:schemeClr val="tx1">
                    <a:lumMod val="85000"/>
                    <a:lumOff val="15000"/>
                  </a:schemeClr>
                </a:solidFill>
              </a:rPr>
              <a:t>Mental</a:t>
            </a:r>
            <a:endParaRPr lang="en-AU" sz="2400" b="1" dirty="0">
              <a:solidFill>
                <a:schemeClr val="tx1">
                  <a:lumMod val="85000"/>
                  <a:lumOff val="15000"/>
                </a:schemeClr>
              </a:solidFill>
            </a:endParaRPr>
          </a:p>
          <a:p>
            <a:pPr marL="0" indent="0">
              <a:buNone/>
            </a:pPr>
            <a:r>
              <a:rPr lang="en-AU" sz="2400" dirty="0">
                <a:solidFill>
                  <a:schemeClr val="tx1">
                    <a:lumMod val="85000"/>
                    <a:lumOff val="15000"/>
                  </a:schemeClr>
                </a:solidFill>
              </a:rPr>
              <a:t>It also identified that the player seeks to feel positive and confident with their performance and often needs reassurance in order to do so, thus highlighting that I should give constructive feedback through a feedback sandwich.</a:t>
            </a:r>
          </a:p>
          <a:p>
            <a:endParaRPr lang="en-AU" sz="11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03109BB-A139-436E-B2CB-3A2DCCF6C07D}"/>
              </a:ext>
            </a:extLst>
          </p:cNvPr>
          <p:cNvSpPr txBox="1"/>
          <p:nvPr/>
        </p:nvSpPr>
        <p:spPr>
          <a:xfrm>
            <a:off x="600075" y="403450"/>
            <a:ext cx="10706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Calibri" panose="020F0502020204030204"/>
                <a:ea typeface="+mn-ea"/>
                <a:cs typeface="+mn-cs"/>
              </a:rPr>
              <a:t>Using the Player Profile to support focussed application</a:t>
            </a:r>
          </a:p>
        </p:txBody>
      </p:sp>
      <p:pic>
        <p:nvPicPr>
          <p:cNvPr id="5" name="Picture 4">
            <a:extLst>
              <a:ext uri="{FF2B5EF4-FFF2-40B4-BE49-F238E27FC236}">
                <a16:creationId xmlns:a16="http://schemas.microsoft.com/office/drawing/2014/main" id="{C9558455-F971-41E2-8D45-A739338085CA}"/>
              </a:ext>
            </a:extLst>
          </p:cNvPr>
          <p:cNvPicPr>
            <a:picLocks noChangeAspect="1"/>
          </p:cNvPicPr>
          <p:nvPr/>
        </p:nvPicPr>
        <p:blipFill>
          <a:blip r:embed="rId2"/>
          <a:stretch>
            <a:fillRect/>
          </a:stretch>
        </p:blipFill>
        <p:spPr>
          <a:xfrm>
            <a:off x="9267074" y="2472402"/>
            <a:ext cx="2639926" cy="2586702"/>
          </a:xfrm>
          <a:prstGeom prst="rect">
            <a:avLst/>
          </a:prstGeom>
        </p:spPr>
      </p:pic>
    </p:spTree>
    <p:extLst>
      <p:ext uri="{BB962C8B-B14F-4D97-AF65-F5344CB8AC3E}">
        <p14:creationId xmlns:p14="http://schemas.microsoft.com/office/powerpoint/2010/main" val="405285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7664-8ACA-4B89-B040-31A76B12468B}"/>
              </a:ext>
            </a:extLst>
          </p:cNvPr>
          <p:cNvSpPr>
            <a:spLocks noGrp="1"/>
          </p:cNvSpPr>
          <p:nvPr>
            <p:ph type="title"/>
          </p:nvPr>
        </p:nvSpPr>
        <p:spPr>
          <a:xfrm>
            <a:off x="1653363" y="365760"/>
            <a:ext cx="9367203" cy="1188720"/>
          </a:xfrm>
        </p:spPr>
        <p:txBody>
          <a:bodyPr>
            <a:normAutofit/>
          </a:bodyPr>
          <a:lstStyle/>
          <a:p>
            <a:r>
              <a:rPr lang="en-AU" sz="4800" b="1" dirty="0"/>
              <a:t>Over-communication</a:t>
            </a:r>
            <a:r>
              <a:rPr lang="en-AU" dirty="0"/>
              <a:t>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BCCC0F-7CC0-4548-92FD-06DC1D05D825}"/>
              </a:ext>
            </a:extLst>
          </p:cNvPr>
          <p:cNvSpPr>
            <a:spLocks noGrp="1"/>
          </p:cNvSpPr>
          <p:nvPr>
            <p:ph idx="1"/>
          </p:nvPr>
        </p:nvSpPr>
        <p:spPr>
          <a:xfrm>
            <a:off x="1653363" y="2450592"/>
            <a:ext cx="9367204" cy="4041648"/>
          </a:xfrm>
        </p:spPr>
        <p:txBody>
          <a:bodyPr anchor="t">
            <a:normAutofit/>
          </a:bodyPr>
          <a:lstStyle/>
          <a:p>
            <a:pPr lvl="1"/>
            <a:r>
              <a:rPr lang="en-AU" sz="3200" dirty="0"/>
              <a:t>The student coach should filter the information for the athlete. What information/ feedback /evidence  should they not communicate based off their player/group personality traits? </a:t>
            </a:r>
          </a:p>
          <a:p>
            <a:pPr lvl="1"/>
            <a:endParaRPr lang="en-AU" sz="3200" dirty="0"/>
          </a:p>
          <a:p>
            <a:pPr lvl="1"/>
            <a:r>
              <a:rPr lang="en-AU" sz="3200" dirty="0"/>
              <a:t>When a student is aware that they have been giving too much information </a:t>
            </a:r>
            <a:r>
              <a:rPr lang="en-AU" sz="3200" dirty="0">
                <a:sym typeface="Wingdings" panose="05000000000000000000" pitchFamily="2" charset="2"/>
              </a:rPr>
              <a:t> </a:t>
            </a:r>
            <a:r>
              <a:rPr lang="en-AU" sz="3200" dirty="0"/>
              <a:t>this can be powerful</a:t>
            </a:r>
          </a:p>
          <a:p>
            <a:pPr marL="457200" lvl="1" indent="0">
              <a:buNone/>
            </a:pPr>
            <a:endParaRPr lang="en-AU" dirty="0"/>
          </a:p>
        </p:txBody>
      </p:sp>
    </p:spTree>
    <p:extLst>
      <p:ext uri="{BB962C8B-B14F-4D97-AF65-F5344CB8AC3E}">
        <p14:creationId xmlns:p14="http://schemas.microsoft.com/office/powerpoint/2010/main" val="312190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BE9-291F-4603-BCCE-3D35493B638D}"/>
              </a:ext>
            </a:extLst>
          </p:cNvPr>
          <p:cNvSpPr>
            <a:spLocks noGrp="1"/>
          </p:cNvSpPr>
          <p:nvPr>
            <p:ph type="title"/>
          </p:nvPr>
        </p:nvSpPr>
        <p:spPr/>
        <p:txBody>
          <a:bodyPr>
            <a:normAutofit/>
          </a:bodyPr>
          <a:lstStyle/>
          <a:p>
            <a:r>
              <a:rPr lang="en-AU" dirty="0"/>
              <a:t>Container Building (Brown, 2020)</a:t>
            </a:r>
          </a:p>
        </p:txBody>
      </p:sp>
      <p:sp>
        <p:nvSpPr>
          <p:cNvPr id="3" name="Content Placeholder 2">
            <a:extLst>
              <a:ext uri="{FF2B5EF4-FFF2-40B4-BE49-F238E27FC236}">
                <a16:creationId xmlns:a16="http://schemas.microsoft.com/office/drawing/2014/main" id="{6DBF1763-476C-4940-9019-56DF7A14CC1C}"/>
              </a:ext>
            </a:extLst>
          </p:cNvPr>
          <p:cNvSpPr>
            <a:spLocks noGrp="1"/>
          </p:cNvSpPr>
          <p:nvPr>
            <p:ph idx="1"/>
          </p:nvPr>
        </p:nvSpPr>
        <p:spPr>
          <a:xfrm>
            <a:off x="400833" y="2108201"/>
            <a:ext cx="11636679" cy="4054604"/>
          </a:xfrm>
        </p:spPr>
        <p:txBody>
          <a:bodyPr>
            <a:normAutofit/>
          </a:bodyPr>
          <a:lstStyle/>
          <a:p>
            <a:pPr marR="4800"/>
            <a:r>
              <a:rPr lang="en-US" sz="2000" b="0" i="0" u="none" strike="noStrike" baseline="0" dirty="0">
                <a:solidFill>
                  <a:srgbClr val="000000"/>
                </a:solidFill>
                <a:latin typeface="Georgia" panose="02040502050405020303" pitchFamily="18" charset="0"/>
              </a:rPr>
              <a:t>Have each person in the group answer the following questions individually on sticky notes:</a:t>
            </a:r>
          </a:p>
          <a:p>
            <a:pPr lvl="1">
              <a:buFont typeface="Wingdings" panose="05000000000000000000" pitchFamily="2" charset="2"/>
              <a:buChar char="§"/>
            </a:pPr>
            <a:r>
              <a:rPr lang="en-US" sz="2000" b="0" i="0" u="none" strike="noStrike" baseline="0" dirty="0">
                <a:solidFill>
                  <a:srgbClr val="000000"/>
                </a:solidFill>
                <a:latin typeface="Georgia" panose="02040502050405020303" pitchFamily="18" charset="0"/>
              </a:rPr>
              <a:t>What do you need to show up and do the work?</a:t>
            </a:r>
          </a:p>
          <a:p>
            <a:pPr lvl="1">
              <a:buFont typeface="Wingdings" panose="05000000000000000000" pitchFamily="2" charset="2"/>
              <a:buChar char="§"/>
            </a:pPr>
            <a:r>
              <a:rPr lang="en-US" sz="2000" b="0" i="0" u="none" strike="noStrike" baseline="0" dirty="0">
                <a:solidFill>
                  <a:srgbClr val="000000"/>
                </a:solidFill>
                <a:latin typeface="Georgia" panose="02040502050405020303" pitchFamily="18" charset="0"/>
              </a:rPr>
              <a:t>What will get in the way of you showing up and doing the work?</a:t>
            </a:r>
          </a:p>
          <a:p>
            <a:pPr lvl="1">
              <a:buFont typeface="Wingdings" panose="05000000000000000000" pitchFamily="2" charset="2"/>
              <a:buChar char="§"/>
            </a:pPr>
            <a:r>
              <a:rPr lang="en-US" sz="2000" b="0" i="0" u="none" strike="noStrike" baseline="0" dirty="0">
                <a:solidFill>
                  <a:srgbClr val="000000"/>
                </a:solidFill>
                <a:latin typeface="Georgia" panose="02040502050405020303" pitchFamily="18" charset="0"/>
              </a:rPr>
              <a:t>What does support look like from your group?</a:t>
            </a:r>
          </a:p>
          <a:p>
            <a:pPr marL="0" indent="0">
              <a:buNone/>
            </a:pPr>
            <a:endParaRPr lang="en-US" sz="2000" dirty="0">
              <a:solidFill>
                <a:schemeClr val="accent2"/>
              </a:solidFill>
              <a:latin typeface="Georgia" panose="02040502050405020303" pitchFamily="18" charset="0"/>
            </a:endParaRPr>
          </a:p>
          <a:p>
            <a:pPr marL="0" indent="0">
              <a:buNone/>
            </a:pPr>
            <a:r>
              <a:rPr lang="en-US" sz="2000" b="0" i="0" u="none" strike="noStrike" baseline="0" dirty="0">
                <a:solidFill>
                  <a:schemeClr val="accent2"/>
                </a:solidFill>
                <a:latin typeface="Georgia" panose="02040502050405020303" pitchFamily="18" charset="0"/>
              </a:rPr>
              <a:t>This activity furthers assists with building psychological safety &amp; trust, whilst also </a:t>
            </a:r>
            <a:r>
              <a:rPr lang="en-US" sz="2000" b="0" i="0" u="none" strike="noStrike" baseline="0" dirty="0" err="1">
                <a:solidFill>
                  <a:schemeClr val="accent2"/>
                </a:solidFill>
                <a:latin typeface="Georgia" panose="02040502050405020303" pitchFamily="18" charset="0"/>
              </a:rPr>
              <a:t>recognising</a:t>
            </a:r>
            <a:r>
              <a:rPr lang="en-US" sz="2000" b="0" i="0" u="none" strike="noStrike" baseline="0" dirty="0">
                <a:solidFill>
                  <a:schemeClr val="accent2"/>
                </a:solidFill>
                <a:latin typeface="Georgia" panose="02040502050405020303" pitchFamily="18" charset="0"/>
              </a:rPr>
              <a:t> others in the group (ACER 1.1, 1.3, 2.2, 2.3). This enables other groups members to respond according to others (ACER 3.4). </a:t>
            </a:r>
          </a:p>
        </p:txBody>
      </p:sp>
    </p:spTree>
    <p:extLst>
      <p:ext uri="{BB962C8B-B14F-4D97-AF65-F5344CB8AC3E}">
        <p14:creationId xmlns:p14="http://schemas.microsoft.com/office/powerpoint/2010/main" val="3430475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A4DD9-D86A-492A-B4A0-C06B1A38B9A8}"/>
              </a:ext>
            </a:extLst>
          </p:cNvPr>
          <p:cNvSpPr>
            <a:spLocks noGrp="1"/>
          </p:cNvSpPr>
          <p:nvPr>
            <p:ph type="title"/>
          </p:nvPr>
        </p:nvSpPr>
        <p:spPr>
          <a:xfrm>
            <a:off x="878911" y="643468"/>
            <a:ext cx="3177847" cy="1674180"/>
          </a:xfrm>
        </p:spPr>
        <p:txBody>
          <a:bodyPr>
            <a:normAutofit/>
          </a:bodyPr>
          <a:lstStyle/>
          <a:p>
            <a:r>
              <a:rPr lang="en-AU" sz="4000"/>
              <a:t>Group Norms</a:t>
            </a:r>
          </a:p>
        </p:txBody>
      </p:sp>
      <p:cxnSp>
        <p:nvCxnSpPr>
          <p:cNvPr id="73" name="Straight Connector 7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1AFCC5-3F4C-45C1-937C-36BFBB454226}"/>
              </a:ext>
            </a:extLst>
          </p:cNvPr>
          <p:cNvSpPr>
            <a:spLocks noGrp="1"/>
          </p:cNvSpPr>
          <p:nvPr>
            <p:ph idx="1"/>
          </p:nvPr>
        </p:nvSpPr>
        <p:spPr>
          <a:xfrm>
            <a:off x="275573" y="2639380"/>
            <a:ext cx="4033379" cy="3229714"/>
          </a:xfrm>
        </p:spPr>
        <p:txBody>
          <a:bodyPr>
            <a:normAutofit/>
          </a:bodyPr>
          <a:lstStyle/>
          <a:p>
            <a:pPr marL="342900" indent="-342900">
              <a:buFont typeface="+mj-lt"/>
              <a:buAutoNum type="arabicPeriod"/>
            </a:pPr>
            <a:r>
              <a:rPr lang="en-US" sz="2000" b="0" i="0" u="none" strike="noStrike" baseline="0" dirty="0">
                <a:solidFill>
                  <a:srgbClr val="000000"/>
                </a:solidFill>
                <a:latin typeface="Georgia" panose="02040502050405020303" pitchFamily="18" charset="0"/>
              </a:rPr>
              <a:t>Have everyone share their answers.</a:t>
            </a:r>
          </a:p>
          <a:p>
            <a:pPr marL="342900" indent="-342900">
              <a:buFont typeface="+mj-lt"/>
              <a:buAutoNum type="arabicPeriod"/>
            </a:pPr>
            <a:r>
              <a:rPr lang="en-US" sz="2000" b="0" i="0" u="none" strike="noStrike" baseline="0" dirty="0">
                <a:solidFill>
                  <a:srgbClr val="000000"/>
                </a:solidFill>
                <a:latin typeface="Georgia" panose="02040502050405020303" pitchFamily="18" charset="0"/>
              </a:rPr>
              <a:t>Group into common themes.</a:t>
            </a:r>
          </a:p>
          <a:p>
            <a:pPr marL="342900" indent="-342900">
              <a:buFont typeface="+mj-lt"/>
              <a:buAutoNum type="arabicPeriod"/>
            </a:pPr>
            <a:r>
              <a:rPr lang="en-US" sz="2000" dirty="0">
                <a:solidFill>
                  <a:srgbClr val="000000"/>
                </a:solidFill>
                <a:latin typeface="Georgia" panose="02040502050405020303" pitchFamily="18" charset="0"/>
              </a:rPr>
              <a:t>U</a:t>
            </a:r>
            <a:r>
              <a:rPr lang="en-US" sz="2000" b="0" i="0" u="none" strike="noStrike" baseline="0" dirty="0">
                <a:solidFill>
                  <a:srgbClr val="000000"/>
                </a:solidFill>
                <a:latin typeface="Georgia" panose="02040502050405020303" pitchFamily="18" charset="0"/>
              </a:rPr>
              <a:t>se these to develop 3 to 5 group ground rules/norms that you can use in your discussions throughout the workshop.</a:t>
            </a:r>
          </a:p>
          <a:p>
            <a:endParaRPr lang="en-US" sz="1800" b="0" i="0" u="none" strike="noStrike" baseline="0" dirty="0">
              <a:solidFill>
                <a:srgbClr val="000000"/>
              </a:solidFill>
              <a:latin typeface="Georgia" panose="02040502050405020303" pitchFamily="18" charset="0"/>
            </a:endParaRPr>
          </a:p>
        </p:txBody>
      </p:sp>
      <p:pic>
        <p:nvPicPr>
          <p:cNvPr id="1026" name="Picture 2" descr="The Art of Facilitating Meetings with Sticky Notes | Beth Kanter">
            <a:extLst>
              <a:ext uri="{FF2B5EF4-FFF2-40B4-BE49-F238E27FC236}">
                <a16:creationId xmlns:a16="http://schemas.microsoft.com/office/drawing/2014/main" id="{DB39F22C-7737-43B7-9E0C-0894866523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3447" y="955885"/>
            <a:ext cx="6892560" cy="4600783"/>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717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001E-5BD1-4FF3-A4B3-BD714742DCE1}"/>
              </a:ext>
            </a:extLst>
          </p:cNvPr>
          <p:cNvSpPr>
            <a:spLocks noGrp="1"/>
          </p:cNvSpPr>
          <p:nvPr>
            <p:ph type="title"/>
          </p:nvPr>
        </p:nvSpPr>
        <p:spPr>
          <a:xfrm>
            <a:off x="425885" y="286603"/>
            <a:ext cx="11511419" cy="1450757"/>
          </a:xfrm>
        </p:spPr>
        <p:txBody>
          <a:bodyPr>
            <a:normAutofit/>
          </a:bodyPr>
          <a:lstStyle/>
          <a:p>
            <a:r>
              <a:rPr lang="en-AU" dirty="0"/>
              <a:t>Competition Time- 5 minutes</a:t>
            </a:r>
          </a:p>
        </p:txBody>
      </p:sp>
      <p:sp>
        <p:nvSpPr>
          <p:cNvPr id="3" name="Content Placeholder 2">
            <a:extLst>
              <a:ext uri="{FF2B5EF4-FFF2-40B4-BE49-F238E27FC236}">
                <a16:creationId xmlns:a16="http://schemas.microsoft.com/office/drawing/2014/main" id="{9B9679E1-B982-4C51-87B4-10D5A17B82C1}"/>
              </a:ext>
            </a:extLst>
          </p:cNvPr>
          <p:cNvSpPr>
            <a:spLocks noGrp="1"/>
          </p:cNvSpPr>
          <p:nvPr>
            <p:ph idx="1"/>
          </p:nvPr>
        </p:nvSpPr>
        <p:spPr>
          <a:xfrm>
            <a:off x="313151" y="1979112"/>
            <a:ext cx="11761939" cy="4330383"/>
          </a:xfrm>
        </p:spPr>
        <p:txBody>
          <a:bodyPr>
            <a:normAutofit/>
          </a:bodyPr>
          <a:lstStyle/>
          <a:p>
            <a:pPr marL="0" indent="0">
              <a:buNone/>
            </a:pPr>
            <a:r>
              <a:rPr lang="en-AU" sz="2400" dirty="0">
                <a:solidFill>
                  <a:schemeClr val="accent4"/>
                </a:solidFill>
              </a:rPr>
              <a:t>As a Table.. </a:t>
            </a:r>
          </a:p>
          <a:p>
            <a:pPr marL="0" indent="0">
              <a:buNone/>
            </a:pPr>
            <a:r>
              <a:rPr lang="en-AU" sz="2400" dirty="0">
                <a:solidFill>
                  <a:schemeClr val="accent4"/>
                </a:solidFill>
              </a:rPr>
              <a:t>Write down examples of collaboration/communications skills…</a:t>
            </a:r>
          </a:p>
          <a:p>
            <a:pPr>
              <a:buFont typeface="Arial" panose="020B0604020202020204" pitchFamily="34" charset="0"/>
              <a:buChar char="•"/>
            </a:pPr>
            <a:r>
              <a:rPr lang="en-AU" dirty="0"/>
              <a:t>One sticky note per example</a:t>
            </a:r>
          </a:p>
          <a:p>
            <a:pPr>
              <a:buFont typeface="Arial" panose="020B0604020202020204" pitchFamily="34" charset="0"/>
              <a:buChar char="•"/>
            </a:pPr>
            <a:r>
              <a:rPr lang="en-AU" dirty="0"/>
              <a:t>Be specific </a:t>
            </a:r>
          </a:p>
          <a:p>
            <a:pPr>
              <a:buFont typeface="Arial" panose="020B0604020202020204" pitchFamily="34" charset="0"/>
              <a:buChar char="•"/>
            </a:pPr>
            <a:r>
              <a:rPr lang="en-AU" dirty="0"/>
              <a:t>What would you observe?</a:t>
            </a:r>
          </a:p>
          <a:p>
            <a:pPr>
              <a:buFont typeface="Arial" panose="020B0604020202020204" pitchFamily="34" charset="0"/>
              <a:buChar char="•"/>
            </a:pPr>
            <a:r>
              <a:rPr lang="en-AU" dirty="0"/>
              <a:t>Don’t provide generalised examples </a:t>
            </a:r>
          </a:p>
          <a:p>
            <a:pPr marL="0" indent="0">
              <a:buNone/>
            </a:pPr>
            <a:endParaRPr lang="en-AU" dirty="0">
              <a:solidFill>
                <a:schemeClr val="accent4"/>
              </a:solidFill>
            </a:endParaRPr>
          </a:p>
          <a:p>
            <a:pPr marL="0" indent="0">
              <a:buNone/>
            </a:pPr>
            <a:r>
              <a:rPr lang="en-AU" dirty="0">
                <a:solidFill>
                  <a:schemeClr val="accent4"/>
                </a:solidFill>
              </a:rPr>
              <a:t>*GALLERY WALK</a:t>
            </a:r>
            <a:endParaRPr lang="en-AU" dirty="0"/>
          </a:p>
          <a:p>
            <a:pPr marL="0" indent="0">
              <a:buNone/>
            </a:pPr>
            <a:endParaRPr lang="en-AU" dirty="0"/>
          </a:p>
          <a:p>
            <a:pPr marL="0" indent="0">
              <a:buNone/>
            </a:pPr>
            <a:endParaRPr lang="en-AU" dirty="0">
              <a:highlight>
                <a:srgbClr val="FFFF00"/>
              </a:highlight>
            </a:endParaRPr>
          </a:p>
        </p:txBody>
      </p:sp>
      <p:sp>
        <p:nvSpPr>
          <p:cNvPr id="4" name="Rectangle 3">
            <a:extLst>
              <a:ext uri="{FF2B5EF4-FFF2-40B4-BE49-F238E27FC236}">
                <a16:creationId xmlns:a16="http://schemas.microsoft.com/office/drawing/2014/main" id="{476F5F9B-E4E4-437C-9B5E-23E6DD496CFA}"/>
              </a:ext>
            </a:extLst>
          </p:cNvPr>
          <p:cNvSpPr/>
          <p:nvPr/>
        </p:nvSpPr>
        <p:spPr>
          <a:xfrm>
            <a:off x="7760970" y="3771900"/>
            <a:ext cx="3440430" cy="1897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Image removed for copyright</a:t>
            </a:r>
          </a:p>
        </p:txBody>
      </p:sp>
    </p:spTree>
    <p:extLst>
      <p:ext uri="{BB962C8B-B14F-4D97-AF65-F5344CB8AC3E}">
        <p14:creationId xmlns:p14="http://schemas.microsoft.com/office/powerpoint/2010/main" val="272698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9E69F-A900-43D4-AFA1-5125DA630C75}"/>
              </a:ext>
            </a:extLst>
          </p:cNvPr>
          <p:cNvSpPr>
            <a:spLocks noGrp="1"/>
          </p:cNvSpPr>
          <p:nvPr>
            <p:ph type="title"/>
          </p:nvPr>
        </p:nvSpPr>
        <p:spPr>
          <a:xfrm>
            <a:off x="5172074" y="286603"/>
            <a:ext cx="5983605" cy="1450757"/>
          </a:xfrm>
        </p:spPr>
        <p:txBody>
          <a:bodyPr>
            <a:normAutofit/>
          </a:bodyPr>
          <a:lstStyle/>
          <a:p>
            <a:r>
              <a:rPr lang="en-AU" dirty="0"/>
              <a:t>ACER Collaboration: Skill Development Framework</a:t>
            </a:r>
          </a:p>
        </p:txBody>
      </p:sp>
      <p:cxnSp>
        <p:nvCxnSpPr>
          <p:cNvPr id="23"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823C5D9-8AF3-4A26-AB18-3E0172A9D738}"/>
              </a:ext>
            </a:extLst>
          </p:cNvPr>
          <p:cNvSpPr>
            <a:spLocks noGrp="1"/>
          </p:cNvSpPr>
          <p:nvPr>
            <p:ph idx="1"/>
          </p:nvPr>
        </p:nvSpPr>
        <p:spPr>
          <a:xfrm>
            <a:off x="4822521" y="2108201"/>
            <a:ext cx="7064679" cy="4112099"/>
          </a:xfrm>
        </p:spPr>
        <p:txBody>
          <a:bodyPr>
            <a:normAutofit lnSpcReduction="10000"/>
          </a:bodyPr>
          <a:lstStyle/>
          <a:p>
            <a:pPr>
              <a:lnSpc>
                <a:spcPct val="110000"/>
              </a:lnSpc>
              <a:buFont typeface="Arial" panose="020B0604020202020204" pitchFamily="34" charset="0"/>
              <a:buChar char="•"/>
            </a:pPr>
            <a:r>
              <a:rPr lang="en-US" sz="2000" b="0" i="0" u="none" strike="noStrike" baseline="0" dirty="0">
                <a:latin typeface="Calibri" panose="020F0502020204030204" pitchFamily="34" charset="0"/>
                <a:cs typeface="Calibri" panose="020F0502020204030204" pitchFamily="34" charset="0"/>
              </a:rPr>
              <a:t>This skill development framework has been developed to address the challenges associated with teaching and assessing collaboration. </a:t>
            </a:r>
          </a:p>
          <a:p>
            <a:pPr>
              <a:lnSpc>
                <a:spcPct val="110000"/>
              </a:lnSpc>
              <a:buFont typeface="Arial" panose="020B0604020202020204" pitchFamily="34" charset="0"/>
              <a:buChar char="•"/>
            </a:pPr>
            <a:r>
              <a:rPr lang="en-US" sz="2000" b="0" i="0" u="none" strike="noStrike" baseline="0" dirty="0">
                <a:latin typeface="Calibri" panose="020F0502020204030204" pitchFamily="34" charset="0"/>
                <a:cs typeface="Calibri" panose="020F0502020204030204" pitchFamily="34" charset="0"/>
              </a:rPr>
              <a:t>While there are many definitions of the skill, few provide a means to operationalise collaboration in the classroom. </a:t>
            </a:r>
          </a:p>
          <a:p>
            <a:pPr>
              <a:lnSpc>
                <a:spcPct val="110000"/>
              </a:lnSpc>
              <a:buFont typeface="Arial" panose="020B0604020202020204" pitchFamily="34" charset="0"/>
              <a:buChar char="•"/>
            </a:pPr>
            <a:r>
              <a:rPr lang="en-US" sz="2000" b="0" i="0" u="none" strike="noStrike" baseline="0" dirty="0">
                <a:latin typeface="Calibri" panose="020F0502020204030204" pitchFamily="34" charset="0"/>
                <a:cs typeface="Calibri" panose="020F0502020204030204" pitchFamily="34" charset="0"/>
              </a:rPr>
              <a:t>This framework is designed to synthesise and harmonise existing theory and research on collaboration to provide a holistic perspective. It outlines collaboration processes along prescribed strands and aspects that are informed by a sound evidentiary basis. </a:t>
            </a:r>
          </a:p>
          <a:p>
            <a:pPr>
              <a:lnSpc>
                <a:spcPct val="110000"/>
              </a:lnSpc>
              <a:buFont typeface="Arial" panose="020B0604020202020204" pitchFamily="34" charset="0"/>
              <a:buChar char="•"/>
            </a:pPr>
            <a:r>
              <a:rPr lang="en-US" sz="2000" b="0" i="0" u="none" strike="noStrike" baseline="0" dirty="0">
                <a:latin typeface="Calibri" panose="020F0502020204030204" pitchFamily="34" charset="0"/>
                <a:cs typeface="Calibri" panose="020F0502020204030204" pitchFamily="34" charset="0"/>
              </a:rPr>
              <a:t>The aspects contained within the framework are designed to provide foci for teaching and </a:t>
            </a:r>
            <a:r>
              <a:rPr lang="en-AU" sz="2000" b="0" i="0" u="none" strike="noStrike" baseline="0" dirty="0">
                <a:latin typeface="Calibri" panose="020F0502020204030204" pitchFamily="34" charset="0"/>
                <a:cs typeface="Calibri" panose="020F0502020204030204" pitchFamily="34" charset="0"/>
              </a:rPr>
              <a:t>the basis of assessment.</a:t>
            </a:r>
          </a:p>
        </p:txBody>
      </p:sp>
      <p:sp>
        <p:nvSpPr>
          <p:cNvPr id="25" name="Rectangle 2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538AB3FC-4AAE-457A-8A6F-9BF00896654B}"/>
              </a:ext>
            </a:extLst>
          </p:cNvPr>
          <p:cNvPicPr>
            <a:picLocks noChangeAspect="1"/>
          </p:cNvPicPr>
          <p:nvPr/>
        </p:nvPicPr>
        <p:blipFill>
          <a:blip r:embed="rId3"/>
          <a:stretch>
            <a:fillRect/>
          </a:stretch>
        </p:blipFill>
        <p:spPr>
          <a:xfrm>
            <a:off x="416908" y="1181577"/>
            <a:ext cx="3988705" cy="1345882"/>
          </a:xfrm>
          <a:prstGeom prst="rect">
            <a:avLst/>
          </a:prstGeom>
        </p:spPr>
      </p:pic>
      <p:sp>
        <p:nvSpPr>
          <p:cNvPr id="4" name="Rectangle 3">
            <a:extLst>
              <a:ext uri="{FF2B5EF4-FFF2-40B4-BE49-F238E27FC236}">
                <a16:creationId xmlns:a16="http://schemas.microsoft.com/office/drawing/2014/main" id="{812A29F4-C1D5-46AD-9BD7-7BBC6364E96C}"/>
              </a:ext>
            </a:extLst>
          </p:cNvPr>
          <p:cNvSpPr/>
          <p:nvPr/>
        </p:nvSpPr>
        <p:spPr>
          <a:xfrm>
            <a:off x="766240" y="2802652"/>
            <a:ext cx="3073234"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Image removed for copyright</a:t>
            </a:r>
          </a:p>
        </p:txBody>
      </p:sp>
      <p:sp>
        <p:nvSpPr>
          <p:cNvPr id="6" name="Rectangle 5">
            <a:extLst>
              <a:ext uri="{FF2B5EF4-FFF2-40B4-BE49-F238E27FC236}">
                <a16:creationId xmlns:a16="http://schemas.microsoft.com/office/drawing/2014/main" id="{80D51389-C9E1-4A7A-9247-02E387BA237B}"/>
              </a:ext>
            </a:extLst>
          </p:cNvPr>
          <p:cNvSpPr/>
          <p:nvPr/>
        </p:nvSpPr>
        <p:spPr>
          <a:xfrm>
            <a:off x="699978" y="4925555"/>
            <a:ext cx="3422566" cy="923330"/>
          </a:xfrm>
          <a:prstGeom prst="rect">
            <a:avLst/>
          </a:prstGeom>
        </p:spPr>
        <p:txBody>
          <a:bodyPr wrap="square">
            <a:spAutoFit/>
          </a:bodyPr>
          <a:lstStyle/>
          <a:p>
            <a:r>
              <a:rPr lang="en-GB" dirty="0"/>
              <a:t>https://research.acer.edu.au/cgi/viewcontent.cgi?article=1043&amp;context=ar_misc</a:t>
            </a:r>
          </a:p>
        </p:txBody>
      </p:sp>
    </p:spTree>
    <p:extLst>
      <p:ext uri="{BB962C8B-B14F-4D97-AF65-F5344CB8AC3E}">
        <p14:creationId xmlns:p14="http://schemas.microsoft.com/office/powerpoint/2010/main" val="152168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C90C-9245-4F6D-8BC7-72186100B468}"/>
              </a:ext>
            </a:extLst>
          </p:cNvPr>
          <p:cNvSpPr>
            <a:spLocks noGrp="1"/>
          </p:cNvSpPr>
          <p:nvPr>
            <p:ph type="title"/>
          </p:nvPr>
        </p:nvSpPr>
        <p:spPr/>
        <p:txBody>
          <a:bodyPr/>
          <a:lstStyle/>
          <a:p>
            <a:r>
              <a:rPr lang="en-US" dirty="0"/>
              <a:t>ACER Framework Jigsaw - </a:t>
            </a:r>
            <a:r>
              <a:rPr lang="en-US" sz="4400" dirty="0">
                <a:solidFill>
                  <a:schemeClr val="accent4"/>
                </a:solidFill>
              </a:rPr>
              <a:t>Stage 1</a:t>
            </a:r>
            <a:endParaRPr lang="en-US" dirty="0"/>
          </a:p>
        </p:txBody>
      </p:sp>
      <p:sp>
        <p:nvSpPr>
          <p:cNvPr id="3" name="Content Placeholder 2">
            <a:extLst>
              <a:ext uri="{FF2B5EF4-FFF2-40B4-BE49-F238E27FC236}">
                <a16:creationId xmlns:a16="http://schemas.microsoft.com/office/drawing/2014/main" id="{84060A33-5207-48A9-8D77-CE3EC3E58A89}"/>
              </a:ext>
            </a:extLst>
          </p:cNvPr>
          <p:cNvSpPr>
            <a:spLocks noGrp="1"/>
          </p:cNvSpPr>
          <p:nvPr>
            <p:ph idx="1"/>
          </p:nvPr>
        </p:nvSpPr>
        <p:spPr>
          <a:xfrm>
            <a:off x="450937" y="2254685"/>
            <a:ext cx="6713951" cy="3983276"/>
          </a:xfrm>
        </p:spPr>
        <p:txBody>
          <a:bodyPr>
            <a:normAutofit/>
          </a:bodyPr>
          <a:lstStyle/>
          <a:p>
            <a:r>
              <a:rPr lang="en-US" sz="2000" dirty="0"/>
              <a:t>Each person must read their section and write down 3 key points on their allocated section </a:t>
            </a:r>
          </a:p>
          <a:p>
            <a:pPr lvl="1"/>
            <a:r>
              <a:rPr lang="en-US" sz="2000" dirty="0"/>
              <a:t>Person 1: Strand 1 – Pg. 6-8</a:t>
            </a:r>
          </a:p>
          <a:p>
            <a:pPr lvl="1"/>
            <a:r>
              <a:rPr lang="en-US" sz="2000" dirty="0"/>
              <a:t>Person 2: Strand 2 – Pg. 8-9</a:t>
            </a:r>
          </a:p>
          <a:p>
            <a:pPr lvl="1"/>
            <a:r>
              <a:rPr lang="en-US" sz="2000" dirty="0"/>
              <a:t>Person 3: Strand 3 – Pg. 9-11</a:t>
            </a:r>
          </a:p>
          <a:p>
            <a:pPr lvl="1"/>
            <a:r>
              <a:rPr lang="en-US" sz="2000" dirty="0"/>
              <a:t>Person 4: Skill development levels – Bottom of Pg. 11, skim skill development table </a:t>
            </a:r>
          </a:p>
          <a:p>
            <a:pPr marL="201168" lvl="1" indent="0">
              <a:buNone/>
            </a:pPr>
            <a:endParaRPr lang="en-US" sz="2000" dirty="0"/>
          </a:p>
          <a:p>
            <a:pPr marL="201168" lvl="1" indent="0">
              <a:buNone/>
            </a:pPr>
            <a:endParaRPr lang="en-US" sz="2000" dirty="0"/>
          </a:p>
        </p:txBody>
      </p:sp>
      <p:pic>
        <p:nvPicPr>
          <p:cNvPr id="5" name="Picture 4" descr="A picture containing kitchenware, wheel&#10;&#10;Description automatically generated">
            <a:extLst>
              <a:ext uri="{FF2B5EF4-FFF2-40B4-BE49-F238E27FC236}">
                <a16:creationId xmlns:a16="http://schemas.microsoft.com/office/drawing/2014/main" id="{48D24675-C8DE-4F8B-9969-CB9912F9C6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60500" y="2010428"/>
            <a:ext cx="4538090" cy="4083484"/>
          </a:xfrm>
          <a:prstGeom prst="rect">
            <a:avLst/>
          </a:prstGeom>
        </p:spPr>
      </p:pic>
      <p:sp>
        <p:nvSpPr>
          <p:cNvPr id="6" name="TextBox 5">
            <a:extLst>
              <a:ext uri="{FF2B5EF4-FFF2-40B4-BE49-F238E27FC236}">
                <a16:creationId xmlns:a16="http://schemas.microsoft.com/office/drawing/2014/main" id="{616DE244-8CDE-43B1-82A3-01182C24A07F}"/>
              </a:ext>
            </a:extLst>
          </p:cNvPr>
          <p:cNvSpPr txBox="1"/>
          <p:nvPr/>
        </p:nvSpPr>
        <p:spPr>
          <a:xfrm>
            <a:off x="10634596" y="6187298"/>
            <a:ext cx="1363993" cy="646331"/>
          </a:xfrm>
          <a:prstGeom prst="rect">
            <a:avLst/>
          </a:prstGeom>
          <a:noFill/>
        </p:spPr>
        <p:txBody>
          <a:bodyPr wrap="square" rtlCol="0">
            <a:spAutoFit/>
          </a:bodyPr>
          <a:lstStyle/>
          <a:p>
            <a:r>
              <a:rPr lang="en-AU" sz="900">
                <a:hlinkClick r:id="rId4" tooltip="http://commons.wikimedia.org/wiki/File:Jigsaw.svg"/>
              </a:rPr>
              <a:t>This Photo</a:t>
            </a:r>
            <a:r>
              <a:rPr lang="en-AU" sz="900"/>
              <a:t> by Unknown Author is licensed under </a:t>
            </a:r>
            <a:r>
              <a:rPr lang="en-AU" sz="900">
                <a:hlinkClick r:id="rId5" tooltip="https://creativecommons.org/licenses/by-sa/3.0/"/>
              </a:rPr>
              <a:t>CC BY-SA</a:t>
            </a:r>
            <a:endParaRPr lang="en-AU" sz="900"/>
          </a:p>
        </p:txBody>
      </p:sp>
    </p:spTree>
    <p:extLst>
      <p:ext uri="{BB962C8B-B14F-4D97-AF65-F5344CB8AC3E}">
        <p14:creationId xmlns:p14="http://schemas.microsoft.com/office/powerpoint/2010/main" val="2208728963"/>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3378</TotalTime>
  <Words>3971</Words>
  <Application>Microsoft Office PowerPoint</Application>
  <PresentationFormat>Widescreen</PresentationFormat>
  <Paragraphs>374</Paragraphs>
  <Slides>44</Slides>
  <Notes>31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&amp;quot</vt:lpstr>
      <vt:lpstr>Arial</vt:lpstr>
      <vt:lpstr>Arial</vt:lpstr>
      <vt:lpstr>Arial Nova</vt:lpstr>
      <vt:lpstr>Arial Nova Light</vt:lpstr>
      <vt:lpstr>Calibri</vt:lpstr>
      <vt:lpstr>Calibri Light</vt:lpstr>
      <vt:lpstr>Georgia</vt:lpstr>
      <vt:lpstr>Wingdings</vt:lpstr>
      <vt:lpstr>RetrospectVTI</vt:lpstr>
      <vt:lpstr>Office Theme</vt:lpstr>
      <vt:lpstr>SACE Physical Education: Unpacking The Assessment Features “Learn Through Action”</vt:lpstr>
      <vt:lpstr>WOWs (Walk Out Withs)</vt:lpstr>
      <vt:lpstr>Activator- Yep that’s me. </vt:lpstr>
      <vt:lpstr>Permission Slips  (Brown, 2020)     </vt:lpstr>
      <vt:lpstr>Container Building (Brown, 2020)</vt:lpstr>
      <vt:lpstr>Group Norms</vt:lpstr>
      <vt:lpstr>Competition Time- 5 minutes</vt:lpstr>
      <vt:lpstr>ACER Collaboration: Skill Development Framework</vt:lpstr>
      <vt:lpstr>ACER Framework Jigsaw - Stage 1</vt:lpstr>
      <vt:lpstr>ACER Framework Jigsaw - Stage 2</vt:lpstr>
      <vt:lpstr>Components of Collaboration (ACER)</vt:lpstr>
      <vt:lpstr>ACER Framework SORT</vt:lpstr>
      <vt:lpstr>Performance Standards Competition </vt:lpstr>
      <vt:lpstr>AE3: Evaluation of implemented strategies.</vt:lpstr>
      <vt:lpstr>Performance Standards Competition </vt:lpstr>
      <vt:lpstr>Performance Standards Competition </vt:lpstr>
      <vt:lpstr>ACER Framework in Action</vt:lpstr>
      <vt:lpstr>ACER Framework in Action</vt:lpstr>
      <vt:lpstr>ACER Framework in action </vt:lpstr>
      <vt:lpstr>Performance Zone vs Learning Zone</vt:lpstr>
      <vt:lpstr>What are we expecting of our students?</vt:lpstr>
      <vt:lpstr>What do we teach?   - We need to shift our thinking around our pedagogy, and how we construct learning  - We need to be purposeful in what we teach to enable our students with the tools needed to meet the requirements of the specific features  </vt:lpstr>
      <vt:lpstr>Metacognition The ways learners monitor and purposefully direct their learning</vt:lpstr>
      <vt:lpstr>Review and Application…</vt:lpstr>
      <vt:lpstr>Receiver Awareness: Maintaining Shared Understanding (3.3))</vt:lpstr>
      <vt:lpstr>Reflective Listening </vt:lpstr>
      <vt:lpstr>1.1 Communication: Questioning </vt:lpstr>
      <vt:lpstr>Types of questioning</vt:lpstr>
      <vt:lpstr>Funnel Method of Questioning (ACER 1.1)</vt:lpstr>
      <vt:lpstr>I used to think, but now I think </vt:lpstr>
      <vt:lpstr>Gratitude</vt:lpstr>
      <vt:lpstr>AC2 – how do we support students to achieve ‘focussed’ application </vt:lpstr>
      <vt:lpstr>PowerPoint Presentation</vt:lpstr>
      <vt:lpstr>Assessment Type 3 – Group Dynamics  …. investigate the impact that team members, individually and collectively, have on the participation and performance of others. </vt:lpstr>
      <vt:lpstr>Introduction to  Disc personality test</vt:lpstr>
      <vt:lpstr>   Communication tips for the:  - High Dominance - High Influence - High Steadiness - High Compliance  personality type. </vt:lpstr>
      <vt:lpstr>Acer tool</vt:lpstr>
      <vt:lpstr>Acer tool</vt:lpstr>
      <vt:lpstr>PowerPoint Presentation</vt:lpstr>
      <vt:lpstr>Where can the player profile come from?</vt:lpstr>
      <vt:lpstr>PowerPoint Presentation</vt:lpstr>
      <vt:lpstr>PowerPoint Presentation</vt:lpstr>
      <vt:lpstr>PowerPoint Presentation</vt:lpstr>
      <vt:lpstr>Over-communication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SACE Physical Education: Unpacking The Assessment Features “Learn through action”</dc:title>
  <dc:creator>Brad Snell</dc:creator>
  <cp:lastModifiedBy>Isles, Deanna (SACE)</cp:lastModifiedBy>
  <cp:revision>26</cp:revision>
  <dcterms:created xsi:type="dcterms:W3CDTF">2021-06-15T04:59:52Z</dcterms:created>
  <dcterms:modified xsi:type="dcterms:W3CDTF">2021-07-06T05:26:40Z</dcterms:modified>
</cp:coreProperties>
</file>