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1" r:id="rId2"/>
    <p:sldId id="260" r:id="rId3"/>
    <p:sldId id="299" r:id="rId4"/>
    <p:sldId id="283" r:id="rId5"/>
    <p:sldId id="300" r:id="rId6"/>
    <p:sldId id="264" r:id="rId7"/>
    <p:sldId id="284" r:id="rId8"/>
    <p:sldId id="286" r:id="rId9"/>
    <p:sldId id="297" r:id="rId10"/>
    <p:sldId id="298" r:id="rId11"/>
    <p:sldId id="265" r:id="rId12"/>
    <p:sldId id="285" r:id="rId13"/>
    <p:sldId id="266" r:id="rId14"/>
    <p:sldId id="275" r:id="rId15"/>
    <p:sldId id="267" r:id="rId16"/>
    <p:sldId id="287" r:id="rId17"/>
    <p:sldId id="288" r:id="rId18"/>
    <p:sldId id="269" r:id="rId19"/>
    <p:sldId id="271" r:id="rId20"/>
    <p:sldId id="273" r:id="rId21"/>
    <p:sldId id="276" r:id="rId22"/>
    <p:sldId id="294" r:id="rId23"/>
    <p:sldId id="277" r:id="rId24"/>
    <p:sldId id="278" r:id="rId25"/>
    <p:sldId id="272" r:id="rId26"/>
    <p:sldId id="293" r:id="rId27"/>
    <p:sldId id="295" r:id="rId28"/>
    <p:sldId id="279" r:id="rId29"/>
    <p:sldId id="282" r:id="rId30"/>
    <p:sldId id="296" r:id="rId31"/>
    <p:sldId id="281" r:id="rId32"/>
  </p:sldIdLst>
  <p:sldSz cx="9144000" cy="6858000" type="screen4x3"/>
  <p:notesSz cx="6794500" cy="9931400"/>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62480" autoAdjust="0"/>
  </p:normalViewPr>
  <p:slideViewPr>
    <p:cSldViewPr>
      <p:cViewPr>
        <p:scale>
          <a:sx n="66" d="100"/>
          <a:sy n="66" d="100"/>
        </p:scale>
        <p:origin x="-1278" y="-120"/>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76" d="100"/>
          <a:sy n="76" d="100"/>
        </p:scale>
        <p:origin x="-2214"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2895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79450" y="4716785"/>
            <a:ext cx="5435600" cy="446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Tree>
    <p:extLst>
      <p:ext uri="{BB962C8B-B14F-4D97-AF65-F5344CB8AC3E}">
        <p14:creationId xmlns:p14="http://schemas.microsoft.com/office/powerpoint/2010/main" val="1380593053"/>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en-US" sz="1200" dirty="0" smtClean="0"/>
              <a:t>Welcome and introductions</a:t>
            </a:r>
          </a:p>
          <a:p>
            <a:r>
              <a:rPr lang="en-US" altLang="en-US" sz="1200" dirty="0" smtClean="0"/>
              <a:t>Structure of workshop - 2 parts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To inform you about</a:t>
            </a:r>
            <a:r>
              <a:rPr lang="en-US" altLang="en-US" sz="1200" baseline="0" dirty="0" smtClean="0"/>
              <a:t> the changes for implementation:</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altLang="en-US" sz="1200" baseline="0" dirty="0" smtClean="0"/>
              <a:t>the </a:t>
            </a:r>
            <a:r>
              <a:rPr lang="en-US" altLang="en-US" sz="1200" dirty="0" smtClean="0"/>
              <a:t>Integration of the Australian Curriculum Capabilities into Stage 1 and Stage 2 Community Studies</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altLang="en-US" sz="1200" dirty="0" smtClean="0"/>
              <a:t>the introduction of the newly developed  Stage 2 Community Studies B </a:t>
            </a:r>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US" altLang="en-US" sz="1200" dirty="0" smtClean="0"/>
              <a:t>and to encourage you to think about what this means for your students in 2016.</a:t>
            </a:r>
          </a:p>
          <a:p>
            <a:pPr marL="0" marR="0" indent="0" algn="l" defTabSz="914400" rtl="0" eaLnBrk="1" fontAlgn="base" latinLnBrk="0" hangingPunct="1">
              <a:lnSpc>
                <a:spcPct val="100000"/>
              </a:lnSpc>
              <a:spcBef>
                <a:spcPct val="30000"/>
              </a:spcBef>
              <a:spcAft>
                <a:spcPct val="0"/>
              </a:spcAft>
              <a:buClrTx/>
              <a:buSzTx/>
              <a:buFont typeface="+mj-lt"/>
              <a:buNone/>
              <a:tabLst/>
              <a:defRPr/>
            </a:pPr>
            <a:endParaRPr lang="en-US" altLang="en-US" sz="1200" dirty="0" smtClean="0"/>
          </a:p>
          <a:p>
            <a:r>
              <a:rPr lang="en-US" altLang="en-US" sz="1200" dirty="0" smtClean="0"/>
              <a:t>Why introduce an additional Community Studies subject?</a:t>
            </a:r>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Community Studies, first taught in 1986 as part of the senior secondary certificate, has been an important strategy in helping students to continue and complete their secondary education. The subject has continually</a:t>
            </a:r>
            <a:r>
              <a:rPr lang="en-US" sz="1200" kern="1200" baseline="0" dirty="0" smtClean="0">
                <a:solidFill>
                  <a:schemeClr val="tx1"/>
                </a:solidFill>
                <a:effectLst/>
                <a:latin typeface="Arial" charset="0"/>
                <a:ea typeface="+mn-ea"/>
                <a:cs typeface="Arial" charset="0"/>
              </a:rPr>
              <a:t> evolved to meet the challenges voiced by schools in meeting the needs of students. </a:t>
            </a:r>
          </a:p>
          <a:p>
            <a:endParaRPr lang="en-US" sz="1200" kern="1200" baseline="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Programming Community Studies within the school timetable has always been a challenge and has often made it difficult for students to pursue this subject.</a:t>
            </a:r>
            <a:r>
              <a:rPr lang="en-AU" sz="1200" kern="1200" baseline="0" dirty="0" smtClean="0">
                <a:solidFill>
                  <a:schemeClr val="tx1"/>
                </a:solidFill>
                <a:effectLst/>
                <a:latin typeface="Arial" charset="0"/>
                <a:ea typeface="+mn-ea"/>
                <a:cs typeface="Arial" charset="0"/>
              </a:rPr>
              <a:t> The introduction of </a:t>
            </a:r>
            <a:r>
              <a:rPr lang="en-US" sz="1200" kern="1200" dirty="0" smtClean="0">
                <a:solidFill>
                  <a:schemeClr val="tx1"/>
                </a:solidFill>
                <a:effectLst/>
                <a:latin typeface="Arial" charset="0"/>
                <a:ea typeface="+mn-ea"/>
                <a:cs typeface="Arial" charset="0"/>
              </a:rPr>
              <a:t>Stage 2 Community Studies B provides an additional programming option for schools. </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Schools may plan for Community Studies B students to be taught simultaneously with students studying a related Stage 2 subject. For example, a school may plan that in some of their classes (e.g. Physical Education, Mathematical Applications and Psychology), students will be able to study a Community Studies B version of these subjects from the start of the year. Community Studies B is a more workable model of the current </a:t>
            </a:r>
            <a:r>
              <a:rPr lang="en-US" sz="1200" i="1" kern="1200" dirty="0" smtClean="0">
                <a:solidFill>
                  <a:schemeClr val="tx1"/>
                </a:solidFill>
                <a:effectLst/>
                <a:latin typeface="Arial" charset="0"/>
                <a:ea typeface="+mn-ea"/>
                <a:cs typeface="Arial" charset="0"/>
              </a:rPr>
              <a:t>Using Materials from Another Subject</a:t>
            </a:r>
            <a:r>
              <a:rPr lang="en-US" sz="1200" kern="1200" dirty="0" smtClean="0">
                <a:solidFill>
                  <a:schemeClr val="tx1"/>
                </a:solidFill>
                <a:effectLst/>
                <a:latin typeface="Arial" charset="0"/>
                <a:ea typeface="+mn-ea"/>
                <a:cs typeface="Arial" charset="0"/>
              </a:rPr>
              <a:t> often referred to as “conversions” that schools have been using to support students.</a:t>
            </a:r>
            <a:r>
              <a:rPr lang="en-US" sz="1200" kern="1200" baseline="0" dirty="0" smtClean="0">
                <a:solidFill>
                  <a:schemeClr val="tx1"/>
                </a:solidFill>
                <a:effectLst/>
                <a:latin typeface="Arial" charset="0"/>
                <a:ea typeface="+mn-ea"/>
                <a:cs typeface="Arial" charset="0"/>
              </a:rPr>
              <a:t> This new subject also offers students who have enrolled in a subject but who are finding the subject difficult, a way of remaining in the original class but approaching their subject-related learning in an alternative way by withdrawing from the original subject and enrolling in Community Studies B during the year. </a:t>
            </a:r>
          </a:p>
          <a:p>
            <a:endParaRPr lang="en-US" altLang="en-US" sz="1200" kern="1200" baseline="0" dirty="0" smtClean="0">
              <a:solidFill>
                <a:schemeClr val="tx1"/>
              </a:solidFill>
              <a:effectLst/>
              <a:latin typeface="Arial" charset="0"/>
              <a:ea typeface="+mn-ea"/>
              <a:cs typeface="Arial" charset="0"/>
            </a:endParaRPr>
          </a:p>
          <a:p>
            <a:r>
              <a:rPr lang="en-US" altLang="en-US" sz="1200" kern="1200" baseline="0" dirty="0" smtClean="0">
                <a:solidFill>
                  <a:schemeClr val="tx1"/>
                </a:solidFill>
                <a:effectLst/>
                <a:latin typeface="Arial" charset="0"/>
                <a:ea typeface="+mn-ea"/>
                <a:cs typeface="Arial" charset="0"/>
              </a:rPr>
              <a:t>How we got to this point:</a:t>
            </a:r>
          </a:p>
          <a:p>
            <a:r>
              <a:rPr lang="en-US" altLang="en-US" sz="1200" kern="1200" baseline="0" dirty="0" smtClean="0">
                <a:solidFill>
                  <a:schemeClr val="tx1"/>
                </a:solidFill>
                <a:effectLst/>
                <a:latin typeface="Arial" charset="0"/>
                <a:ea typeface="+mn-ea"/>
                <a:cs typeface="Arial" charset="0"/>
              </a:rPr>
              <a:t>At the executive level the question was asked, ‘How can Community Studies better support schools to assist students to successfully complete their SACE?’ A working party was established and a consultation group of practising teachers across all sectors was used to develop this new subject. The subject outline went to the Board, and was approved at their August meeting for implementation in 2016.</a:t>
            </a:r>
            <a:endParaRPr lang="en-US"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This task is designed by the student. The student takes an area of interest from the SACE Stage 2 selected subject, and applies the knowledge, skills, and understanding of an area of interest to a community context.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Arial" charset="0"/>
            </a:endParaRPr>
          </a:p>
          <a:p>
            <a:r>
              <a:rPr lang="en-US" sz="1200" dirty="0" smtClean="0"/>
              <a:t>The student documents the processes used, capabilities selected and reflects on the activity.</a:t>
            </a:r>
          </a:p>
          <a:p>
            <a:endParaRPr lang="en-US" sz="1200" dirty="0" smtClean="0"/>
          </a:p>
          <a:p>
            <a:r>
              <a:rPr lang="en-US" sz="1200" dirty="0" smtClean="0"/>
              <a:t>The</a:t>
            </a:r>
            <a:r>
              <a:rPr lang="en-US" sz="1200" baseline="0" dirty="0" smtClean="0"/>
              <a:t> student’s work is</a:t>
            </a:r>
            <a:r>
              <a:rPr lang="en-US" sz="1200" dirty="0" smtClean="0"/>
              <a:t> assessed against the Community Studies B Assessment Design Criteria and Performance Standards through a report and reflection.</a:t>
            </a:r>
            <a:endParaRPr lang="en-AU"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dirty="0"/>
          </a:p>
        </p:txBody>
      </p:sp>
    </p:spTree>
    <p:extLst>
      <p:ext uri="{BB962C8B-B14F-4D97-AF65-F5344CB8AC3E}">
        <p14:creationId xmlns:p14="http://schemas.microsoft.com/office/powerpoint/2010/main" val="3912318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dirty="0" smtClean="0"/>
              <a:t>On the screen you can see the three</a:t>
            </a:r>
            <a:r>
              <a:rPr lang="en-US" sz="1200" baseline="0" dirty="0" smtClean="0"/>
              <a:t> Fields of Study for Community Studies B. If you have a look at the subject outline on page</a:t>
            </a:r>
            <a:r>
              <a:rPr lang="en-US" sz="1200" b="0" baseline="0" dirty="0" smtClean="0"/>
              <a:t> 41/42 </a:t>
            </a:r>
            <a:r>
              <a:rPr lang="en-US" sz="1200" baseline="0" dirty="0" smtClean="0"/>
              <a:t>you can see that some subjects can reasonably be placed in more that one field of study. For example,  Economics could be placed in </a:t>
            </a:r>
            <a:r>
              <a:rPr lang="en-US" sz="1200" dirty="0" smtClean="0"/>
              <a:t>Interdisciplinary Learning and the Community or Humanities and the Community.  This provides more options for students as they may wish to study Art within the Interdisciplinary Learning and History within Humanities and the Community or vice versa. Remember students can study</a:t>
            </a:r>
            <a:r>
              <a:rPr lang="en-US" sz="1200" baseline="0" dirty="0" smtClean="0"/>
              <a:t> more than one Community Studies subject from both Community Studies A and Community Studies B as long as they are different codes. </a:t>
            </a:r>
            <a:endParaRPr lang="en-US" sz="120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800" dirty="0" smtClean="0"/>
              <a:t>				</a:t>
            </a:r>
            <a:endParaRPr lang="en-AU" dirty="0"/>
          </a:p>
        </p:txBody>
      </p:sp>
    </p:spTree>
    <p:extLst>
      <p:ext uri="{BB962C8B-B14F-4D97-AF65-F5344CB8AC3E}">
        <p14:creationId xmlns:p14="http://schemas.microsoft.com/office/powerpoint/2010/main" val="241136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Students who,</a:t>
            </a:r>
            <a:r>
              <a:rPr lang="en-US" sz="1200" baseline="0" dirty="0" smtClean="0"/>
              <a:t> from the beginning or during the year, </a:t>
            </a:r>
            <a:r>
              <a:rPr lang="en-US" sz="1200" dirty="0" smtClean="0"/>
              <a:t>wish to be in a particular Stage 2 subject but would benefit from this subject being framed in a real-life community context with</a:t>
            </a:r>
            <a:r>
              <a:rPr lang="en-US" sz="1200" baseline="0" dirty="0" smtClean="0"/>
              <a:t> </a:t>
            </a:r>
            <a:r>
              <a:rPr lang="en-US" sz="1200" dirty="0" smtClean="0"/>
              <a:t>a different assessment model.</a:t>
            </a:r>
          </a:p>
          <a:p>
            <a:endParaRPr lang="en-US" sz="1200" kern="1200" baseline="0" dirty="0" smtClean="0">
              <a:solidFill>
                <a:schemeClr val="tx1"/>
              </a:solidFill>
              <a:effectLst/>
              <a:latin typeface="Arial" charset="0"/>
              <a:ea typeface="+mn-ea"/>
              <a:cs typeface="Arial" charset="0"/>
            </a:endParaRPr>
          </a:p>
          <a:p>
            <a:r>
              <a:rPr lang="en-US" sz="1200" kern="1200" baseline="0" dirty="0" smtClean="0">
                <a:solidFill>
                  <a:schemeClr val="tx1"/>
                </a:solidFill>
                <a:effectLst/>
                <a:latin typeface="Arial" charset="0"/>
                <a:ea typeface="+mn-ea"/>
                <a:cs typeface="Arial" charset="0"/>
              </a:rPr>
              <a:t>This new subject also offers students who have enrolled in a subject but who are finding the subject difficult, a way of remaining in the original class but approaching their subject-related learning in a different way by withdrawing from the original subject and enrolling in Stage 2 Community Studies B during the year.</a:t>
            </a:r>
            <a:endParaRPr lang="en-AU" dirty="0"/>
          </a:p>
        </p:txBody>
      </p:sp>
    </p:spTree>
    <p:extLst>
      <p:ext uri="{BB962C8B-B14F-4D97-AF65-F5344CB8AC3E}">
        <p14:creationId xmlns:p14="http://schemas.microsoft.com/office/powerpoint/2010/main" val="102460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smtClean="0"/>
              <a:t>Before enrolling a student in Stage 2 Community Studies B consider:</a:t>
            </a:r>
          </a:p>
          <a:p>
            <a:pPr marL="342900" lvl="0" indent="-342900">
              <a:buFont typeface="Arial" panose="020B0604020202020204" pitchFamily="34" charset="0"/>
              <a:buChar char="•"/>
            </a:pPr>
            <a:r>
              <a:rPr lang="en-AU" sz="1200" dirty="0" smtClean="0"/>
              <a:t>the benefits to the student in undertaking Community Studies B </a:t>
            </a:r>
          </a:p>
          <a:p>
            <a:pPr marL="342900" lvl="0" indent="-342900">
              <a:buFont typeface="Arial" panose="020B0604020202020204" pitchFamily="34" charset="0"/>
              <a:buChar char="•"/>
            </a:pPr>
            <a:r>
              <a:rPr lang="en-AU" sz="1200" dirty="0" smtClean="0"/>
              <a:t>the student’s career path and need for an ATAR (Community Studies A or B will not contribute to an ATAR)</a:t>
            </a:r>
          </a:p>
          <a:p>
            <a:pPr marL="342900" lvl="0" indent="-342900">
              <a:buFont typeface="Arial" panose="020B0604020202020204" pitchFamily="34" charset="0"/>
              <a:buChar char="•"/>
            </a:pPr>
            <a:r>
              <a:rPr lang="en-AU" sz="1200" dirty="0" smtClean="0"/>
              <a:t>SACE completion</a:t>
            </a:r>
          </a:p>
          <a:p>
            <a:pPr marL="342900" lvl="0" indent="-342900">
              <a:buFont typeface="Arial" panose="020B0604020202020204" pitchFamily="34" charset="0"/>
              <a:buChar char="•"/>
            </a:pPr>
            <a:r>
              <a:rPr lang="en-AU" sz="1200" dirty="0" smtClean="0"/>
              <a:t>the assessment requirements and timelines for Community Studies B</a:t>
            </a:r>
          </a:p>
          <a:p>
            <a:pPr marL="342900" lvl="0" indent="-342900">
              <a:buFont typeface="Arial" panose="020B0604020202020204" pitchFamily="34" charset="0"/>
              <a:buChar char="•"/>
            </a:pPr>
            <a:r>
              <a:rPr lang="en-AU" sz="1200" dirty="0" smtClean="0"/>
              <a:t>the Community Studies B field of study that best suits the student’s program of learning.</a:t>
            </a:r>
          </a:p>
          <a:p>
            <a:endParaRPr lang="en-AU" dirty="0"/>
          </a:p>
        </p:txBody>
      </p:sp>
    </p:spTree>
    <p:extLst>
      <p:ext uri="{BB962C8B-B14F-4D97-AF65-F5344CB8AC3E}">
        <p14:creationId xmlns:p14="http://schemas.microsoft.com/office/powerpoint/2010/main" val="90340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“Approaches to Planning” is outlined in the Subject Outline on page 43. </a:t>
            </a:r>
          </a:p>
          <a:p>
            <a:r>
              <a:rPr lang="en-US" dirty="0" smtClean="0"/>
              <a:t> </a:t>
            </a:r>
          </a:p>
          <a:p>
            <a:r>
              <a:rPr lang="en-US" dirty="0" smtClean="0"/>
              <a:t>Also refer to ‘Advice for Teachers’ </a:t>
            </a:r>
            <a:r>
              <a:rPr lang="en-US" baseline="0" dirty="0" smtClean="0"/>
              <a:t>in your booklet on page 43 .</a:t>
            </a:r>
          </a:p>
          <a:p>
            <a:endParaRPr lang="en-US" baseline="0" dirty="0" smtClean="0"/>
          </a:p>
          <a:p>
            <a:r>
              <a:rPr lang="en-US" baseline="0" dirty="0" smtClean="0"/>
              <a:t>Please note that the information displayed above is for a 20-credit Community studies B subject. For a 10-credit Community Studies subject the number of tasks is 2 and one Community Application Activity.</a:t>
            </a:r>
            <a:endParaRPr lang="en-AU" dirty="0"/>
          </a:p>
        </p:txBody>
      </p:sp>
    </p:spTree>
    <p:extLst>
      <p:ext uri="{BB962C8B-B14F-4D97-AF65-F5344CB8AC3E}">
        <p14:creationId xmlns:p14="http://schemas.microsoft.com/office/powerpoint/2010/main" val="99008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I would like you to open to page 50 of your booklet. We will exemplify a student moving from Australian History to Humanities and the Community. I will walk you through the different documents quickly so you can see the logical progression. We will then look at each document separately in more detail</a:t>
            </a:r>
            <a:r>
              <a:rPr lang="en-US" i="1" baseline="0" dirty="0" smtClean="0"/>
              <a:t>.</a:t>
            </a:r>
            <a:endParaRPr lang="en-US" i="1" dirty="0" smtClean="0"/>
          </a:p>
          <a:p>
            <a:r>
              <a:rPr lang="en-US" baseline="0" dirty="0" smtClean="0"/>
              <a:t>On page 50 in your booklet there is an example of a </a:t>
            </a:r>
            <a:r>
              <a:rPr lang="en-US" b="1" baseline="0" dirty="0" smtClean="0"/>
              <a:t>Stage 2 Australian History Learning and Assessment Plan</a:t>
            </a:r>
            <a:r>
              <a:rPr lang="en-US" baseline="0" dirty="0" smtClean="0"/>
              <a:t>. Take a moment to look at the assessment overview (second page of the assessment overview). Then look at the first assignment ‘Individual Research Assignment Report’ detailed in the Assessment Details section of the learning and assessment plan on the next page. </a:t>
            </a:r>
            <a:r>
              <a:rPr lang="en-US" i="1" baseline="0" dirty="0" smtClean="0"/>
              <a:t>Read this out loud.  </a:t>
            </a:r>
            <a:r>
              <a:rPr lang="en-US" i="0" baseline="0" dirty="0" smtClean="0"/>
              <a:t>Now look at the performance standards rubric on the next page that shows a student who has struggled to successfully complete this assignment</a:t>
            </a:r>
            <a:r>
              <a:rPr lang="en-US" i="1" baseline="0" dirty="0" smtClean="0"/>
              <a:t>. </a:t>
            </a:r>
            <a:r>
              <a:rPr lang="en-US" i="0" baseline="0" dirty="0" smtClean="0"/>
              <a:t>After discussion with the student, parents and counselling team it has been decided to withdraw the student from Stage 2 Australian History and enroll in Stage 2 Community Studies B.</a:t>
            </a:r>
          </a:p>
          <a:p>
            <a:r>
              <a:rPr lang="en-US" i="0" baseline="0" dirty="0" smtClean="0"/>
              <a:t>The teacher has now completed the </a:t>
            </a:r>
            <a:r>
              <a:rPr lang="en-US" b="1" i="0" baseline="0" dirty="0" smtClean="0"/>
              <a:t>Assessment Group Planner </a:t>
            </a:r>
            <a:r>
              <a:rPr lang="en-US" i="0" baseline="0" dirty="0" smtClean="0"/>
              <a:t>(page 56 &amp; 57)  for this student and others. </a:t>
            </a:r>
            <a:r>
              <a:rPr lang="en-US" i="0" dirty="0" smtClean="0"/>
              <a:t>The student will remain in the class with the teacher and complete a 20-credit Stage 2 Community Studies B in the Field of Study, Humanities and the Community. This means the student needs to have five tasks for the folio. </a:t>
            </a:r>
          </a:p>
          <a:p>
            <a:endParaRPr lang="en-US" i="0" dirty="0" smtClean="0"/>
          </a:p>
          <a:p>
            <a:r>
              <a:rPr lang="en-US" i="0" dirty="0" smtClean="0"/>
              <a:t>Have a look at the </a:t>
            </a:r>
            <a:r>
              <a:rPr lang="en-US" b="1" i="0" dirty="0" smtClean="0"/>
              <a:t>Community Studies B School Assessment cover sheet </a:t>
            </a:r>
            <a:r>
              <a:rPr lang="en-US" i="0" dirty="0" smtClean="0"/>
              <a:t>and you can see that it has been decided that</a:t>
            </a:r>
            <a:r>
              <a:rPr lang="en-US" i="0" baseline="0" dirty="0" smtClean="0"/>
              <a:t> the student will undertake 2 existing tasks from the Australian History Learning and Assessment Plan.  They have then negotiated three new tasks designed around the Australian History learning requirements. These tasks have been developed to build on the student’s interests. </a:t>
            </a:r>
          </a:p>
          <a:p>
            <a:endParaRPr lang="en-US" i="0" baseline="0" dirty="0" smtClean="0"/>
          </a:p>
          <a:p>
            <a:r>
              <a:rPr lang="en-US" dirty="0" smtClean="0"/>
              <a:t>Take</a:t>
            </a:r>
            <a:r>
              <a:rPr lang="en-US" baseline="0" dirty="0" smtClean="0"/>
              <a:t> a look at the </a:t>
            </a:r>
            <a:r>
              <a:rPr lang="en-US" b="1" baseline="0" dirty="0" smtClean="0"/>
              <a:t>remarking of task 1 using the Community Studies B Performance Standards</a:t>
            </a:r>
            <a:r>
              <a:rPr lang="en-US" baseline="0" dirty="0" smtClean="0"/>
              <a:t>. From the performance standards (AR1), you can see that the student has looked back at this assignment, reflected on their development of knowledge, skills and understanding through highlighting sections and annotated comments. It is clear from the shading of the Community Studies B performance standards rubric that the student was successful in demonstrating some basic knowledge, skills and understanding and basic understanding of one or more concepts related to Australian History ( KU1 &amp; KU2). The student was also successful in demonstrating appropriate planning and exploration, and development of a small number of strategies to complete this task. If you look at the </a:t>
            </a:r>
            <a:r>
              <a:rPr lang="en-US" b="1" baseline="0" dirty="0" smtClean="0"/>
              <a:t>Performance Standards rubrics for task 2 </a:t>
            </a:r>
            <a:r>
              <a:rPr lang="en-US" baseline="0" dirty="0" smtClean="0"/>
              <a:t>you can also see that the student was successful in demonstrating learning at the B/C standard.</a:t>
            </a:r>
          </a:p>
          <a:p>
            <a:endParaRPr lang="en-US" baseline="0" dirty="0" smtClean="0"/>
          </a:p>
          <a:p>
            <a:r>
              <a:rPr lang="en-US" baseline="0" dirty="0" smtClean="0"/>
              <a:t>You may now wish to look at </a:t>
            </a:r>
            <a:r>
              <a:rPr lang="en-US" b="1" baseline="0" dirty="0" smtClean="0"/>
              <a:t>possible alternative tasks</a:t>
            </a:r>
            <a:r>
              <a:rPr lang="en-US" baseline="0" dirty="0" smtClean="0"/>
              <a:t>, that a student who is undertaking Community Studies B could complete rather than those on the related subject learning and assessment plan. These are described on page 62 &amp; 63 of the booklet.</a:t>
            </a:r>
          </a:p>
          <a:p>
            <a:endParaRPr lang="en-US" dirty="0" smtClean="0"/>
          </a:p>
        </p:txBody>
      </p:sp>
    </p:spTree>
    <p:extLst>
      <p:ext uri="{BB962C8B-B14F-4D97-AF65-F5344CB8AC3E}">
        <p14:creationId xmlns:p14="http://schemas.microsoft.com/office/powerpoint/2010/main" val="3993564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Arial" charset="0"/>
              </a:rPr>
              <a:t>Knowledge and Understanding</a:t>
            </a:r>
            <a:endParaRPr lang="en-AU" sz="1200" b="1"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The specific features are as follows:</a:t>
            </a:r>
            <a:endParaRPr lang="en-AU"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KU1	Development of some specific knowledge, skills,</a:t>
            </a:r>
          </a:p>
          <a:p>
            <a:r>
              <a:rPr lang="en-US" sz="1200" kern="1200" dirty="0" smtClean="0">
                <a:solidFill>
                  <a:schemeClr val="tx1"/>
                </a:solidFill>
                <a:effectLst/>
                <a:latin typeface="Arial" charset="0"/>
                <a:ea typeface="+mn-ea"/>
                <a:cs typeface="Arial" charset="0"/>
              </a:rPr>
              <a:t>	 and understanding related to the selected SACE Stage 2 subject. </a:t>
            </a:r>
            <a:endParaRPr lang="en-AU"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KU2	Demonstration of one or more concepts of the selected subject.</a:t>
            </a:r>
          </a:p>
          <a:p>
            <a:endParaRPr lang="en-AU" sz="1200" kern="1200" dirty="0" smtClean="0">
              <a:solidFill>
                <a:schemeClr val="tx1"/>
              </a:solidFill>
              <a:effectLst/>
              <a:latin typeface="Arial" charset="0"/>
              <a:ea typeface="+mn-ea"/>
              <a:cs typeface="Arial" charset="0"/>
            </a:endParaRPr>
          </a:p>
          <a:p>
            <a:r>
              <a:rPr lang="en-US" sz="1200" b="1" kern="1200" dirty="0" smtClean="0">
                <a:solidFill>
                  <a:schemeClr val="tx1"/>
                </a:solidFill>
                <a:effectLst/>
                <a:latin typeface="Arial" charset="0"/>
                <a:ea typeface="+mn-ea"/>
                <a:cs typeface="Arial" charset="0"/>
              </a:rPr>
              <a:t>Planning and Organisation</a:t>
            </a:r>
            <a:endParaRPr lang="en-AU" sz="1200" b="1"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The specific features are as follows:</a:t>
            </a:r>
            <a:endParaRPr lang="en-AU"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PO1	Planning, exploration, and development of strategies to</a:t>
            </a:r>
          </a:p>
          <a:p>
            <a:r>
              <a:rPr lang="en-US" sz="1200" kern="1200" dirty="0" smtClean="0">
                <a:solidFill>
                  <a:schemeClr val="tx1"/>
                </a:solidFill>
                <a:effectLst/>
                <a:latin typeface="Arial" charset="0"/>
                <a:ea typeface="+mn-ea"/>
                <a:cs typeface="Arial" charset="0"/>
              </a:rPr>
              <a:t>	 complete tasks.</a:t>
            </a:r>
          </a:p>
          <a:p>
            <a:endParaRPr lang="en-AU" sz="1200" kern="1200" dirty="0" smtClean="0">
              <a:solidFill>
                <a:schemeClr val="tx1"/>
              </a:solidFill>
              <a:effectLst/>
              <a:latin typeface="Arial" charset="0"/>
              <a:ea typeface="+mn-ea"/>
              <a:cs typeface="Arial" charset="0"/>
            </a:endParaRPr>
          </a:p>
          <a:p>
            <a:r>
              <a:rPr lang="en-US" sz="1200" b="1" kern="1200" dirty="0" smtClean="0">
                <a:solidFill>
                  <a:schemeClr val="tx1"/>
                </a:solidFill>
                <a:effectLst/>
                <a:latin typeface="Arial" charset="0"/>
                <a:ea typeface="+mn-ea"/>
                <a:cs typeface="Arial" charset="0"/>
              </a:rPr>
              <a:t>Application and Reflection</a:t>
            </a:r>
            <a:endParaRPr lang="en-AU" sz="1200" b="1"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The specific features are as follows:</a:t>
            </a:r>
            <a:endParaRPr lang="en-AU" sz="1200" kern="1200" dirty="0" smtClean="0">
              <a:solidFill>
                <a:schemeClr val="tx1"/>
              </a:solidFill>
              <a:effectLst/>
              <a:latin typeface="Arial" charset="0"/>
              <a:ea typeface="+mn-ea"/>
              <a:cs typeface="Arial" charset="0"/>
            </a:endParaRPr>
          </a:p>
          <a:p>
            <a:r>
              <a:rPr lang="en-US" dirty="0" smtClean="0">
                <a:effectLst/>
              </a:rPr>
              <a:t>AR1	</a:t>
            </a:r>
            <a:r>
              <a:rPr lang="en-AU" dirty="0" smtClean="0">
                <a:effectLst/>
              </a:rPr>
              <a:t>Reflection on the development of some specific knowledge,</a:t>
            </a:r>
          </a:p>
          <a:p>
            <a:r>
              <a:rPr lang="en-AU" dirty="0" smtClean="0">
                <a:effectLst/>
              </a:rPr>
              <a:t>	 skills, and understanding related to the selected SACE Stage 2 subject</a:t>
            </a:r>
            <a:r>
              <a:rPr lang="en-US" dirty="0" smtClean="0">
                <a:effectLst/>
              </a:rPr>
              <a:t>.</a:t>
            </a:r>
            <a:r>
              <a:rPr lang="en-AU" dirty="0" smtClean="0">
                <a:effectLst/>
              </a:rPr>
              <a:t> </a:t>
            </a:r>
            <a:endParaRPr lang="en-AU" dirty="0"/>
          </a:p>
        </p:txBody>
      </p:sp>
    </p:spTree>
    <p:extLst>
      <p:ext uri="{BB962C8B-B14F-4D97-AF65-F5344CB8AC3E}">
        <p14:creationId xmlns:p14="http://schemas.microsoft.com/office/powerpoint/2010/main" val="3863913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As previously explained the external assessment is the Community Application Activity.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This task is designed by the student. The student takes an aspect or area of interest from the SACE Stage 2 selected subject, and applies the knowledge, skills, and understandings of the aspect or area of interest to a community context.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As a guide, the student undertakes this Community Application Activity in approximately </a:t>
            </a:r>
            <a:r>
              <a:rPr lang="en-AU" sz="1200" kern="1200" dirty="0" smtClean="0">
                <a:solidFill>
                  <a:schemeClr val="tx1"/>
                </a:solidFill>
                <a:effectLst/>
                <a:latin typeface="Arial" charset="0"/>
                <a:ea typeface="+mn-ea"/>
                <a:cs typeface="Arial" charset="0"/>
              </a:rPr>
              <a:t>20 hours of programmed time for a 20-credit subject, and approximately 10 hours of programmed time for a 10-credit subject</a:t>
            </a:r>
            <a:r>
              <a:rPr lang="en-US" sz="1200" kern="1200" dirty="0" smtClean="0">
                <a:solidFill>
                  <a:schemeClr val="tx1"/>
                </a:solidFill>
                <a:effectLst/>
                <a:latin typeface="Arial" charset="0"/>
                <a:ea typeface="+mn-ea"/>
                <a:cs typeface="Arial"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Arial" charset="0"/>
              </a:rPr>
              <a:t>In the Subject Outline on page 41-43  there are suggested ideas for a Community Application Activity for each field of study. </a:t>
            </a:r>
            <a:r>
              <a:rPr lang="en-US" sz="1200" i="1" kern="1200" baseline="0" dirty="0" smtClean="0">
                <a:solidFill>
                  <a:schemeClr val="tx1"/>
                </a:solidFill>
                <a:effectLst/>
                <a:latin typeface="Arial" charset="0"/>
                <a:ea typeface="+mn-ea"/>
                <a:cs typeface="Arial" charset="0"/>
              </a:rPr>
              <a:t>Give time to read.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What</a:t>
            </a:r>
            <a:r>
              <a:rPr lang="en-US" sz="1200" kern="1200" baseline="0" dirty="0" smtClean="0">
                <a:solidFill>
                  <a:schemeClr val="tx1"/>
                </a:solidFill>
                <a:effectLst/>
                <a:latin typeface="Arial" charset="0"/>
                <a:ea typeface="+mn-ea"/>
                <a:cs typeface="Arial" charset="0"/>
              </a:rPr>
              <a:t> could a student undertaking Community Studies B do in your subject?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Arial" charset="0"/>
              </a:rPr>
              <a:t>I</a:t>
            </a:r>
            <a:r>
              <a:rPr lang="en-US" baseline="0" dirty="0" smtClean="0"/>
              <a:t>n pairs come up with possible Community Application Activities for a subject.</a:t>
            </a:r>
            <a:r>
              <a:rPr lang="en-US" sz="1200" kern="1200" baseline="0" dirty="0" smtClean="0">
                <a:solidFill>
                  <a:schemeClr val="tx1"/>
                </a:solidFill>
                <a:effectLst/>
                <a:latin typeface="Arial" charset="0"/>
                <a:ea typeface="+mn-ea"/>
                <a:cs typeface="Arial" charset="0"/>
              </a:rPr>
              <a:t> Record these on the sheet provided. We would like to add these to the list of possible ideas for future resources.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Arial" charset="0"/>
              </a:rPr>
              <a:t> </a:t>
            </a:r>
            <a:endParaRPr lang="en-AU" sz="1200" kern="1200" dirty="0" smtClean="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2060282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 of learning is shown through a</a:t>
            </a:r>
            <a:r>
              <a:rPr lang="en-US" baseline="0" dirty="0" smtClean="0"/>
              <a:t> task that has two components: a Report &amp; Reflection.</a:t>
            </a:r>
          </a:p>
          <a:p>
            <a:endParaRPr lang="en-US" baseline="0" dirty="0" smtClean="0"/>
          </a:p>
          <a:p>
            <a:r>
              <a:rPr lang="en-AU" sz="1200" kern="1200" dirty="0" smtClean="0">
                <a:solidFill>
                  <a:schemeClr val="tx1"/>
                </a:solidFill>
                <a:effectLst/>
                <a:latin typeface="Arial" charset="0"/>
                <a:ea typeface="+mn-ea"/>
                <a:cs typeface="Arial" charset="0"/>
              </a:rPr>
              <a:t>Students report on their chosen Community Application Activity and processes used. They provide evidence of their planning, organising, and decision-making processes in conducting their activity. In doing so, they consider the role of one or more capabilities in their activity. They document the conduct of their Community Application Activity.</a:t>
            </a:r>
          </a:p>
          <a:p>
            <a:r>
              <a:rPr lang="en-AU" sz="1200" kern="1200" dirty="0" smtClean="0">
                <a:solidFill>
                  <a:schemeClr val="tx1"/>
                </a:solidFill>
                <a:effectLst/>
                <a:latin typeface="Arial" charset="0"/>
                <a:ea typeface="+mn-ea"/>
                <a:cs typeface="Arial" charset="0"/>
              </a:rPr>
              <a:t>Students then reflect on the success of the Community Application Activity, e.g. highlights, learnings, strengths, areas for improvement, how the activity might be used in or by the community.</a:t>
            </a:r>
            <a:endParaRPr lang="en-US" i="1" baseline="0" dirty="0" smtClean="0"/>
          </a:p>
          <a:p>
            <a:r>
              <a:rPr lang="en-US" i="1" baseline="0" dirty="0" smtClean="0"/>
              <a:t>Read the subject specifications outlined on the slide</a:t>
            </a:r>
            <a:r>
              <a:rPr lang="en-US" baseline="0" dirty="0" smtClean="0"/>
              <a:t>. Please refer to the subject outline for more details regarding this assessment type.</a:t>
            </a:r>
          </a:p>
          <a:p>
            <a:r>
              <a:rPr lang="en-US" baseline="0" dirty="0" smtClean="0"/>
              <a:t>Lets have a look at the Assessment Design Criteria. </a:t>
            </a:r>
            <a:r>
              <a:rPr lang="en-US" i="0" baseline="0" dirty="0" smtClean="0"/>
              <a:t>You might like to refer to these on page 46 of subject outline. </a:t>
            </a:r>
          </a:p>
          <a:p>
            <a:r>
              <a:rPr lang="en-US" baseline="0" dirty="0" smtClean="0"/>
              <a:t>PO1- </a:t>
            </a:r>
            <a:r>
              <a:rPr lang="en-US" sz="1200" u="sng" kern="1200" dirty="0" smtClean="0">
                <a:solidFill>
                  <a:schemeClr val="tx1"/>
                </a:solidFill>
                <a:effectLst/>
                <a:latin typeface="Arial" charset="0"/>
                <a:ea typeface="+mn-ea"/>
                <a:cs typeface="Arial" charset="0"/>
              </a:rPr>
              <a:t>Planning</a:t>
            </a:r>
            <a:r>
              <a:rPr lang="en-US" sz="1200" kern="1200" dirty="0" smtClean="0">
                <a:solidFill>
                  <a:schemeClr val="tx1"/>
                </a:solidFill>
                <a:effectLst/>
                <a:latin typeface="Arial" charset="0"/>
                <a:ea typeface="+mn-ea"/>
                <a:cs typeface="Arial" charset="0"/>
              </a:rPr>
              <a:t>, </a:t>
            </a:r>
            <a:r>
              <a:rPr lang="en-US" sz="1200" u="sng" kern="1200" dirty="0" smtClean="0">
                <a:solidFill>
                  <a:schemeClr val="tx1"/>
                </a:solidFill>
                <a:effectLst/>
                <a:latin typeface="Arial" charset="0"/>
                <a:ea typeface="+mn-ea"/>
                <a:cs typeface="Arial" charset="0"/>
              </a:rPr>
              <a:t>exploration</a:t>
            </a:r>
            <a:r>
              <a:rPr lang="en-US" sz="1200" kern="1200" dirty="0" smtClean="0">
                <a:solidFill>
                  <a:schemeClr val="tx1"/>
                </a:solidFill>
                <a:effectLst/>
                <a:latin typeface="Arial" charset="0"/>
                <a:ea typeface="+mn-ea"/>
                <a:cs typeface="Arial" charset="0"/>
              </a:rPr>
              <a:t>, and </a:t>
            </a:r>
            <a:r>
              <a:rPr lang="en-US" sz="1200" u="sng" kern="1200" dirty="0" smtClean="0">
                <a:solidFill>
                  <a:schemeClr val="tx1"/>
                </a:solidFill>
                <a:effectLst/>
                <a:latin typeface="Arial" charset="0"/>
                <a:ea typeface="+mn-ea"/>
                <a:cs typeface="Arial" charset="0"/>
              </a:rPr>
              <a:t>development of strategies </a:t>
            </a:r>
            <a:r>
              <a:rPr lang="en-US" sz="1200" kern="1200" dirty="0" smtClean="0">
                <a:solidFill>
                  <a:schemeClr val="tx1"/>
                </a:solidFill>
                <a:effectLst/>
                <a:latin typeface="Arial" charset="0"/>
                <a:ea typeface="+mn-ea"/>
                <a:cs typeface="Arial" charset="0"/>
              </a:rPr>
              <a:t>to complete tasks</a:t>
            </a:r>
          </a:p>
          <a:p>
            <a:r>
              <a:rPr lang="en-US" sz="1200" kern="1200" baseline="0" dirty="0" smtClean="0">
                <a:solidFill>
                  <a:schemeClr val="tx1"/>
                </a:solidFill>
                <a:effectLst/>
                <a:latin typeface="Arial" charset="0"/>
                <a:ea typeface="+mn-ea"/>
                <a:cs typeface="Arial" charset="0"/>
              </a:rPr>
              <a:t>AR2  Application of </a:t>
            </a:r>
            <a:r>
              <a:rPr lang="en-US" sz="1200" u="sng" kern="1200" baseline="0" dirty="0" smtClean="0">
                <a:solidFill>
                  <a:schemeClr val="tx1"/>
                </a:solidFill>
                <a:effectLst/>
                <a:latin typeface="Arial" charset="0"/>
                <a:ea typeface="+mn-ea"/>
                <a:cs typeface="Arial" charset="0"/>
              </a:rPr>
              <a:t>knowledge and skills</a:t>
            </a:r>
            <a:r>
              <a:rPr lang="en-US" sz="1200" kern="1200" baseline="0" dirty="0" smtClean="0">
                <a:solidFill>
                  <a:schemeClr val="tx1"/>
                </a:solidFill>
                <a:effectLst/>
                <a:latin typeface="Arial" charset="0"/>
                <a:ea typeface="+mn-ea"/>
                <a:cs typeface="Arial" charset="0"/>
              </a:rPr>
              <a:t>, including the </a:t>
            </a:r>
            <a:r>
              <a:rPr lang="en-US" sz="1200" u="sng" kern="1200" baseline="0" dirty="0" smtClean="0">
                <a:solidFill>
                  <a:schemeClr val="tx1"/>
                </a:solidFill>
                <a:effectLst/>
                <a:latin typeface="Arial" charset="0"/>
                <a:ea typeface="+mn-ea"/>
                <a:cs typeface="Arial" charset="0"/>
              </a:rPr>
              <a:t>selected capability or capabilities</a:t>
            </a:r>
            <a:r>
              <a:rPr lang="en-US" sz="1200" kern="1200" baseline="0" dirty="0" smtClean="0">
                <a:solidFill>
                  <a:schemeClr val="tx1"/>
                </a:solidFill>
                <a:effectLst/>
                <a:latin typeface="Arial" charset="0"/>
                <a:ea typeface="+mn-ea"/>
                <a:cs typeface="Arial" charset="0"/>
              </a:rPr>
              <a:t>, to the community application activity.</a:t>
            </a:r>
          </a:p>
          <a:p>
            <a:r>
              <a:rPr lang="en-US" sz="1200" kern="1200" baseline="0" dirty="0" smtClean="0">
                <a:solidFill>
                  <a:schemeClr val="tx1"/>
                </a:solidFill>
                <a:effectLst/>
                <a:latin typeface="Arial" charset="0"/>
                <a:ea typeface="+mn-ea"/>
                <a:cs typeface="Arial" charset="0"/>
              </a:rPr>
              <a:t>AR3 - Report and reflection on the </a:t>
            </a:r>
            <a:r>
              <a:rPr lang="en-US" sz="1200" u="sng" kern="1200" baseline="0" dirty="0" smtClean="0">
                <a:solidFill>
                  <a:schemeClr val="tx1"/>
                </a:solidFill>
                <a:effectLst/>
                <a:latin typeface="Arial" charset="0"/>
                <a:ea typeface="+mn-ea"/>
                <a:cs typeface="Arial" charset="0"/>
              </a:rPr>
              <a:t>application of knowledge and skills </a:t>
            </a:r>
            <a:r>
              <a:rPr lang="en-US" sz="1200" kern="1200" baseline="0" dirty="0" smtClean="0">
                <a:solidFill>
                  <a:schemeClr val="tx1"/>
                </a:solidFill>
                <a:effectLst/>
                <a:latin typeface="Arial" charset="0"/>
                <a:ea typeface="+mn-ea"/>
                <a:cs typeface="Arial" charset="0"/>
              </a:rPr>
              <a:t>to the community application activity.</a:t>
            </a:r>
            <a:endParaRPr lang="en-US" baseline="0" dirty="0" smtClean="0"/>
          </a:p>
          <a:p>
            <a:r>
              <a:rPr lang="en-US" baseline="0" dirty="0" smtClean="0"/>
              <a:t>In your booklet on pages 64 and 65 there is an example of a Community Application Activity report and reflection for Humanities and the Community Field of Study. I would like you to spend time reading this example and identify the evidence the student has provided for PO1, AR2 &amp; AR3 then determine a grade for this piece of work. There is a Community Studies B Performance Standards sheet on page 66 for you to use or make reference. Some people like to put notes in the columns or underline sections using colours to identify this information.</a:t>
            </a:r>
            <a:endParaRPr lang="en-AU" dirty="0"/>
          </a:p>
        </p:txBody>
      </p:sp>
    </p:spTree>
    <p:extLst>
      <p:ext uri="{BB962C8B-B14F-4D97-AF65-F5344CB8AC3E}">
        <p14:creationId xmlns:p14="http://schemas.microsoft.com/office/powerpoint/2010/main" val="593445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We would like to give you some processing time and ask that in pairs or individually that you write down on the sheet provided any questions or main points or comments for these questions.</a:t>
            </a:r>
          </a:p>
          <a:p>
            <a:r>
              <a:rPr lang="en-US" i="1" dirty="0" smtClean="0"/>
              <a:t>Allow 10 to15 minutes for discussion and seek feedback.</a:t>
            </a:r>
            <a:endParaRPr lang="en-AU" i="1" dirty="0"/>
          </a:p>
        </p:txBody>
      </p:sp>
    </p:spTree>
    <p:extLst>
      <p:ext uri="{BB962C8B-B14F-4D97-AF65-F5344CB8AC3E}">
        <p14:creationId xmlns:p14="http://schemas.microsoft.com/office/powerpoint/2010/main" val="417521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From 2016 we will have</a:t>
            </a:r>
            <a:r>
              <a:rPr lang="en-US" altLang="en-US" baseline="0" dirty="0" smtClean="0"/>
              <a:t> an additional Community Studies offering, Stage 2 Community Studies B.</a:t>
            </a:r>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If you look at the Community Studies minisite home page as shown on the screen you will see a new section entitled </a:t>
            </a:r>
            <a:r>
              <a:rPr lang="en-US" altLang="en-US" baseline="0" dirty="0" smtClean="0"/>
              <a:t>‘What’s New for 2016?’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Further materials under a heading ‘2016 Subject Changes’ will be added.</a:t>
            </a: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ea typeface="+mn-ea"/>
                <a:cs typeface="+mn-cs"/>
              </a:rPr>
              <a:t>Schools</a:t>
            </a:r>
            <a:r>
              <a:rPr lang="en-AU" sz="1200" kern="1200" baseline="0" dirty="0" smtClean="0">
                <a:solidFill>
                  <a:schemeClr val="tx1"/>
                </a:solidFill>
                <a:effectLst/>
                <a:ea typeface="+mn-ea"/>
                <a:cs typeface="+mn-cs"/>
              </a:rPr>
              <a:t> and the SACE Board use a range of quality assurance processes to assure the community that students’ results are fair, valid, and reliable. The SACE Board’s four-phase quality assurance cycle of planning, clarifying, confirming and improving, will continue to support schools and teachers to transition to the redeveloped Community Studies subjects.</a:t>
            </a:r>
            <a:endParaRPr lang="en-AU" altLang="en-US" sz="1200" b="0" dirty="0" smtClean="0">
              <a:cs typeface="Arial" pitchFamily="34" charset="0"/>
            </a:endParaRPr>
          </a:p>
          <a:p>
            <a:r>
              <a:rPr lang="en-US" dirty="0" smtClean="0"/>
              <a:t>We</a:t>
            </a:r>
            <a:r>
              <a:rPr lang="en-US" baseline="0" dirty="0" smtClean="0"/>
              <a:t> will look at each of these phases and see what it means in the context of the new Community Studies Subject Outlines for 2016.</a:t>
            </a:r>
            <a:endParaRPr lang="en-US" dirty="0" smtClean="0"/>
          </a:p>
        </p:txBody>
      </p:sp>
    </p:spTree>
    <p:extLst>
      <p:ext uri="{BB962C8B-B14F-4D97-AF65-F5344CB8AC3E}">
        <p14:creationId xmlns:p14="http://schemas.microsoft.com/office/powerpoint/2010/main" val="4286062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ea typeface="+mn-ea"/>
                <a:cs typeface="+mn-cs"/>
              </a:rPr>
              <a:t>Your school will continue to use a range of processes to support teachers to plan quality teaching and learning programs. In Term 1 2016 the SACE Board will re-run these implementation workshops to provide additional support for schools who have not had a representative attend this  a workshop in Term 4 this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altLang="en-US" sz="1200" dirty="0" smtClean="0">
              <a:cs typeface="Arial" pitchFamily="34" charset="0"/>
            </a:endParaRPr>
          </a:p>
          <a:p>
            <a:pPr eaLnBrk="1" hangingPunct="1"/>
            <a:endParaRPr lang="en-AU" altLang="en-US" sz="1200" dirty="0" smtClean="0">
              <a:cs typeface="Arial" pitchFamily="34" charset="0"/>
            </a:endParaRPr>
          </a:p>
        </p:txBody>
      </p:sp>
    </p:spTree>
    <p:extLst>
      <p:ext uri="{BB962C8B-B14F-4D97-AF65-F5344CB8AC3E}">
        <p14:creationId xmlns:p14="http://schemas.microsoft.com/office/powerpoint/2010/main" val="4286062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sz="1200" dirty="0" smtClean="0">
                <a:cs typeface="Arial" pitchFamily="34" charset="0"/>
              </a:rPr>
              <a:t>The purpose of this phase is to </a:t>
            </a:r>
            <a:r>
              <a:rPr lang="en-AU" altLang="en-US" sz="1200" b="0" dirty="0" smtClean="0">
                <a:cs typeface="Arial" pitchFamily="34" charset="0"/>
              </a:rPr>
              <a:t>understand</a:t>
            </a:r>
            <a:r>
              <a:rPr lang="en-AU" altLang="en-US" sz="1200" b="0" baseline="0" dirty="0" smtClean="0">
                <a:cs typeface="Arial" pitchFamily="34" charset="0"/>
              </a:rPr>
              <a:t> the</a:t>
            </a:r>
            <a:r>
              <a:rPr lang="en-AU" altLang="en-US" sz="1200" b="0" dirty="0" smtClean="0">
                <a:cs typeface="Arial" pitchFamily="34" charset="0"/>
              </a:rPr>
              <a:t> learning intentions of the subject </a:t>
            </a:r>
            <a:r>
              <a:rPr lang="en-AU" altLang="en-US" sz="1200" dirty="0" smtClean="0">
                <a:cs typeface="Arial" pitchFamily="34" charset="0"/>
              </a:rPr>
              <a:t>and to develop a program for student success.</a:t>
            </a:r>
          </a:p>
          <a:p>
            <a:r>
              <a:rPr lang="en-AU" altLang="en-US" sz="1200" dirty="0" smtClean="0">
                <a:cs typeface="Arial" pitchFamily="34" charset="0"/>
              </a:rPr>
              <a:t>At Stage 1 a Learning and Assessment Plan is required.</a:t>
            </a:r>
            <a:r>
              <a:rPr lang="en-AU" altLang="en-US" sz="1200" baseline="0" dirty="0" smtClean="0">
                <a:cs typeface="Arial" pitchFamily="34" charset="0"/>
              </a:rPr>
              <a:t> Refer to booklet page </a:t>
            </a:r>
            <a:r>
              <a:rPr lang="en-AU" altLang="en-US" sz="1200" b="0" baseline="0" dirty="0" smtClean="0">
                <a:cs typeface="Arial" pitchFamily="34" charset="0"/>
              </a:rPr>
              <a:t>14 &amp; 15. You will note that the LAP now only consists of 2 pages. Teachers will complete the context/content description section which, for Stage 1 Community Studies, requires student ID/ name, Area of Study, student learning needs. An addendum section is now on the front page, and will be used to indicate any changes ( for Community Studies it would be additional students identified.) The second page shows the Assessment Overview, with assessment type, name and details of assessment, Assessment Design Criteria and the assessment conditions. For Stage 1 Community Studies, these are the tasks/requirements a students needs to complete. A teacher would prepare a program of learning that support students to undertake this process.</a:t>
            </a:r>
            <a:endParaRPr lang="en-AU" altLang="en-US" sz="1200" b="0" dirty="0" smtClean="0">
              <a:cs typeface="Arial" pitchFamily="34" charset="0"/>
            </a:endParaRPr>
          </a:p>
          <a:p>
            <a:r>
              <a:rPr lang="en-AU" altLang="en-US" sz="1200" dirty="0" smtClean="0">
                <a:cs typeface="Arial" pitchFamily="34" charset="0"/>
              </a:rPr>
              <a:t>No LAP is required at Stage 2. At Stage 2 for both Community Studies A (page 27 &amp; 28 booklet) &amp; Community Studies B (page 44 &amp;45 Booklet) an</a:t>
            </a:r>
            <a:r>
              <a:rPr lang="en-AU" altLang="en-US" sz="1200" baseline="0" dirty="0" smtClean="0">
                <a:cs typeface="Arial" pitchFamily="34" charset="0"/>
              </a:rPr>
              <a:t> Assessment Program Planner is required. This is not sent to the SACE board for approval but is required for moderation. I will give you a moment to read through these documents.</a:t>
            </a:r>
            <a:endParaRPr lang="en-AU" dirty="0"/>
          </a:p>
        </p:txBody>
      </p:sp>
    </p:spTree>
    <p:extLst>
      <p:ext uri="{BB962C8B-B14F-4D97-AF65-F5344CB8AC3E}">
        <p14:creationId xmlns:p14="http://schemas.microsoft.com/office/powerpoint/2010/main" val="3144510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915988" y="744538"/>
            <a:ext cx="4965700" cy="3724275"/>
          </a:xfrm>
          <a:ln/>
        </p:spPr>
      </p:sp>
      <p:sp>
        <p:nvSpPr>
          <p:cNvPr id="24579" name="Rectangle 3"/>
          <p:cNvSpPr>
            <a:spLocks noGrp="1" noChangeArrowheads="1"/>
          </p:cNvSpPr>
          <p:nvPr>
            <p:ph type="body" idx="1"/>
          </p:nvPr>
        </p:nvSpPr>
        <p:spPr>
          <a:xfrm>
            <a:off x="196850" y="4586288"/>
            <a:ext cx="6477000" cy="5211762"/>
          </a:xfrm>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ea typeface="+mn-ea"/>
                <a:cs typeface="+mn-cs"/>
              </a:rPr>
              <a:t>The SACE Board understands that you will want to ensure that your school’s interpretation and application of the performance standards is consistent with the state - wide interpretation in the </a:t>
            </a:r>
            <a:r>
              <a:rPr lang="en-US" sz="1200" kern="1200" dirty="0" smtClean="0">
                <a:solidFill>
                  <a:schemeClr val="tx1"/>
                </a:solidFill>
                <a:effectLst/>
                <a:ea typeface="+mn-ea"/>
                <a:cs typeface="+mn-cs"/>
              </a:rPr>
              <a:t>new Stage</a:t>
            </a:r>
            <a:r>
              <a:rPr lang="en-US" sz="1200" kern="1200" baseline="0" dirty="0" smtClean="0">
                <a:solidFill>
                  <a:schemeClr val="tx1"/>
                </a:solidFill>
                <a:effectLst/>
                <a:ea typeface="+mn-ea"/>
                <a:cs typeface="+mn-cs"/>
              </a:rPr>
              <a:t> 2 Community Studies B subject. </a:t>
            </a:r>
            <a:r>
              <a:rPr lang="en-AU" sz="1200" i="0" kern="1200" dirty="0" smtClean="0">
                <a:solidFill>
                  <a:schemeClr val="tx1"/>
                </a:solidFill>
                <a:effectLst/>
                <a:ea typeface="+mn-ea"/>
                <a:cs typeface="+mn-cs"/>
              </a:rPr>
              <a:t>The SACE Board will make available clarifying support materials. The clarifying support will include a range of student samples, at a task level, that teachers can mark or discuss with colleagues.</a:t>
            </a:r>
            <a:endParaRPr lang="en-AU" altLang="en-US" sz="1200" dirty="0" smtClean="0">
              <a:solidFill>
                <a:srgbClr val="FF0000"/>
              </a:solidFill>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sz="1200" dirty="0" smtClean="0">
                <a:cs typeface="Arial" pitchFamily="34" charset="0"/>
              </a:rPr>
              <a:t>Confirming</a:t>
            </a:r>
            <a:r>
              <a:rPr lang="en-AU" altLang="en-US" sz="1200" baseline="0" dirty="0" smtClean="0">
                <a:cs typeface="Arial" pitchFamily="34" charset="0"/>
              </a:rPr>
              <a:t> has two key parts:</a:t>
            </a:r>
          </a:p>
          <a:p>
            <a:pPr marL="228600" indent="-228600" eaLnBrk="1" hangingPunct="1">
              <a:buAutoNum type="arabicPeriod"/>
            </a:pPr>
            <a:r>
              <a:rPr lang="en-AU" altLang="en-US" sz="1200" baseline="0" dirty="0" smtClean="0">
                <a:cs typeface="Arial" pitchFamily="34" charset="0"/>
              </a:rPr>
              <a:t>ensuring that the performance standards in a subject are interpreted and applied consistently </a:t>
            </a:r>
            <a:r>
              <a:rPr lang="en-AU" altLang="en-US" sz="1200" i="1" baseline="0" dirty="0" smtClean="0">
                <a:cs typeface="Arial" pitchFamily="34" charset="0"/>
              </a:rPr>
              <a:t>within</a:t>
            </a:r>
            <a:r>
              <a:rPr lang="en-AU" altLang="en-US" sz="1200" baseline="0" dirty="0" smtClean="0">
                <a:cs typeface="Arial" pitchFamily="34" charset="0"/>
              </a:rPr>
              <a:t> schools</a:t>
            </a:r>
          </a:p>
          <a:p>
            <a:pPr marL="228600" indent="-228600" eaLnBrk="1" hangingPunct="1">
              <a:buAutoNum type="arabicPeriod"/>
            </a:pPr>
            <a:r>
              <a:rPr lang="en-AU" altLang="en-US" sz="1200" dirty="0" smtClean="0">
                <a:cs typeface="Arial" pitchFamily="34" charset="0"/>
              </a:rPr>
              <a:t>a state-wide moderation process for Stage 2 subjects is then used to assure student results are comparable </a:t>
            </a:r>
            <a:r>
              <a:rPr lang="en-AU" altLang="en-US" sz="1200" i="1" dirty="0" smtClean="0">
                <a:cs typeface="Arial" pitchFamily="34" charset="0"/>
              </a:rPr>
              <a:t>between</a:t>
            </a:r>
            <a:r>
              <a:rPr lang="en-AU" altLang="en-US" sz="1200" dirty="0" smtClean="0">
                <a:cs typeface="Arial" pitchFamily="34" charset="0"/>
              </a:rPr>
              <a:t> schools.</a:t>
            </a:r>
          </a:p>
          <a:p>
            <a:pPr eaLnBrk="1" hangingPunct="1"/>
            <a:endParaRPr lang="en-AU" altLang="en-US" sz="1200" dirty="0" smtClean="0">
              <a:cs typeface="Arial" pitchFamily="34" charset="0"/>
            </a:endParaRPr>
          </a:p>
        </p:txBody>
      </p:sp>
    </p:spTree>
    <p:extLst>
      <p:ext uri="{BB962C8B-B14F-4D97-AF65-F5344CB8AC3E}">
        <p14:creationId xmlns:p14="http://schemas.microsoft.com/office/powerpoint/2010/main" val="4286062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Firstly, all student materials for Community Studies A are submitted for moderation.</a:t>
            </a:r>
          </a:p>
          <a:p>
            <a:endParaRPr lang="en-US" dirty="0" smtClean="0"/>
          </a:p>
          <a:p>
            <a:r>
              <a:rPr lang="en-US" dirty="0" smtClean="0"/>
              <a:t>I would like you</a:t>
            </a:r>
            <a:r>
              <a:rPr lang="en-US" baseline="0" dirty="0" smtClean="0"/>
              <a:t> </a:t>
            </a:r>
            <a:r>
              <a:rPr lang="en-US" dirty="0" smtClean="0"/>
              <a:t>to now look at page 37 of your booklet for a copy of the coversheet required for</a:t>
            </a:r>
            <a:r>
              <a:rPr lang="en-US" baseline="0" dirty="0" smtClean="0"/>
              <a:t> Community Studies A School Assessment at moderation. You will identify that the AT1: Contract of Work has 3 components: contract, folio and presentation. A cover sheet identifies the specific student’s evidence packaged in the clear plastic bag and the overall assessment of the work. Please note a grade of OA, A-E is used and this matches the result recorded on Schools Online for School Assessment of this subject.</a:t>
            </a:r>
            <a:endParaRPr lang="en-AU" dirty="0"/>
          </a:p>
        </p:txBody>
      </p:sp>
    </p:spTree>
    <p:extLst>
      <p:ext uri="{BB962C8B-B14F-4D97-AF65-F5344CB8AC3E}">
        <p14:creationId xmlns:p14="http://schemas.microsoft.com/office/powerpoint/2010/main" val="247552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For</a:t>
            </a:r>
            <a:r>
              <a:rPr lang="en-US" baseline="0" dirty="0" smtClean="0"/>
              <a:t> Community Studies B, all student materials are submitted for moderation.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On page 46 of your booklet is a Community Studies B School Assessment cover sheet. You have been shown earlier in the Humanities and the Community subject a completed example.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cover sheet identifies the student’s evidence provided  i.e. individual tasks and a description of these and where annotation/evidence exist to identify specific features in at least one task. It is envisaged that the student and/or the  teacher complete the first section of the sheet before the teacher indicates the overall assessment decision.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student work is packaged in the clear plastic bag and the overall assessment of the work indicated on the cover sheet. Please note a grade of OA, A-E is used and this matches the result recorded on Schools Online for School Assessment of this subject.</a:t>
            </a:r>
            <a:endParaRPr lang="en-AU" dirty="0" smtClean="0"/>
          </a:p>
          <a:p>
            <a:endParaRPr lang="en-AU" dirty="0"/>
          </a:p>
        </p:txBody>
      </p:sp>
    </p:spTree>
    <p:extLst>
      <p:ext uri="{BB962C8B-B14F-4D97-AF65-F5344CB8AC3E}">
        <p14:creationId xmlns:p14="http://schemas.microsoft.com/office/powerpoint/2010/main" val="1271230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a:t>
            </a:r>
            <a:r>
              <a:rPr lang="en-US" baseline="0" dirty="0" smtClean="0"/>
              <a:t> are aware of the process for marking external assessment materials. The process is the same for both Community Studies A and Community Studies B except for the specific assessment type requirements for each subject. </a:t>
            </a:r>
          </a:p>
          <a:p>
            <a:r>
              <a:rPr lang="en-US" baseline="0" dirty="0" smtClean="0"/>
              <a:t>Please remind teachers no grade or teacher comments are to be on the student work that is submitted.</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An External Assessment cover sheet needs to be attached to each student work. There is a copy of this on page 38 for Community Studies A and page 47 for Community Studies B of the booklet.</a:t>
            </a:r>
            <a:endParaRPr lang="en-AU" dirty="0" smtClean="0"/>
          </a:p>
          <a:p>
            <a:endParaRPr lang="en-US" baseline="0" dirty="0" smtClean="0"/>
          </a:p>
        </p:txBody>
      </p:sp>
    </p:spTree>
    <p:extLst>
      <p:ext uri="{BB962C8B-B14F-4D97-AF65-F5344CB8AC3E}">
        <p14:creationId xmlns:p14="http://schemas.microsoft.com/office/powerpoint/2010/main" val="659636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ea typeface="+mn-ea"/>
                <a:cs typeface="+mn-cs"/>
              </a:rPr>
              <a:t>Improving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200" dirty="0" smtClean="0">
                <a:cs typeface="Arial" pitchFamily="34" charset="0"/>
              </a:rPr>
              <a:t>The SACE Board provides schools with </a:t>
            </a:r>
            <a:r>
              <a:rPr lang="en-AU" altLang="en-US" sz="1200" b="0" dirty="0" smtClean="0">
                <a:cs typeface="Arial" pitchFamily="34" charset="0"/>
              </a:rPr>
              <a:t>data </a:t>
            </a:r>
            <a:r>
              <a:rPr lang="en-AU" altLang="en-US" sz="1200" dirty="0" smtClean="0">
                <a:cs typeface="Arial" pitchFamily="34" charset="0"/>
              </a:rPr>
              <a:t>and advice that allows schools and teachers, as well as the Board itself, to </a:t>
            </a:r>
            <a:r>
              <a:rPr lang="en-AU" altLang="en-US" sz="1200" b="0" dirty="0" smtClean="0">
                <a:cs typeface="Arial" pitchFamily="34" charset="0"/>
              </a:rPr>
              <a:t>monitor and improve </a:t>
            </a:r>
            <a:r>
              <a:rPr lang="en-AU" altLang="en-US" sz="1200" dirty="0" smtClean="0">
                <a:cs typeface="Arial" pitchFamily="34" charset="0"/>
              </a:rPr>
              <a:t>their quality assurance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Schools</a:t>
            </a:r>
            <a:r>
              <a:rPr lang="en-US" baseline="0" dirty="0" smtClean="0"/>
              <a:t> receive the moderation feedback and data or results that can be used to continue to improve student outcomes.</a:t>
            </a:r>
            <a:endParaRPr lang="en-US" dirty="0" smtClean="0"/>
          </a:p>
        </p:txBody>
      </p:sp>
    </p:spTree>
    <p:extLst>
      <p:ext uri="{BB962C8B-B14F-4D97-AF65-F5344CB8AC3E}">
        <p14:creationId xmlns:p14="http://schemas.microsoft.com/office/powerpoint/2010/main" val="4286062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refer to the FAQs on the last 4 pages of your booklet (67-70). This document may assist with discussions with staff at your school. The FAQs are organised under the following headings:</a:t>
            </a:r>
          </a:p>
          <a:p>
            <a:pPr marL="171450" indent="-171450">
              <a:buFont typeface="Arial" panose="020B0604020202020204" pitchFamily="34" charset="0"/>
              <a:buChar char="•"/>
            </a:pPr>
            <a:r>
              <a:rPr lang="en-US" dirty="0" smtClean="0"/>
              <a:t>Enrolment, Results and Reporting</a:t>
            </a:r>
          </a:p>
          <a:p>
            <a:pPr marL="171450" indent="-171450">
              <a:buFont typeface="Arial" panose="020B0604020202020204" pitchFamily="34" charset="0"/>
              <a:buChar char="•"/>
            </a:pPr>
            <a:r>
              <a:rPr lang="en-US" dirty="0" smtClean="0"/>
              <a:t>Teaching and Learning</a:t>
            </a:r>
          </a:p>
          <a:p>
            <a:pPr marL="171450" indent="-171450">
              <a:buFont typeface="Arial" panose="020B0604020202020204" pitchFamily="34" charset="0"/>
              <a:buChar char="•"/>
            </a:pPr>
            <a:r>
              <a:rPr lang="en-US" dirty="0" smtClean="0"/>
              <a:t>Assessment Design Criteria</a:t>
            </a:r>
          </a:p>
          <a:p>
            <a:pPr marL="171450" indent="-171450">
              <a:buFont typeface="Arial" panose="020B0604020202020204" pitchFamily="34" charset="0"/>
              <a:buChar char="•"/>
            </a:pPr>
            <a:r>
              <a:rPr lang="en-US" dirty="0" smtClean="0"/>
              <a:t>Assessment Decisions.</a:t>
            </a:r>
          </a:p>
          <a:p>
            <a:pPr marL="171450" indent="-171450">
              <a:buFont typeface="Arial" panose="020B0604020202020204" pitchFamily="34" charset="0"/>
              <a:buChar char="•"/>
            </a:pPr>
            <a:endParaRPr lang="en-US" dirty="0" smtClean="0"/>
          </a:p>
          <a:p>
            <a:r>
              <a:rPr lang="en-US" dirty="0" smtClean="0"/>
              <a:t>Preparing materials for packaging. I would like to draw your attention to a reference in your booklet on page 41 for Community Studies A &amp; page 49 for Community Studies B that</a:t>
            </a:r>
            <a:r>
              <a:rPr lang="en-US" baseline="0" dirty="0" smtClean="0"/>
              <a:t> shows a flow chart to assist teacher with the requirements of packaging.</a:t>
            </a:r>
            <a:endParaRPr lang="en-US" dirty="0" smtClean="0"/>
          </a:p>
          <a:p>
            <a:endParaRPr lang="en-US" dirty="0" smtClean="0"/>
          </a:p>
          <a:p>
            <a:r>
              <a:rPr lang="en-US" i="1" dirty="0" smtClean="0"/>
              <a:t>Allow time to look at FAQs and ask clarifying questions</a:t>
            </a:r>
            <a:r>
              <a:rPr lang="en-US" dirty="0" smtClean="0"/>
              <a:t>.</a:t>
            </a:r>
          </a:p>
          <a:p>
            <a:endParaRPr lang="en-AU" dirty="0"/>
          </a:p>
        </p:txBody>
      </p:sp>
    </p:spTree>
    <p:extLst>
      <p:ext uri="{BB962C8B-B14F-4D97-AF65-F5344CB8AC3E}">
        <p14:creationId xmlns:p14="http://schemas.microsoft.com/office/powerpoint/2010/main" val="143147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current Community Studies subjects at Stage 1 and Stage 2, students develop their existing literacy and numeracy skills and one or more capabilities. In 2016 with the integration of the Australian Curriculum capabilities, students will continue to develop the Literacy and Numeracy capabilities and at least one other capability.</a:t>
            </a:r>
          </a:p>
          <a:p>
            <a:r>
              <a:rPr lang="en-US" baseline="0" dirty="0" smtClean="0"/>
              <a:t> </a:t>
            </a:r>
          </a:p>
          <a:p>
            <a:r>
              <a:rPr lang="en-US" baseline="0" dirty="0" smtClean="0"/>
              <a:t>Take a moment to have a look at  the new capabilities in the subject outline (pages 1- 4 ). Think about your subject and think about what specific literacy and numeracy skills a student might develop and what other capability would be a natural fit. For example, critical and creative thinking in Art.</a:t>
            </a:r>
            <a:endParaRPr lang="en-US" dirty="0" smtClean="0"/>
          </a:p>
          <a:p>
            <a:endParaRPr lang="en-US" dirty="0" smtClean="0"/>
          </a:p>
          <a:p>
            <a:endParaRPr lang="en-US" dirty="0" smtClean="0"/>
          </a:p>
          <a:p>
            <a:r>
              <a:rPr lang="en-US" dirty="0" smtClean="0"/>
              <a:t> </a:t>
            </a:r>
            <a:endParaRPr lang="en-AU" dirty="0"/>
          </a:p>
        </p:txBody>
      </p:sp>
    </p:spTree>
    <p:extLst>
      <p:ext uri="{BB962C8B-B14F-4D97-AF65-F5344CB8AC3E}">
        <p14:creationId xmlns:p14="http://schemas.microsoft.com/office/powerpoint/2010/main" val="2433667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resources a staff member will need if they are undertaking any Community Studies subject at Stage 1 and Stage 2 are: the Community Studies minisite, 2016 Community Studies Subject Outline, Stage 2 Community Studies</a:t>
            </a:r>
            <a:r>
              <a:rPr lang="en-US" baseline="0" dirty="0" smtClean="0"/>
              <a:t> </a:t>
            </a:r>
            <a:r>
              <a:rPr lang="en-US" dirty="0" smtClean="0"/>
              <a:t>Subject Operational Information for 2016, Stage 1 Information and Guidelines and the Schools Online Teacher Instructional Booklet.</a:t>
            </a:r>
            <a:endParaRPr lang="en-AU" dirty="0"/>
          </a:p>
        </p:txBody>
      </p:sp>
    </p:spTree>
    <p:extLst>
      <p:ext uri="{BB962C8B-B14F-4D97-AF65-F5344CB8AC3E}">
        <p14:creationId xmlns:p14="http://schemas.microsoft.com/office/powerpoint/2010/main" val="3165364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panose="020B0604020202020204" pitchFamily="34" charset="0"/>
              </a:rPr>
              <a:t>You have come to this workshop to</a:t>
            </a:r>
            <a:r>
              <a:rPr lang="en-US" baseline="0" dirty="0" smtClean="0">
                <a:cs typeface="Arial" panose="020B0604020202020204" pitchFamily="34" charset="0"/>
              </a:rPr>
              <a:t> gain information about the changes to Community Studies and learn about the new Stage 2 Community Studies B subject and to share this information with your colleagues. C</a:t>
            </a:r>
            <a:r>
              <a:rPr lang="en-US" dirty="0" smtClean="0"/>
              <a:t>onsider how and when you will present this information to all your teachers, in particular all Stage 2 subject teachers, for awareness</a:t>
            </a:r>
            <a:r>
              <a:rPr lang="en-US" baseline="0" dirty="0" smtClean="0"/>
              <a:t> and action if required. </a:t>
            </a:r>
            <a:r>
              <a:rPr lang="en-US" baseline="0" smtClean="0"/>
              <a:t>However there </a:t>
            </a:r>
            <a:r>
              <a:rPr lang="en-US" baseline="0" dirty="0" smtClean="0"/>
              <a:t>may be </a:t>
            </a:r>
            <a:r>
              <a:rPr lang="en-US" dirty="0" smtClean="0">
                <a:cs typeface="Arial" panose="020B0604020202020204" pitchFamily="34" charset="0"/>
              </a:rPr>
              <a:t>bigger picture issues like,</a:t>
            </a:r>
            <a:r>
              <a:rPr lang="en-US" baseline="0" dirty="0" smtClean="0">
                <a:cs typeface="Arial" panose="020B0604020202020204" pitchFamily="34" charset="0"/>
              </a:rPr>
              <a:t> </a:t>
            </a:r>
            <a:r>
              <a:rPr lang="en-US" dirty="0" smtClean="0">
                <a:cs typeface="Arial" panose="020B0604020202020204" pitchFamily="34" charset="0"/>
              </a:rPr>
              <a:t>which Community Studies subjects you will offer at your school and the </a:t>
            </a:r>
            <a:r>
              <a:rPr lang="en-US" baseline="0" dirty="0" smtClean="0">
                <a:cs typeface="Arial" panose="020B0604020202020204" pitchFamily="34" charset="0"/>
              </a:rPr>
              <a:t>counselling process for students.</a:t>
            </a:r>
          </a:p>
          <a:p>
            <a:endParaRPr lang="en-US" dirty="0" smtClean="0">
              <a:cs typeface="Arial" panose="020B0604020202020204" pitchFamily="34" charset="0"/>
            </a:endParaRPr>
          </a:p>
          <a:p>
            <a:r>
              <a:rPr lang="en-US" b="0" dirty="0" smtClean="0">
                <a:cs typeface="Arial" panose="020B0604020202020204" pitchFamily="34" charset="0"/>
              </a:rPr>
              <a:t>For the teacher, planning is</a:t>
            </a:r>
            <a:r>
              <a:rPr lang="en-US" b="0" baseline="0" dirty="0" smtClean="0">
                <a:cs typeface="Arial" panose="020B0604020202020204" pitchFamily="34" charset="0"/>
              </a:rPr>
              <a:t> </a:t>
            </a:r>
            <a:r>
              <a:rPr lang="en-US" b="0" dirty="0" smtClean="0">
                <a:cs typeface="Arial" panose="020B0604020202020204" pitchFamily="34" charset="0"/>
              </a:rPr>
              <a:t>crucial. They need to:</a:t>
            </a:r>
          </a:p>
          <a:p>
            <a:pPr marL="171450" lvl="0" indent="-171450">
              <a:buFont typeface="Arial" panose="020B0604020202020204" pitchFamily="34" charset="0"/>
              <a:buChar char="•"/>
            </a:pPr>
            <a:r>
              <a:rPr lang="en-US" dirty="0" smtClean="0">
                <a:cs typeface="Arial" panose="020B0604020202020204" pitchFamily="34" charset="0"/>
              </a:rPr>
              <a:t>become familiar with the learning requirements of the Subject Outline</a:t>
            </a:r>
          </a:p>
          <a:p>
            <a:pPr marL="171450" lvl="0" indent="-171450">
              <a:buFont typeface="Arial" panose="020B0604020202020204" pitchFamily="34" charset="0"/>
              <a:buChar char="•"/>
            </a:pPr>
            <a:r>
              <a:rPr lang="en-US" dirty="0" smtClean="0">
                <a:cs typeface="Arial" panose="020B0604020202020204" pitchFamily="34" charset="0"/>
              </a:rPr>
              <a:t>develop a teaching program</a:t>
            </a:r>
          </a:p>
          <a:p>
            <a:pPr marL="171450" lvl="0" indent="-171450">
              <a:buFont typeface="Arial" panose="020B0604020202020204" pitchFamily="34" charset="0"/>
              <a:buChar char="•"/>
            </a:pPr>
            <a:r>
              <a:rPr lang="en-US" dirty="0" smtClean="0">
                <a:cs typeface="Arial" panose="020B0604020202020204" pitchFamily="34" charset="0"/>
              </a:rPr>
              <a:t>complete an</a:t>
            </a:r>
            <a:r>
              <a:rPr lang="en-US" baseline="0" dirty="0" smtClean="0">
                <a:cs typeface="Arial" panose="020B0604020202020204" pitchFamily="34" charset="0"/>
              </a:rPr>
              <a:t> a</a:t>
            </a:r>
            <a:r>
              <a:rPr lang="en-US" dirty="0" smtClean="0">
                <a:cs typeface="Arial" panose="020B0604020202020204" pitchFamily="34" charset="0"/>
              </a:rPr>
              <a:t>ssessment group planner if at Stage</a:t>
            </a:r>
            <a:r>
              <a:rPr lang="en-US" baseline="0" dirty="0" smtClean="0">
                <a:cs typeface="Arial" panose="020B0604020202020204" pitchFamily="34" charset="0"/>
              </a:rPr>
              <a:t> 2 Community Studies A or Stage 2 Community Studies B</a:t>
            </a:r>
            <a:r>
              <a:rPr lang="en-US" dirty="0" smtClean="0">
                <a:cs typeface="Arial" panose="020B0604020202020204" pitchFamily="34" charset="0"/>
              </a:rPr>
              <a:t> and a Learning and Assessment Plan for Stage 1</a:t>
            </a:r>
          </a:p>
          <a:p>
            <a:pPr marL="171450" lvl="0" indent="-171450">
              <a:buFont typeface="Arial" panose="020B0604020202020204" pitchFamily="34" charset="0"/>
              <a:buChar char="•"/>
            </a:pPr>
            <a:r>
              <a:rPr lang="en-US" dirty="0" smtClean="0">
                <a:cs typeface="Arial" panose="020B0604020202020204" pitchFamily="34" charset="0"/>
              </a:rPr>
              <a:t>consider the tasks and if necessary begin modifying current tasks ensuring they meet the assessment requirements.</a:t>
            </a:r>
          </a:p>
          <a:p>
            <a:r>
              <a:rPr lang="en-US" dirty="0" smtClean="0"/>
              <a:t>We will continue to place further materials on the website to support planning.</a:t>
            </a:r>
            <a:endParaRPr lang="en-AU" sz="1200" kern="1200" dirty="0" smtClean="0">
              <a:solidFill>
                <a:schemeClr val="tx1"/>
              </a:solidFill>
              <a:effectLst/>
              <a:ea typeface="+mn-ea"/>
              <a:cs typeface="+mn-cs"/>
            </a:endParaRPr>
          </a:p>
          <a:p>
            <a:r>
              <a:rPr lang="en-US" sz="1200" kern="1200" dirty="0" smtClean="0">
                <a:solidFill>
                  <a:schemeClr val="tx1"/>
                </a:solidFill>
                <a:effectLst/>
                <a:ea typeface="+mn-ea"/>
                <a:cs typeface="+mn-cs"/>
              </a:rPr>
              <a:t>We hope you now understand the</a:t>
            </a:r>
            <a:r>
              <a:rPr lang="en-US" sz="1200" kern="1200" baseline="0" dirty="0" smtClean="0">
                <a:solidFill>
                  <a:schemeClr val="tx1"/>
                </a:solidFill>
                <a:effectLst/>
                <a:ea typeface="+mn-ea"/>
                <a:cs typeface="+mn-cs"/>
              </a:rPr>
              <a:t> changes that have occurred in Community Studies and the new opportunity that Stage 2 Community Studies B will have for student’s success at your school.</a:t>
            </a:r>
          </a:p>
          <a:p>
            <a:r>
              <a:rPr lang="en-US" sz="1200" kern="1200" baseline="0" dirty="0" smtClean="0">
                <a:solidFill>
                  <a:schemeClr val="tx1"/>
                </a:solidFill>
                <a:effectLst/>
                <a:ea typeface="+mn-ea"/>
                <a:cs typeface="+mn-cs"/>
              </a:rPr>
              <a:t> </a:t>
            </a:r>
            <a:endParaRPr lang="en-AU" sz="1200" kern="1200" dirty="0" smtClean="0">
              <a:solidFill>
                <a:schemeClr val="tx1"/>
              </a:solidFill>
              <a:effectLst/>
              <a:ea typeface="+mn-ea"/>
              <a:cs typeface="+mn-cs"/>
            </a:endParaRPr>
          </a:p>
          <a:p>
            <a:endParaRPr lang="en-US" dirty="0" smtClean="0"/>
          </a:p>
          <a:p>
            <a:endParaRPr lang="en-AU" b="1" dirty="0"/>
          </a:p>
        </p:txBody>
      </p:sp>
    </p:spTree>
    <p:extLst>
      <p:ext uri="{BB962C8B-B14F-4D97-AF65-F5344CB8AC3E}">
        <p14:creationId xmlns:p14="http://schemas.microsoft.com/office/powerpoint/2010/main" val="274586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Stage 1, the only change to the existing subject is the integration</a:t>
            </a:r>
            <a:r>
              <a:rPr lang="en-US" baseline="0" dirty="0" smtClean="0"/>
              <a:t> of the Australian Capabilities. </a:t>
            </a:r>
          </a:p>
          <a:p>
            <a:endParaRPr lang="en-US" baseline="0" dirty="0" smtClean="0"/>
          </a:p>
          <a:p>
            <a:r>
              <a:rPr lang="en-US" baseline="0" dirty="0" smtClean="0"/>
              <a:t>As a result, there are some minor flow on changes to some of the documents, like the Stage 1 Learning and Assessment Plan proforma and the Stage 1 </a:t>
            </a:r>
            <a:r>
              <a:rPr lang="en-US" dirty="0" smtClean="0"/>
              <a:t>Contract of Work template,</a:t>
            </a:r>
            <a:r>
              <a:rPr lang="en-US" baseline="0" dirty="0" smtClean="0"/>
              <a:t> as well as examples of developing capabilities.</a:t>
            </a:r>
            <a:endParaRPr lang="en-US" dirty="0" smtClean="0"/>
          </a:p>
          <a:p>
            <a:endParaRPr lang="en-US" dirty="0" smtClean="0"/>
          </a:p>
          <a:p>
            <a:r>
              <a:rPr lang="en-US" dirty="0" smtClean="0"/>
              <a:t>We have provided these updated documents for 2016 in the booklet for your reference (pages 13-24).</a:t>
            </a:r>
          </a:p>
          <a:p>
            <a:endParaRPr lang="en-US" dirty="0" smtClean="0"/>
          </a:p>
          <a:p>
            <a:endParaRPr lang="en-AU" dirty="0"/>
          </a:p>
        </p:txBody>
      </p:sp>
    </p:spTree>
    <p:extLst>
      <p:ext uri="{BB962C8B-B14F-4D97-AF65-F5344CB8AC3E}">
        <p14:creationId xmlns:p14="http://schemas.microsoft.com/office/powerpoint/2010/main" val="370075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slide highlights the </a:t>
            </a:r>
            <a:r>
              <a:rPr lang="en-US" baseline="0" dirty="0" smtClean="0"/>
              <a:t>differences between the current Stage 2 Community Studies which has been renamed Stage 2 Community Studies A and the newly developed Stage 2 Community Studies B.</a:t>
            </a:r>
          </a:p>
          <a:p>
            <a:endParaRPr lang="en-US" baseline="0" dirty="0" smtClean="0"/>
          </a:p>
          <a:p>
            <a:r>
              <a:rPr lang="en-US" baseline="0" dirty="0" smtClean="0"/>
              <a:t>There are different areas/fields of study. </a:t>
            </a:r>
          </a:p>
          <a:p>
            <a:endParaRPr lang="en-US" baseline="0" dirty="0" smtClean="0"/>
          </a:p>
          <a:p>
            <a:r>
              <a:rPr lang="en-US" baseline="0" dirty="0" smtClean="0"/>
              <a:t>As you know, the school assessment for Community Studies A involves completing a Contract of Work, keeping a Record of Evidence and delivering a Presentation to an audience. Community Studies B requires students to put together a Folio of subject-related tasks. </a:t>
            </a:r>
          </a:p>
          <a:p>
            <a:endParaRPr lang="en-US" baseline="0" dirty="0" smtClean="0"/>
          </a:p>
          <a:p>
            <a:r>
              <a:rPr lang="en-US" baseline="0" dirty="0" smtClean="0"/>
              <a:t>Other differences are the External Assessment, the Learning Requirements, the Assessment Design Criteria and the specific features of the Performance Standards which we will discuss in detail later in the workshop.</a:t>
            </a:r>
          </a:p>
          <a:p>
            <a:endParaRPr lang="en-US" baseline="0" dirty="0" smtClean="0"/>
          </a:p>
          <a:p>
            <a:r>
              <a:rPr lang="en-US" baseline="0" dirty="0" smtClean="0"/>
              <a:t>Have a chat at your table about how your current students might feel about these two options.</a:t>
            </a:r>
          </a:p>
          <a:p>
            <a:endParaRPr lang="en-US" baseline="0" dirty="0" smtClean="0"/>
          </a:p>
          <a:p>
            <a:endParaRPr lang="en-AU" dirty="0"/>
          </a:p>
        </p:txBody>
      </p:sp>
    </p:spTree>
    <p:extLst>
      <p:ext uri="{BB962C8B-B14F-4D97-AF65-F5344CB8AC3E}">
        <p14:creationId xmlns:p14="http://schemas.microsoft.com/office/powerpoint/2010/main" val="427857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have a look at the Community Studies A video</a:t>
            </a:r>
            <a:r>
              <a:rPr lang="en-US" baseline="0" dirty="0" smtClean="0"/>
              <a:t> created last year to support teachers in schools. </a:t>
            </a:r>
            <a:r>
              <a:rPr lang="en-US" dirty="0" smtClean="0"/>
              <a:t>Essentially, Stage 2 Community Studies A has not changed except for the capabilities and its name. Who has had an opportunity to look at the video?</a:t>
            </a:r>
          </a:p>
          <a:p>
            <a:r>
              <a:rPr lang="en-US" dirty="0" smtClean="0"/>
              <a:t> </a:t>
            </a:r>
          </a:p>
          <a:p>
            <a:r>
              <a:rPr lang="en-US" i="1" dirty="0" smtClean="0"/>
              <a:t>Play video. Stop video at 8.09 minutes</a:t>
            </a:r>
            <a:r>
              <a:rPr lang="en-US" i="1" baseline="0" dirty="0" smtClean="0"/>
              <a:t> a</a:t>
            </a:r>
            <a:r>
              <a:rPr lang="en-US" i="1" dirty="0" smtClean="0"/>
              <a:t>nd explain </a:t>
            </a:r>
            <a:endParaRPr lang="en-US" b="0" i="0" dirty="0" smtClean="0"/>
          </a:p>
          <a:p>
            <a:endParaRPr lang="en-US" b="0" i="0" dirty="0" smtClean="0"/>
          </a:p>
          <a:p>
            <a:r>
              <a:rPr lang="en-US" b="0" i="0" dirty="0" smtClean="0"/>
              <a:t>The next section refers to the practice of using materials from another subject, previously know as conversions.</a:t>
            </a:r>
          </a:p>
          <a:p>
            <a:r>
              <a:rPr lang="en-US" dirty="0" smtClean="0"/>
              <a:t>With the establishment of the newly developed Community Studies B, the practice of </a:t>
            </a:r>
            <a:r>
              <a:rPr lang="en-US" i="1" dirty="0" smtClean="0"/>
              <a:t>Using Materials From Another Subject </a:t>
            </a:r>
            <a:r>
              <a:rPr lang="en-US" dirty="0" smtClean="0"/>
              <a:t>(often referred to as conversions) may be better served by undertaking the new Community Studies B subject.</a:t>
            </a:r>
          </a:p>
          <a:p>
            <a:endParaRPr lang="en-US" dirty="0" smtClean="0"/>
          </a:p>
        </p:txBody>
      </p:sp>
    </p:spTree>
    <p:extLst>
      <p:ext uri="{BB962C8B-B14F-4D97-AF65-F5344CB8AC3E}">
        <p14:creationId xmlns:p14="http://schemas.microsoft.com/office/powerpoint/2010/main" val="5691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little has changed for Stage 2 Community Studies A,</a:t>
            </a:r>
            <a:r>
              <a:rPr lang="en-US" baseline="0" dirty="0" smtClean="0"/>
              <a:t> except </a:t>
            </a:r>
            <a:r>
              <a:rPr lang="en-US" dirty="0" smtClean="0"/>
              <a:t>the name, the capabilities and some documents as a flow</a:t>
            </a:r>
            <a:r>
              <a:rPr lang="en-US" baseline="0" dirty="0" smtClean="0"/>
              <a:t> </a:t>
            </a:r>
            <a:r>
              <a:rPr lang="en-US" dirty="0" smtClean="0"/>
              <a:t>on</a:t>
            </a:r>
            <a:r>
              <a:rPr lang="en-US" baseline="0" dirty="0" smtClean="0"/>
              <a:t> </a:t>
            </a:r>
            <a:r>
              <a:rPr lang="en-US" dirty="0" smtClean="0"/>
              <a:t>effect</a:t>
            </a:r>
            <a:r>
              <a:rPr lang="en-US" baseline="0" dirty="0" smtClean="0"/>
              <a:t> of these two changes. Please ensure that teachers in your school use the new documents for 2016. Refer to page 26-41 of the booklet for the updated documents for Community Studies A.</a:t>
            </a:r>
          </a:p>
          <a:p>
            <a:endParaRPr lang="en-US" baseline="0" dirty="0" smtClean="0"/>
          </a:p>
          <a:p>
            <a:r>
              <a:rPr lang="en-US" i="1" baseline="0" dirty="0" smtClean="0"/>
              <a:t>Provide time for them to look through documents.</a:t>
            </a:r>
            <a:endParaRPr lang="en-AU" i="1" dirty="0"/>
          </a:p>
        </p:txBody>
      </p:sp>
    </p:spTree>
    <p:extLst>
      <p:ext uri="{BB962C8B-B14F-4D97-AF65-F5344CB8AC3E}">
        <p14:creationId xmlns:p14="http://schemas.microsoft.com/office/powerpoint/2010/main" val="71690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dirty="0" smtClean="0"/>
              <a:t>Students undertake learning associated with some of the Learning Requirements of a SACE Stage 2 Subject (e.g. Geography) by completing</a:t>
            </a:r>
            <a:r>
              <a:rPr lang="en-AU" sz="1200" baseline="0" dirty="0" smtClean="0"/>
              <a:t> a Folio of work (School Assessment) and a Community Application Activity (External Assessment)</a:t>
            </a:r>
            <a:r>
              <a:rPr lang="en-AU" sz="1200" dirty="0" smtClean="0"/>
              <a:t>. </a:t>
            </a:r>
          </a:p>
          <a:p>
            <a:endParaRPr lang="en-US" dirty="0" smtClean="0"/>
          </a:p>
        </p:txBody>
      </p:sp>
    </p:spTree>
    <p:extLst>
      <p:ext uri="{BB962C8B-B14F-4D97-AF65-F5344CB8AC3E}">
        <p14:creationId xmlns:p14="http://schemas.microsoft.com/office/powerpoint/2010/main" val="3858841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 student</a:t>
            </a:r>
            <a:r>
              <a:rPr lang="en-US" sz="1200" baseline="0" dirty="0" smtClean="0"/>
              <a:t> </a:t>
            </a:r>
            <a:r>
              <a:rPr lang="en-US" sz="1200" dirty="0" smtClean="0"/>
              <a:t>may submit </a:t>
            </a:r>
            <a:r>
              <a:rPr lang="en-AU" sz="1200" dirty="0" smtClean="0"/>
              <a:t>SACE Stage 2 subject tasks that are</a:t>
            </a:r>
            <a:r>
              <a:rPr lang="en-AU" sz="1200" baseline="0" dirty="0" smtClean="0"/>
              <a:t> </a:t>
            </a:r>
            <a:r>
              <a:rPr lang="en-AU" sz="1200" dirty="0" smtClean="0"/>
              <a:t>identified in the learning and assessment plan of the related subject e.g. Biology and/ or newly developed tasks that relate to the SACE Stage 2 subject learning requirements.</a:t>
            </a:r>
            <a:r>
              <a:rPr lang="en-AU" sz="1200" baseline="0" dirty="0" smtClean="0"/>
              <a:t> </a:t>
            </a:r>
            <a:r>
              <a:rPr lang="en-AU" sz="1200" dirty="0" smtClean="0"/>
              <a:t>A student may include formative or summative assessment tasks as evidence</a:t>
            </a:r>
            <a:r>
              <a:rPr lang="en-AU" sz="1200" baseline="0" dirty="0" smtClean="0"/>
              <a:t> of their learning from their previous subject. The task may be the same but may be done under different assessment conditions</a:t>
            </a:r>
            <a:r>
              <a:rPr lang="en-AU" sz="1200" dirty="0" smtClean="0"/>
              <a:t>. For example, a skills</a:t>
            </a:r>
            <a:r>
              <a:rPr lang="en-AU" sz="1200" baseline="0" dirty="0" smtClean="0"/>
              <a:t> and applications task in Chemistry may be done as an open book test or a take home assignment. This is differentiation of the curriculum where the student is the focus and evidence of learning is shown in other ways.</a:t>
            </a:r>
          </a:p>
          <a:p>
            <a:pPr marL="0" indent="0">
              <a:buNone/>
            </a:pPr>
            <a:endParaRPr lang="en-AU" sz="1200" baseline="0" dirty="0" smtClean="0"/>
          </a:p>
          <a:p>
            <a:pPr marL="0" indent="0">
              <a:buNone/>
            </a:pPr>
            <a:r>
              <a:rPr lang="en-US" sz="1200" dirty="0" smtClean="0"/>
              <a:t>All tasks are assessed against the Stage 2 Community Studies B Assessment Design Criteria and Performance Standards. This could</a:t>
            </a:r>
            <a:r>
              <a:rPr lang="en-US" sz="1200" baseline="0" dirty="0" smtClean="0"/>
              <a:t> mean that some tasks have originally been marked against the original subject </a:t>
            </a:r>
            <a:r>
              <a:rPr lang="en-US" sz="1200" dirty="0" smtClean="0"/>
              <a:t>Assessment Design Criteria </a:t>
            </a:r>
            <a:r>
              <a:rPr lang="en-US" sz="1200" baseline="0" dirty="0" smtClean="0"/>
              <a:t>so will need to be re-assessed against Stage 2 Community Studies B</a:t>
            </a:r>
            <a:r>
              <a:rPr lang="en-US" sz="1200" dirty="0" smtClean="0"/>
              <a:t> Assessment Design Criteria.</a:t>
            </a:r>
          </a:p>
          <a:p>
            <a:r>
              <a:rPr lang="en-AU" sz="1200" dirty="0" smtClean="0"/>
              <a:t> </a:t>
            </a:r>
            <a:endParaRPr lang="en-AU" dirty="0"/>
          </a:p>
        </p:txBody>
      </p:sp>
    </p:spTree>
    <p:extLst>
      <p:ext uri="{BB962C8B-B14F-4D97-AF65-F5344CB8AC3E}">
        <p14:creationId xmlns:p14="http://schemas.microsoft.com/office/powerpoint/2010/main" val="360040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12775" y="912813"/>
            <a:ext cx="7918450" cy="1470025"/>
          </a:xfrm>
        </p:spPr>
        <p:txBody>
          <a:bodyPr/>
          <a:lstStyle>
            <a:lvl1pPr algn="ctr">
              <a:defRPr sz="4400"/>
            </a:lvl1pPr>
          </a:lstStyle>
          <a:p>
            <a:pPr lvl="0"/>
            <a:r>
              <a:rPr lang="en-US" altLang="en-US" noProof="0" smtClean="0"/>
              <a:t>Click to edit Master title style</a:t>
            </a:r>
            <a:endParaRPr lang="en-AU" altLang="en-US" noProof="0" smtClean="0"/>
          </a:p>
        </p:txBody>
      </p:sp>
      <p:sp>
        <p:nvSpPr>
          <p:cNvPr id="37891" name="Rectangle 3"/>
          <p:cNvSpPr>
            <a:spLocks noGrp="1" noChangeArrowheads="1"/>
          </p:cNvSpPr>
          <p:nvPr>
            <p:ph type="subTitle" idx="1"/>
          </p:nvPr>
        </p:nvSpPr>
        <p:spPr>
          <a:xfrm>
            <a:off x="827088" y="2492375"/>
            <a:ext cx="7488237" cy="1752600"/>
          </a:xfrm>
        </p:spPr>
        <p:txBody>
          <a:bodyPr/>
          <a:lstStyle>
            <a:lvl1pPr marL="0" indent="0" algn="ctr">
              <a:buFontTx/>
              <a:buNone/>
              <a:defRPr sz="3600">
                <a:solidFill>
                  <a:schemeClr val="accent2"/>
                </a:solidFill>
              </a:defRPr>
            </a:lvl1pPr>
          </a:lstStyle>
          <a:p>
            <a:pPr lvl="0"/>
            <a:r>
              <a:rPr lang="en-US" altLang="en-US" noProof="0" smtClean="0"/>
              <a:t>Click to edit Master subtitle style</a:t>
            </a:r>
            <a:endParaRPr lang="en-AU" alt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30649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0350"/>
            <a:ext cx="2057400" cy="56165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60350"/>
            <a:ext cx="6019800"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71717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98047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5459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484313"/>
            <a:ext cx="40386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484313"/>
            <a:ext cx="40386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82209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6340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1775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36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232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253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457200"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32" name="Rectangle 8"/>
          <p:cNvSpPr>
            <a:spLocks noGrp="1" noChangeArrowheads="1"/>
          </p:cNvSpPr>
          <p:nvPr>
            <p:ph type="body" idx="1"/>
          </p:nvPr>
        </p:nvSpPr>
        <p:spPr bwMode="auto">
          <a:xfrm>
            <a:off x="457200" y="1484313"/>
            <a:ext cx="822960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sace.sa.edu.au/web/community-studies/stage-2/support-materials/subject-advice-strategies"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8916" name="Rectangle 4"/>
          <p:cNvSpPr>
            <a:spLocks noGrp="1" noChangeArrowheads="1"/>
          </p:cNvSpPr>
          <p:nvPr>
            <p:ph type="ctrTitle"/>
          </p:nvPr>
        </p:nvSpPr>
        <p:spPr>
          <a:xfrm>
            <a:off x="539552" y="1412776"/>
            <a:ext cx="7918450" cy="1470025"/>
          </a:xfrm>
        </p:spPr>
        <p:txBody>
          <a:bodyPr/>
          <a:lstStyle/>
          <a:p>
            <a:pPr algn="l">
              <a:lnSpc>
                <a:spcPts val="6400"/>
              </a:lnSpc>
            </a:pPr>
            <a:r>
              <a:rPr lang="en-AU" altLang="en-US" sz="6000" dirty="0" smtClean="0">
                <a:solidFill>
                  <a:schemeClr val="bg1"/>
                </a:solidFill>
              </a:rPr>
              <a:t>Community Studies</a:t>
            </a:r>
            <a:br>
              <a:rPr lang="en-AU" altLang="en-US" sz="6000" dirty="0" smtClean="0">
                <a:solidFill>
                  <a:schemeClr val="bg1"/>
                </a:solidFill>
              </a:rPr>
            </a:br>
            <a:r>
              <a:rPr lang="en-AU" altLang="en-US" sz="6000" dirty="0" smtClean="0">
                <a:solidFill>
                  <a:schemeClr val="bg1"/>
                </a:solidFill>
              </a:rPr>
              <a:t>Implementation workshop</a:t>
            </a:r>
            <a:r>
              <a:rPr lang="en-AU" altLang="en-US" sz="6000" dirty="0">
                <a:solidFill>
                  <a:schemeClr val="accent2"/>
                </a:solidFill>
              </a:rPr>
              <a:t/>
            </a:r>
            <a:br>
              <a:rPr lang="en-AU" altLang="en-US" sz="6000" dirty="0">
                <a:solidFill>
                  <a:schemeClr val="accent2"/>
                </a:solidFill>
              </a:rPr>
            </a:br>
            <a:endParaRPr lang="en-AU" altLang="en-US" sz="6000" dirty="0"/>
          </a:p>
        </p:txBody>
      </p:sp>
      <p:sp>
        <p:nvSpPr>
          <p:cNvPr id="38919" name="Text Box 7"/>
          <p:cNvSpPr txBox="1">
            <a:spLocks noChangeArrowheads="1"/>
          </p:cNvSpPr>
          <p:nvPr/>
        </p:nvSpPr>
        <p:spPr bwMode="auto">
          <a:xfrm>
            <a:off x="539552" y="3092767"/>
            <a:ext cx="741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dirty="0" smtClean="0">
                <a:solidFill>
                  <a:srgbClr val="00B0F0"/>
                </a:solidFill>
              </a:rPr>
              <a:t>Integration of Australian Curriculum Capabilities </a:t>
            </a:r>
            <a:endParaRPr lang="en-US" altLang="en-US" sz="3600" b="1" dirty="0">
              <a:solidFill>
                <a:srgbClr val="00B0F0"/>
              </a:solidFill>
            </a:endParaRPr>
          </a:p>
        </p:txBody>
      </p:sp>
      <p:sp>
        <p:nvSpPr>
          <p:cNvPr id="7" name="Text Box 7"/>
          <p:cNvSpPr txBox="1">
            <a:spLocks noChangeArrowheads="1"/>
          </p:cNvSpPr>
          <p:nvPr/>
        </p:nvSpPr>
        <p:spPr bwMode="auto">
          <a:xfrm>
            <a:off x="0" y="4626313"/>
            <a:ext cx="6084168" cy="746903"/>
          </a:xfrm>
          <a:prstGeom prst="rect">
            <a:avLst/>
          </a:prstGeom>
          <a:solidFill>
            <a:srgbClr val="00B0F0">
              <a:alpha val="90000"/>
            </a:srgbClr>
          </a:solidFill>
          <a:ln>
            <a:noFill/>
          </a:ln>
          <a:effectLst/>
        </p:spPr>
        <p:txBody>
          <a:bodyPr wrap="square" tIns="108000" rIns="90000" bIns="144000" anchor="ctr" anchorCtr="0">
            <a:spAutoFit/>
          </a:bodyPr>
          <a:lstStyle>
            <a:lvl1pPr eaLnBrk="0" hangingPunct="0">
              <a:spcBef>
                <a:spcPct val="20000"/>
              </a:spcBef>
              <a:buChar char="•"/>
              <a:defRPr sz="3000">
                <a:solidFill>
                  <a:schemeClr val="tx1"/>
                </a:solidFill>
                <a:latin typeface="Arial" charset="0"/>
                <a:cs typeface="Arial" charset="0"/>
              </a:defRPr>
            </a:lvl1pPr>
            <a:lvl2pPr marL="742950" indent="-285750" eaLnBrk="0" hangingPunct="0">
              <a:spcBef>
                <a:spcPct val="20000"/>
              </a:spcBef>
              <a:buChar char="–"/>
              <a:defRPr sz="26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marL="548640">
              <a:buNone/>
            </a:pPr>
            <a:r>
              <a:rPr lang="en-AU" sz="3200" b="1" dirty="0">
                <a:solidFill>
                  <a:schemeClr val="bg1"/>
                </a:solidFill>
                <a:latin typeface="Arial" panose="020B0604020202020204" pitchFamily="34" charset="0"/>
                <a:cs typeface="Arial" panose="020B0604020202020204" pitchFamily="34" charset="0"/>
              </a:rPr>
              <a:t>Community Studies B</a:t>
            </a:r>
            <a:endParaRPr lang="en-AU" sz="32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88640"/>
            <a:ext cx="9144000" cy="1143000"/>
          </a:xfrm>
        </p:spPr>
        <p:txBody>
          <a:bodyPr/>
          <a:lstStyle/>
          <a:p>
            <a:pPr algn="ctr"/>
            <a:r>
              <a:rPr lang="en-US" sz="4400" spc="-150" dirty="0" smtClean="0">
                <a:solidFill>
                  <a:schemeClr val="bg1"/>
                </a:solidFill>
              </a:rPr>
              <a:t>Community Application Activity</a:t>
            </a:r>
            <a:endParaRPr lang="en-AU" sz="4400" spc="-150" dirty="0">
              <a:solidFill>
                <a:schemeClr val="bg1"/>
              </a:solidFill>
            </a:endParaRPr>
          </a:p>
        </p:txBody>
      </p:sp>
      <p:sp>
        <p:nvSpPr>
          <p:cNvPr id="3" name="Content Placeholder 2"/>
          <p:cNvSpPr>
            <a:spLocks noGrp="1"/>
          </p:cNvSpPr>
          <p:nvPr>
            <p:ph idx="1"/>
          </p:nvPr>
        </p:nvSpPr>
        <p:spPr>
          <a:xfrm>
            <a:off x="467544" y="1772816"/>
            <a:ext cx="8229600" cy="3672408"/>
          </a:xfrm>
        </p:spPr>
        <p:txBody>
          <a:bodyPr/>
          <a:lstStyle/>
          <a:p>
            <a:pPr marL="0" indent="0">
              <a:buNone/>
            </a:pPr>
            <a:r>
              <a:rPr lang="en-US" sz="2800" b="1" dirty="0" smtClean="0">
                <a:solidFill>
                  <a:srgbClr val="0070C0"/>
                </a:solidFill>
              </a:rPr>
              <a:t>A student :</a:t>
            </a:r>
          </a:p>
          <a:p>
            <a:pPr>
              <a:buClr>
                <a:srgbClr val="00B0F0"/>
              </a:buClr>
              <a:buFont typeface="Wingdings" panose="05000000000000000000" pitchFamily="2" charset="2"/>
              <a:buChar char="§"/>
            </a:pPr>
            <a:r>
              <a:rPr lang="en-US" sz="2400" dirty="0" smtClean="0">
                <a:solidFill>
                  <a:schemeClr val="tx1">
                    <a:lumMod val="75000"/>
                    <a:lumOff val="25000"/>
                  </a:schemeClr>
                </a:solidFill>
              </a:rPr>
              <a:t>designs a Community </a:t>
            </a:r>
            <a:r>
              <a:rPr lang="en-US" sz="2400" dirty="0">
                <a:solidFill>
                  <a:schemeClr val="tx1">
                    <a:lumMod val="75000"/>
                    <a:lumOff val="25000"/>
                  </a:schemeClr>
                </a:solidFill>
              </a:rPr>
              <a:t>A</a:t>
            </a:r>
            <a:r>
              <a:rPr lang="en-US" sz="2400" dirty="0" smtClean="0">
                <a:solidFill>
                  <a:schemeClr val="tx1">
                    <a:lumMod val="75000"/>
                    <a:lumOff val="25000"/>
                  </a:schemeClr>
                </a:solidFill>
              </a:rPr>
              <a:t>pplication </a:t>
            </a:r>
            <a:r>
              <a:rPr lang="en-US" sz="2400" dirty="0">
                <a:solidFill>
                  <a:schemeClr val="tx1">
                    <a:lumMod val="75000"/>
                    <a:lumOff val="25000"/>
                  </a:schemeClr>
                </a:solidFill>
              </a:rPr>
              <a:t>A</a:t>
            </a:r>
            <a:r>
              <a:rPr lang="en-US" sz="2400" dirty="0" smtClean="0">
                <a:solidFill>
                  <a:schemeClr val="tx1">
                    <a:lumMod val="75000"/>
                    <a:lumOff val="25000"/>
                  </a:schemeClr>
                </a:solidFill>
              </a:rPr>
              <a:t>ctivity by </a:t>
            </a:r>
            <a:r>
              <a:rPr lang="en-AU" sz="2400" dirty="0" smtClean="0">
                <a:solidFill>
                  <a:schemeClr val="tx1">
                    <a:lumMod val="75000"/>
                    <a:lumOff val="25000"/>
                  </a:schemeClr>
                </a:solidFill>
              </a:rPr>
              <a:t>applying </a:t>
            </a:r>
            <a:r>
              <a:rPr lang="en-AU" sz="2400" dirty="0">
                <a:solidFill>
                  <a:schemeClr val="tx1">
                    <a:lumMod val="75000"/>
                    <a:lumOff val="25000"/>
                  </a:schemeClr>
                </a:solidFill>
              </a:rPr>
              <a:t>their knowledge, skills, and </a:t>
            </a:r>
            <a:r>
              <a:rPr lang="en-AU" sz="2400" dirty="0" smtClean="0">
                <a:solidFill>
                  <a:schemeClr val="tx1">
                    <a:lumMod val="75000"/>
                    <a:lumOff val="25000"/>
                  </a:schemeClr>
                </a:solidFill>
              </a:rPr>
              <a:t>understanding of </a:t>
            </a:r>
            <a:r>
              <a:rPr lang="en-AU" sz="2400" dirty="0">
                <a:solidFill>
                  <a:schemeClr val="tx1">
                    <a:lumMod val="75000"/>
                    <a:lumOff val="25000"/>
                  </a:schemeClr>
                </a:solidFill>
              </a:rPr>
              <a:t>an aspect of </a:t>
            </a:r>
            <a:r>
              <a:rPr lang="en-AU" sz="2400" dirty="0" smtClean="0">
                <a:solidFill>
                  <a:schemeClr val="tx1">
                    <a:lumMod val="75000"/>
                    <a:lumOff val="25000"/>
                  </a:schemeClr>
                </a:solidFill>
              </a:rPr>
              <a:t>a Stage</a:t>
            </a:r>
            <a:r>
              <a:rPr lang="en-AU" sz="2400" dirty="0">
                <a:solidFill>
                  <a:schemeClr val="tx1">
                    <a:lumMod val="75000"/>
                    <a:lumOff val="25000"/>
                  </a:schemeClr>
                </a:solidFill>
              </a:rPr>
              <a:t> 2 </a:t>
            </a:r>
            <a:r>
              <a:rPr lang="en-AU" sz="2400" dirty="0" smtClean="0">
                <a:solidFill>
                  <a:schemeClr val="tx1">
                    <a:lumMod val="75000"/>
                    <a:lumOff val="25000"/>
                  </a:schemeClr>
                </a:solidFill>
              </a:rPr>
              <a:t>subject to </a:t>
            </a:r>
            <a:r>
              <a:rPr lang="en-AU" sz="2400" dirty="0">
                <a:solidFill>
                  <a:schemeClr val="tx1">
                    <a:lumMod val="75000"/>
                    <a:lumOff val="25000"/>
                  </a:schemeClr>
                </a:solidFill>
              </a:rPr>
              <a:t>a community </a:t>
            </a:r>
            <a:r>
              <a:rPr lang="en-AU" sz="2400" dirty="0" smtClean="0">
                <a:solidFill>
                  <a:schemeClr val="tx1">
                    <a:lumMod val="75000"/>
                    <a:lumOff val="25000"/>
                  </a:schemeClr>
                </a:solidFill>
              </a:rPr>
              <a:t>context</a:t>
            </a:r>
          </a:p>
          <a:p>
            <a:pPr>
              <a:buClr>
                <a:srgbClr val="00B0F0"/>
              </a:buClr>
              <a:buFont typeface="Wingdings" panose="05000000000000000000" pitchFamily="2" charset="2"/>
              <a:buChar char="§"/>
            </a:pPr>
            <a:r>
              <a:rPr lang="en-US" sz="2400" dirty="0" smtClean="0">
                <a:solidFill>
                  <a:schemeClr val="tx1">
                    <a:lumMod val="75000"/>
                    <a:lumOff val="25000"/>
                  </a:schemeClr>
                </a:solidFill>
              </a:rPr>
              <a:t>documents the processes used, capabilities selected and reflects on the activity</a:t>
            </a:r>
          </a:p>
          <a:p>
            <a:pPr>
              <a:buClr>
                <a:srgbClr val="00B0F0"/>
              </a:buClr>
              <a:buFont typeface="Wingdings" panose="05000000000000000000" pitchFamily="2" charset="2"/>
              <a:buChar char="§"/>
            </a:pPr>
            <a:r>
              <a:rPr lang="en-US" sz="2400" dirty="0">
                <a:solidFill>
                  <a:schemeClr val="tx1">
                    <a:lumMod val="75000"/>
                    <a:lumOff val="25000"/>
                  </a:schemeClr>
                </a:solidFill>
              </a:rPr>
              <a:t>i</a:t>
            </a:r>
            <a:r>
              <a:rPr lang="en-US" sz="2400" dirty="0" smtClean="0">
                <a:solidFill>
                  <a:schemeClr val="tx1">
                    <a:lumMod val="75000"/>
                    <a:lumOff val="25000"/>
                  </a:schemeClr>
                </a:solidFill>
              </a:rPr>
              <a:t>s assessed against the Community </a:t>
            </a:r>
            <a:r>
              <a:rPr lang="en-US" sz="2400" dirty="0">
                <a:solidFill>
                  <a:schemeClr val="tx1">
                    <a:lumMod val="75000"/>
                    <a:lumOff val="25000"/>
                  </a:schemeClr>
                </a:solidFill>
              </a:rPr>
              <a:t>S</a:t>
            </a:r>
            <a:r>
              <a:rPr lang="en-US" sz="2400" dirty="0" smtClean="0">
                <a:solidFill>
                  <a:schemeClr val="tx1">
                    <a:lumMod val="75000"/>
                    <a:lumOff val="25000"/>
                  </a:schemeClr>
                </a:solidFill>
              </a:rPr>
              <a:t>tudies B Assessment </a:t>
            </a:r>
            <a:r>
              <a:rPr lang="en-US" sz="2400" dirty="0">
                <a:solidFill>
                  <a:schemeClr val="tx1">
                    <a:lumMod val="75000"/>
                    <a:lumOff val="25000"/>
                  </a:schemeClr>
                </a:solidFill>
              </a:rPr>
              <a:t>D</a:t>
            </a:r>
            <a:r>
              <a:rPr lang="en-US" sz="2400" dirty="0" smtClean="0">
                <a:solidFill>
                  <a:schemeClr val="tx1">
                    <a:lumMod val="75000"/>
                    <a:lumOff val="25000"/>
                  </a:schemeClr>
                </a:solidFill>
              </a:rPr>
              <a:t>esign Criteria and Performance Standards through a report and reflection.</a:t>
            </a:r>
            <a:endParaRPr lang="en-AU" sz="2400" dirty="0">
              <a:solidFill>
                <a:schemeClr val="tx1">
                  <a:lumMod val="75000"/>
                  <a:lumOff val="25000"/>
                </a:schemeClr>
              </a:solidFill>
            </a:endParaRPr>
          </a:p>
        </p:txBody>
      </p:sp>
    </p:spTree>
    <p:extLst>
      <p:ext uri="{BB962C8B-B14F-4D97-AF65-F5344CB8AC3E}">
        <p14:creationId xmlns:p14="http://schemas.microsoft.com/office/powerpoint/2010/main" val="250650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88640"/>
            <a:ext cx="9144000" cy="1143000"/>
          </a:xfrm>
        </p:spPr>
        <p:txBody>
          <a:bodyPr/>
          <a:lstStyle/>
          <a:p>
            <a:pPr algn="ctr"/>
            <a:r>
              <a:rPr lang="en-US" sz="4400" spc="-150" dirty="0" smtClean="0">
                <a:solidFill>
                  <a:schemeClr val="bg1"/>
                </a:solidFill>
              </a:rPr>
              <a:t>Stage 2 Community Studies B </a:t>
            </a:r>
            <a:endParaRPr lang="en-AU" sz="4400" spc="-150" dirty="0">
              <a:solidFill>
                <a:schemeClr val="bg1"/>
              </a:solidFill>
            </a:endParaRPr>
          </a:p>
        </p:txBody>
      </p:sp>
      <p:sp>
        <p:nvSpPr>
          <p:cNvPr id="3" name="Content Placeholder 2"/>
          <p:cNvSpPr>
            <a:spLocks noGrp="1"/>
          </p:cNvSpPr>
          <p:nvPr>
            <p:ph idx="1"/>
          </p:nvPr>
        </p:nvSpPr>
        <p:spPr>
          <a:xfrm>
            <a:off x="395536" y="1844824"/>
            <a:ext cx="8435280" cy="3888556"/>
          </a:xfrm>
        </p:spPr>
        <p:txBody>
          <a:bodyPr/>
          <a:lstStyle/>
          <a:p>
            <a:pPr marL="0" indent="0">
              <a:buNone/>
            </a:pPr>
            <a:r>
              <a:rPr lang="en-US" sz="2800" b="1" dirty="0" smtClean="0">
                <a:solidFill>
                  <a:srgbClr val="0070C0"/>
                </a:solidFill>
              </a:rPr>
              <a:t>Fields </a:t>
            </a:r>
            <a:r>
              <a:rPr lang="en-US" sz="2800" b="1" dirty="0">
                <a:solidFill>
                  <a:srgbClr val="0070C0"/>
                </a:solidFill>
              </a:rPr>
              <a:t>of </a:t>
            </a:r>
            <a:r>
              <a:rPr lang="en-US" sz="2800" b="1" dirty="0" smtClean="0">
                <a:solidFill>
                  <a:srgbClr val="0070C0"/>
                </a:solidFill>
              </a:rPr>
              <a:t>Study:</a:t>
            </a:r>
          </a:p>
          <a:p>
            <a:pPr marL="0" lvl="1" indent="0">
              <a:spcBef>
                <a:spcPts val="1200"/>
              </a:spcBef>
              <a:buNone/>
            </a:pPr>
            <a:r>
              <a:rPr lang="en-US" sz="2400" b="1" dirty="0" smtClean="0">
                <a:solidFill>
                  <a:srgbClr val="0070C0"/>
                </a:solidFill>
              </a:rPr>
              <a:t>UBY</a:t>
            </a:r>
            <a:r>
              <a:rPr lang="en-US" sz="2400" dirty="0" smtClean="0"/>
              <a:t>	</a:t>
            </a:r>
            <a:r>
              <a:rPr lang="en-US" sz="2400" dirty="0" smtClean="0">
                <a:solidFill>
                  <a:schemeClr val="tx1">
                    <a:lumMod val="75000"/>
                    <a:lumOff val="25000"/>
                  </a:schemeClr>
                </a:solidFill>
              </a:rPr>
              <a:t>Humanities </a:t>
            </a:r>
            <a:r>
              <a:rPr lang="en-US" sz="2400" dirty="0">
                <a:solidFill>
                  <a:schemeClr val="tx1">
                    <a:lumMod val="75000"/>
                    <a:lumOff val="25000"/>
                  </a:schemeClr>
                </a:solidFill>
              </a:rPr>
              <a:t>and the </a:t>
            </a:r>
            <a:r>
              <a:rPr lang="en-US" sz="2400" dirty="0" smtClean="0">
                <a:solidFill>
                  <a:schemeClr val="tx1">
                    <a:lumMod val="75000"/>
                    <a:lumOff val="25000"/>
                  </a:schemeClr>
                </a:solidFill>
              </a:rPr>
              <a:t>Community</a:t>
            </a:r>
          </a:p>
          <a:p>
            <a:pPr marL="0" lvl="1" indent="0">
              <a:spcBef>
                <a:spcPts val="600"/>
              </a:spcBef>
              <a:buNone/>
            </a:pPr>
            <a:r>
              <a:rPr lang="en-US" sz="2400" b="1" dirty="0">
                <a:solidFill>
                  <a:srgbClr val="0070C0"/>
                </a:solidFill>
              </a:rPr>
              <a:t>S</a:t>
            </a:r>
            <a:r>
              <a:rPr lang="en-US" sz="2400" b="1" dirty="0" smtClean="0">
                <a:solidFill>
                  <a:srgbClr val="0070C0"/>
                </a:solidFill>
              </a:rPr>
              <a:t>BY</a:t>
            </a:r>
            <a:r>
              <a:rPr lang="en-US" sz="2400" dirty="0" smtClean="0"/>
              <a:t>	</a:t>
            </a:r>
            <a:r>
              <a:rPr lang="en-US" sz="2400" dirty="0" smtClean="0">
                <a:solidFill>
                  <a:schemeClr val="tx1">
                    <a:lumMod val="75000"/>
                    <a:lumOff val="25000"/>
                  </a:schemeClr>
                </a:solidFill>
              </a:rPr>
              <a:t>Science</a:t>
            </a:r>
            <a:r>
              <a:rPr lang="en-US" sz="2400" dirty="0">
                <a:solidFill>
                  <a:schemeClr val="tx1">
                    <a:lumMod val="75000"/>
                    <a:lumOff val="25000"/>
                  </a:schemeClr>
                </a:solidFill>
              </a:rPr>
              <a:t>, Technology, Engineering, </a:t>
            </a:r>
            <a:r>
              <a:rPr lang="en-US" sz="2400" dirty="0" smtClean="0">
                <a:solidFill>
                  <a:schemeClr val="tx1">
                    <a:lumMod val="75000"/>
                    <a:lumOff val="25000"/>
                  </a:schemeClr>
                </a:solidFill>
              </a:rPr>
              <a:t>				and </a:t>
            </a:r>
            <a:r>
              <a:rPr lang="en-US" sz="2400" dirty="0">
                <a:solidFill>
                  <a:schemeClr val="tx1">
                    <a:lumMod val="75000"/>
                    <a:lumOff val="25000"/>
                  </a:schemeClr>
                </a:solidFill>
              </a:rPr>
              <a:t>Mathematics (STEM) </a:t>
            </a:r>
            <a:r>
              <a:rPr lang="en-US" sz="2400" dirty="0" smtClean="0">
                <a:solidFill>
                  <a:schemeClr val="tx1">
                    <a:lumMod val="75000"/>
                    <a:lumOff val="25000"/>
                  </a:schemeClr>
                </a:solidFill>
              </a:rPr>
              <a:t>and </a:t>
            </a:r>
            <a:r>
              <a:rPr lang="en-US" sz="2400" dirty="0">
                <a:solidFill>
                  <a:schemeClr val="tx1">
                    <a:lumMod val="75000"/>
                    <a:lumOff val="25000"/>
                  </a:schemeClr>
                </a:solidFill>
              </a:rPr>
              <a:t>the </a:t>
            </a:r>
            <a:r>
              <a:rPr lang="en-US" sz="2400" dirty="0" smtClean="0">
                <a:solidFill>
                  <a:schemeClr val="tx1">
                    <a:lumMod val="75000"/>
                    <a:lumOff val="25000"/>
                  </a:schemeClr>
                </a:solidFill>
              </a:rPr>
              <a:t>				Community</a:t>
            </a:r>
          </a:p>
          <a:p>
            <a:pPr marL="0" lvl="1" indent="0">
              <a:spcBef>
                <a:spcPts val="600"/>
              </a:spcBef>
              <a:buNone/>
            </a:pPr>
            <a:r>
              <a:rPr lang="en-US" sz="2400" b="1" dirty="0">
                <a:solidFill>
                  <a:srgbClr val="0070C0"/>
                </a:solidFill>
              </a:rPr>
              <a:t>I</a:t>
            </a:r>
            <a:r>
              <a:rPr lang="en-US" sz="2400" b="1" dirty="0" smtClean="0">
                <a:solidFill>
                  <a:srgbClr val="0070C0"/>
                </a:solidFill>
              </a:rPr>
              <a:t>BY</a:t>
            </a:r>
            <a:r>
              <a:rPr lang="en-US" sz="2400" dirty="0" smtClean="0"/>
              <a:t>	</a:t>
            </a:r>
            <a:r>
              <a:rPr lang="en-US" sz="2400" dirty="0" smtClean="0">
                <a:solidFill>
                  <a:schemeClr val="tx1">
                    <a:lumMod val="75000"/>
                    <a:lumOff val="25000"/>
                  </a:schemeClr>
                </a:solidFill>
              </a:rPr>
              <a:t>Interdisciplinary </a:t>
            </a:r>
            <a:r>
              <a:rPr lang="en-US" sz="2400" dirty="0">
                <a:solidFill>
                  <a:schemeClr val="tx1">
                    <a:lumMod val="75000"/>
                    <a:lumOff val="25000"/>
                  </a:schemeClr>
                </a:solidFill>
              </a:rPr>
              <a:t>Learning and the </a:t>
            </a:r>
            <a:r>
              <a:rPr lang="en-US" sz="2400" dirty="0" smtClean="0">
                <a:solidFill>
                  <a:schemeClr val="tx1">
                    <a:lumMod val="75000"/>
                    <a:lumOff val="25000"/>
                  </a:schemeClr>
                </a:solidFill>
              </a:rPr>
              <a:t>				Community</a:t>
            </a:r>
            <a:r>
              <a:rPr lang="en-US" sz="2400" dirty="0">
                <a:solidFill>
                  <a:schemeClr val="tx1">
                    <a:lumMod val="75000"/>
                    <a:lumOff val="25000"/>
                  </a:schemeClr>
                </a:solidFill>
              </a:rPr>
              <a:t>.</a:t>
            </a:r>
            <a:endParaRPr lang="en-AU" sz="2400" dirty="0">
              <a:solidFill>
                <a:schemeClr val="tx1">
                  <a:lumMod val="75000"/>
                  <a:lumOff val="25000"/>
                </a:schemeClr>
              </a:solidFill>
            </a:endParaRPr>
          </a:p>
          <a:p>
            <a:pPr marL="0" indent="0">
              <a:buNone/>
            </a:pPr>
            <a:endParaRPr lang="en-AU" dirty="0"/>
          </a:p>
        </p:txBody>
      </p:sp>
    </p:spTree>
    <p:extLst>
      <p:ext uri="{BB962C8B-B14F-4D97-AF65-F5344CB8AC3E}">
        <p14:creationId xmlns:p14="http://schemas.microsoft.com/office/powerpoint/2010/main" val="2689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0" y="188640"/>
            <a:ext cx="9144000" cy="1143000"/>
          </a:xfrm>
        </p:spPr>
        <p:txBody>
          <a:bodyPr/>
          <a:lstStyle/>
          <a:p>
            <a:pPr algn="ctr"/>
            <a:r>
              <a:rPr lang="en-US" sz="4400" spc="-150" dirty="0" smtClean="0">
                <a:solidFill>
                  <a:schemeClr val="bg1"/>
                </a:solidFill>
              </a:rPr>
              <a:t>Stage 2 Community Studies B </a:t>
            </a:r>
            <a:endParaRPr lang="en-AU" sz="4400" spc="-150" dirty="0">
              <a:solidFill>
                <a:schemeClr val="bg1"/>
              </a:solidFill>
            </a:endParaRPr>
          </a:p>
        </p:txBody>
      </p:sp>
      <p:sp>
        <p:nvSpPr>
          <p:cNvPr id="3" name="Content Placeholder 2"/>
          <p:cNvSpPr>
            <a:spLocks noGrp="1"/>
          </p:cNvSpPr>
          <p:nvPr>
            <p:ph idx="1"/>
          </p:nvPr>
        </p:nvSpPr>
        <p:spPr>
          <a:xfrm>
            <a:off x="457200" y="1844824"/>
            <a:ext cx="8229600" cy="2952328"/>
          </a:xfrm>
        </p:spPr>
        <p:txBody>
          <a:bodyPr/>
          <a:lstStyle/>
          <a:p>
            <a:pPr marL="0" indent="0">
              <a:buNone/>
            </a:pPr>
            <a:r>
              <a:rPr lang="en-US" sz="2800" b="1" dirty="0" smtClean="0">
                <a:solidFill>
                  <a:srgbClr val="0070C0"/>
                </a:solidFill>
              </a:rPr>
              <a:t>Who is it for?</a:t>
            </a:r>
          </a:p>
          <a:p>
            <a:pPr marL="0" indent="0">
              <a:spcBef>
                <a:spcPts val="1800"/>
              </a:spcBef>
              <a:buNone/>
            </a:pPr>
            <a:r>
              <a:rPr lang="en-US" sz="2800" b="1" dirty="0" smtClean="0">
                <a:solidFill>
                  <a:srgbClr val="0070C0"/>
                </a:solidFill>
              </a:rPr>
              <a:t>Students who:</a:t>
            </a:r>
            <a:endParaRPr lang="en-US" sz="2800" b="1" dirty="0">
              <a:solidFill>
                <a:srgbClr val="0070C0"/>
              </a:solidFill>
            </a:endParaRPr>
          </a:p>
          <a:p>
            <a:pPr>
              <a:buClr>
                <a:srgbClr val="00B0F0"/>
              </a:buClr>
              <a:buFont typeface="Wingdings" panose="05000000000000000000" pitchFamily="2" charset="2"/>
              <a:buChar char="§"/>
            </a:pPr>
            <a:r>
              <a:rPr lang="en-US" sz="2400" dirty="0" smtClean="0">
                <a:solidFill>
                  <a:schemeClr val="tx1">
                    <a:lumMod val="75000"/>
                    <a:lumOff val="25000"/>
                  </a:schemeClr>
                </a:solidFill>
              </a:rPr>
              <a:t>wish </a:t>
            </a:r>
            <a:r>
              <a:rPr lang="en-US" sz="2400" dirty="0">
                <a:solidFill>
                  <a:schemeClr val="tx1">
                    <a:lumMod val="75000"/>
                    <a:lumOff val="25000"/>
                  </a:schemeClr>
                </a:solidFill>
              </a:rPr>
              <a:t>to remain in </a:t>
            </a:r>
            <a:r>
              <a:rPr lang="en-US" sz="2400" dirty="0" smtClean="0">
                <a:solidFill>
                  <a:schemeClr val="tx1">
                    <a:lumMod val="75000"/>
                    <a:lumOff val="25000"/>
                  </a:schemeClr>
                </a:solidFill>
              </a:rPr>
              <a:t>their Stage </a:t>
            </a:r>
            <a:r>
              <a:rPr lang="en-US" sz="2400" dirty="0">
                <a:solidFill>
                  <a:schemeClr val="tx1">
                    <a:lumMod val="75000"/>
                    <a:lumOff val="25000"/>
                  </a:schemeClr>
                </a:solidFill>
              </a:rPr>
              <a:t>2 </a:t>
            </a:r>
            <a:r>
              <a:rPr lang="en-US" sz="2400" dirty="0" smtClean="0">
                <a:solidFill>
                  <a:schemeClr val="tx1">
                    <a:lumMod val="75000"/>
                    <a:lumOff val="25000"/>
                  </a:schemeClr>
                </a:solidFill>
              </a:rPr>
              <a:t>class</a:t>
            </a:r>
          </a:p>
          <a:p>
            <a:pPr>
              <a:buClr>
                <a:srgbClr val="00B0F0"/>
              </a:buClr>
              <a:buFont typeface="Wingdings" panose="05000000000000000000" pitchFamily="2" charset="2"/>
              <a:buChar char="§"/>
            </a:pPr>
            <a:r>
              <a:rPr lang="en-US" sz="2400" dirty="0" smtClean="0">
                <a:solidFill>
                  <a:schemeClr val="tx1">
                    <a:lumMod val="75000"/>
                    <a:lumOff val="25000"/>
                  </a:schemeClr>
                </a:solidFill>
              </a:rPr>
              <a:t>would benefit </a:t>
            </a:r>
            <a:r>
              <a:rPr lang="en-US" sz="2400" dirty="0">
                <a:solidFill>
                  <a:schemeClr val="tx1">
                    <a:lumMod val="75000"/>
                    <a:lumOff val="25000"/>
                  </a:schemeClr>
                </a:solidFill>
              </a:rPr>
              <a:t>from </a:t>
            </a:r>
            <a:r>
              <a:rPr lang="en-US" sz="2400" dirty="0" smtClean="0">
                <a:solidFill>
                  <a:schemeClr val="tx1">
                    <a:lumMod val="75000"/>
                    <a:lumOff val="25000"/>
                  </a:schemeClr>
                </a:solidFill>
              </a:rPr>
              <a:t>a </a:t>
            </a:r>
            <a:r>
              <a:rPr lang="en-US" sz="2400" dirty="0">
                <a:solidFill>
                  <a:schemeClr val="tx1">
                    <a:lumMod val="75000"/>
                    <a:lumOff val="25000"/>
                  </a:schemeClr>
                </a:solidFill>
              </a:rPr>
              <a:t>subject being framed in </a:t>
            </a:r>
            <a:r>
              <a:rPr lang="en-US" sz="2400" dirty="0" smtClean="0">
                <a:solidFill>
                  <a:schemeClr val="tx1">
                    <a:lumMod val="75000"/>
                    <a:lumOff val="25000"/>
                  </a:schemeClr>
                </a:solidFill>
              </a:rPr>
              <a:t>a real-life </a:t>
            </a:r>
            <a:r>
              <a:rPr lang="en-US" sz="2400" dirty="0">
                <a:solidFill>
                  <a:schemeClr val="tx1">
                    <a:lumMod val="75000"/>
                    <a:lumOff val="25000"/>
                  </a:schemeClr>
                </a:solidFill>
              </a:rPr>
              <a:t>community context </a:t>
            </a:r>
            <a:endParaRPr lang="en-US" sz="2400" dirty="0" smtClean="0">
              <a:solidFill>
                <a:schemeClr val="tx1">
                  <a:lumMod val="75000"/>
                  <a:lumOff val="25000"/>
                </a:schemeClr>
              </a:solidFill>
            </a:endParaRPr>
          </a:p>
          <a:p>
            <a:pPr>
              <a:buClr>
                <a:srgbClr val="00B0F0"/>
              </a:buClr>
              <a:buFont typeface="Wingdings" panose="05000000000000000000" pitchFamily="2" charset="2"/>
              <a:buChar char="§"/>
            </a:pPr>
            <a:r>
              <a:rPr lang="en-US" sz="2400" dirty="0" smtClean="0">
                <a:solidFill>
                  <a:schemeClr val="tx1">
                    <a:lumMod val="75000"/>
                    <a:lumOff val="25000"/>
                  </a:schemeClr>
                </a:solidFill>
              </a:rPr>
              <a:t>would benefit from </a:t>
            </a:r>
            <a:r>
              <a:rPr lang="en-US" sz="2400" dirty="0">
                <a:solidFill>
                  <a:schemeClr val="tx1">
                    <a:lumMod val="75000"/>
                    <a:lumOff val="25000"/>
                  </a:schemeClr>
                </a:solidFill>
              </a:rPr>
              <a:t>a different assessment </a:t>
            </a:r>
            <a:r>
              <a:rPr lang="en-US" sz="2400" dirty="0" smtClean="0">
                <a:solidFill>
                  <a:schemeClr val="tx1">
                    <a:lumMod val="75000"/>
                    <a:lumOff val="25000"/>
                  </a:schemeClr>
                </a:solidFill>
              </a:rPr>
              <a:t>model</a:t>
            </a:r>
          </a:p>
          <a:p>
            <a:endParaRPr lang="en-US" sz="1400" dirty="0"/>
          </a:p>
          <a:p>
            <a:endParaRPr lang="en-AU" sz="2400" dirty="0"/>
          </a:p>
        </p:txBody>
      </p:sp>
    </p:spTree>
    <p:extLst>
      <p:ext uri="{BB962C8B-B14F-4D97-AF65-F5344CB8AC3E}">
        <p14:creationId xmlns:p14="http://schemas.microsoft.com/office/powerpoint/2010/main" val="16861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10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4000"/>
                            </p:stCondLst>
                            <p:childTnLst>
                              <p:par>
                                <p:cTn id="29" presetID="10" presetClass="entr" presetSubtype="0" fill="hold" grpId="0" nodeType="afterEffect">
                                  <p:stCondLst>
                                    <p:cond delay="20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bwMode="auto">
          <a:xfrm>
            <a:off x="-27473" y="18864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pPr algn="ctr"/>
            <a:r>
              <a:rPr lang="en-US" sz="4400" spc="-150" dirty="0">
                <a:solidFill>
                  <a:schemeClr val="bg1"/>
                </a:solidFill>
              </a:rPr>
              <a:t>Implementation: </a:t>
            </a:r>
            <a:r>
              <a:rPr lang="en-US" sz="2400" dirty="0" smtClean="0">
                <a:solidFill>
                  <a:schemeClr val="bg1"/>
                </a:solidFill>
              </a:rPr>
              <a:t>Student </a:t>
            </a:r>
            <a:r>
              <a:rPr lang="en-US" sz="2400" dirty="0">
                <a:solidFill>
                  <a:schemeClr val="bg1"/>
                </a:solidFill>
              </a:rPr>
              <a:t>considerations</a:t>
            </a:r>
            <a:endParaRPr lang="en-AU" sz="2400" dirty="0"/>
          </a:p>
        </p:txBody>
      </p:sp>
      <p:sp>
        <p:nvSpPr>
          <p:cNvPr id="3" name="Content Placeholder 2"/>
          <p:cNvSpPr>
            <a:spLocks noGrp="1"/>
          </p:cNvSpPr>
          <p:nvPr>
            <p:ph idx="1"/>
          </p:nvPr>
        </p:nvSpPr>
        <p:spPr>
          <a:xfrm>
            <a:off x="457200" y="1772816"/>
            <a:ext cx="8219256" cy="3744417"/>
          </a:xfrm>
        </p:spPr>
        <p:txBody>
          <a:bodyPr/>
          <a:lstStyle/>
          <a:p>
            <a:pPr marL="0" indent="0">
              <a:buNone/>
            </a:pPr>
            <a:r>
              <a:rPr lang="en-AU" b="1" dirty="0">
                <a:solidFill>
                  <a:srgbClr val="0070C0"/>
                </a:solidFill>
              </a:rPr>
              <a:t>Before enrolling a student in Stage 2 Community Studies B consider:</a:t>
            </a:r>
          </a:p>
          <a:p>
            <a:pPr marL="0" lvl="1">
              <a:buClr>
                <a:srgbClr val="00B0F0"/>
              </a:buClr>
              <a:buFont typeface="Wingdings" panose="05000000000000000000" pitchFamily="2" charset="2"/>
              <a:buChar char="§"/>
            </a:pPr>
            <a:r>
              <a:rPr lang="en-AU" sz="2400" dirty="0"/>
              <a:t>the benefits to the </a:t>
            </a:r>
            <a:r>
              <a:rPr lang="en-AU" sz="2400" dirty="0" smtClean="0"/>
              <a:t>student</a:t>
            </a:r>
            <a:endParaRPr lang="en-AU" sz="2400" dirty="0"/>
          </a:p>
          <a:p>
            <a:pPr marL="0" lvl="1">
              <a:buClr>
                <a:srgbClr val="00B0F0"/>
              </a:buClr>
              <a:buFont typeface="Wingdings" panose="05000000000000000000" pitchFamily="2" charset="2"/>
              <a:buChar char="§"/>
            </a:pPr>
            <a:r>
              <a:rPr lang="en-AU" sz="2400" dirty="0" smtClean="0"/>
              <a:t>career pathway</a:t>
            </a:r>
          </a:p>
          <a:p>
            <a:pPr marL="0" lvl="1">
              <a:buClr>
                <a:srgbClr val="00B0F0"/>
              </a:buClr>
              <a:buFont typeface="Wingdings" panose="05000000000000000000" pitchFamily="2" charset="2"/>
              <a:buChar char="§"/>
            </a:pPr>
            <a:r>
              <a:rPr lang="en-AU" sz="2400" dirty="0" smtClean="0"/>
              <a:t>Community </a:t>
            </a:r>
            <a:r>
              <a:rPr lang="en-AU" sz="2400" dirty="0"/>
              <a:t>Studies A or B will not contribute to an </a:t>
            </a:r>
            <a:r>
              <a:rPr lang="en-AU" sz="2400" dirty="0" smtClean="0"/>
              <a:t>ATAR</a:t>
            </a:r>
            <a:endParaRPr lang="en-AU" sz="2400" dirty="0"/>
          </a:p>
          <a:p>
            <a:pPr marL="0" lvl="1">
              <a:buClr>
                <a:srgbClr val="00B0F0"/>
              </a:buClr>
              <a:buFont typeface="Wingdings" panose="05000000000000000000" pitchFamily="2" charset="2"/>
              <a:buChar char="§"/>
            </a:pPr>
            <a:r>
              <a:rPr lang="en-AU" sz="2400" dirty="0"/>
              <a:t>SACE </a:t>
            </a:r>
            <a:r>
              <a:rPr lang="en-AU" sz="2400" dirty="0" smtClean="0"/>
              <a:t>completion</a:t>
            </a:r>
            <a:endParaRPr lang="en-AU" sz="2400" dirty="0"/>
          </a:p>
          <a:p>
            <a:pPr marL="0" lvl="1">
              <a:buClr>
                <a:srgbClr val="00B0F0"/>
              </a:buClr>
              <a:buFont typeface="Wingdings" panose="05000000000000000000" pitchFamily="2" charset="2"/>
              <a:buChar char="§"/>
            </a:pPr>
            <a:r>
              <a:rPr lang="en-AU" sz="2400" dirty="0"/>
              <a:t>the assessment requirements and timelines </a:t>
            </a:r>
            <a:endParaRPr lang="en-AU" sz="2400" dirty="0" smtClean="0"/>
          </a:p>
          <a:p>
            <a:pPr marL="0" lvl="1">
              <a:buClr>
                <a:srgbClr val="00B0F0"/>
              </a:buClr>
              <a:buFont typeface="Wingdings" panose="05000000000000000000" pitchFamily="2" charset="2"/>
              <a:buChar char="§"/>
            </a:pPr>
            <a:r>
              <a:rPr lang="en-AU" sz="2400" dirty="0" smtClean="0"/>
              <a:t>Field </a:t>
            </a:r>
            <a:r>
              <a:rPr lang="en-AU" sz="2400" dirty="0"/>
              <a:t>of </a:t>
            </a:r>
            <a:r>
              <a:rPr lang="en-AU" sz="2400" dirty="0" smtClean="0"/>
              <a:t>Study and student’s </a:t>
            </a:r>
            <a:r>
              <a:rPr lang="en-AU" sz="2400" dirty="0"/>
              <a:t>program of learning</a:t>
            </a:r>
            <a:r>
              <a:rPr lang="en-AU" sz="2400" dirty="0" smtClean="0"/>
              <a:t>.</a:t>
            </a:r>
            <a:endParaRPr lang="en-AU" sz="2400" dirty="0"/>
          </a:p>
        </p:txBody>
      </p:sp>
    </p:spTree>
    <p:extLst>
      <p:ext uri="{BB962C8B-B14F-4D97-AF65-F5344CB8AC3E}">
        <p14:creationId xmlns:p14="http://schemas.microsoft.com/office/powerpoint/2010/main" val="344292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bwMode="auto">
          <a:xfrm>
            <a:off x="0" y="18864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pPr algn="ctr"/>
            <a:r>
              <a:rPr lang="en-US" sz="4400" spc="-150" dirty="0" smtClean="0">
                <a:solidFill>
                  <a:schemeClr val="bg1"/>
                </a:solidFill>
              </a:rPr>
              <a:t>Implementation: </a:t>
            </a:r>
            <a:r>
              <a:rPr lang="en-US" sz="2400" dirty="0" smtClean="0">
                <a:solidFill>
                  <a:schemeClr val="bg1"/>
                </a:solidFill>
              </a:rPr>
              <a:t>Programming considerations</a:t>
            </a:r>
            <a:endParaRPr lang="en-AU" sz="2400" dirty="0"/>
          </a:p>
        </p:txBody>
      </p:sp>
      <p:sp>
        <p:nvSpPr>
          <p:cNvPr id="5" name="Content Placeholder 2"/>
          <p:cNvSpPr txBox="1">
            <a:spLocks/>
          </p:cNvSpPr>
          <p:nvPr/>
        </p:nvSpPr>
        <p:spPr bwMode="auto">
          <a:xfrm>
            <a:off x="471765" y="1268760"/>
            <a:ext cx="8229600" cy="50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endParaRPr lang="en-AU" kern="0" dirty="0"/>
          </a:p>
        </p:txBody>
      </p:sp>
      <p:sp>
        <p:nvSpPr>
          <p:cNvPr id="128" name="Content Placeholder 2"/>
          <p:cNvSpPr>
            <a:spLocks noGrp="1"/>
          </p:cNvSpPr>
          <p:nvPr>
            <p:ph idx="1"/>
          </p:nvPr>
        </p:nvSpPr>
        <p:spPr>
          <a:xfrm>
            <a:off x="457200" y="2564904"/>
            <a:ext cx="3826768" cy="2952328"/>
          </a:xfrm>
        </p:spPr>
        <p:txBody>
          <a:bodyPr/>
          <a:lstStyle/>
          <a:p>
            <a:pPr>
              <a:spcBef>
                <a:spcPts val="600"/>
              </a:spcBef>
              <a:buClr>
                <a:srgbClr val="00B0F0"/>
              </a:buClr>
              <a:buFont typeface="Wingdings" panose="05000000000000000000" pitchFamily="2" charset="2"/>
              <a:buChar char="§"/>
            </a:pPr>
            <a:r>
              <a:rPr lang="en-US" sz="1500" dirty="0" smtClean="0">
                <a:solidFill>
                  <a:schemeClr val="tx1">
                    <a:lumMod val="75000"/>
                    <a:lumOff val="25000"/>
                  </a:schemeClr>
                </a:solidFill>
              </a:rPr>
              <a:t>Assessment Type 1: Folio (70%) Plan 5 assessment tasks developing the knowledge, skills and understand described in a SACE Stage 2 subject</a:t>
            </a:r>
          </a:p>
          <a:p>
            <a:pPr>
              <a:spcBef>
                <a:spcPts val="600"/>
              </a:spcBef>
              <a:buClr>
                <a:srgbClr val="00B0F0"/>
              </a:buClr>
              <a:buFont typeface="Wingdings" panose="05000000000000000000" pitchFamily="2" charset="2"/>
              <a:buChar char="§"/>
            </a:pPr>
            <a:r>
              <a:rPr lang="en-US" sz="1500" dirty="0" smtClean="0">
                <a:solidFill>
                  <a:schemeClr val="tx1">
                    <a:lumMod val="75000"/>
                    <a:lumOff val="25000"/>
                  </a:schemeClr>
                </a:solidFill>
              </a:rPr>
              <a:t>Assessment Type 2: Community Application Activity (30%) Plan for this external assessment task</a:t>
            </a:r>
          </a:p>
          <a:p>
            <a:pPr>
              <a:spcBef>
                <a:spcPts val="600"/>
              </a:spcBef>
              <a:buClr>
                <a:srgbClr val="00B0F0"/>
              </a:buClr>
              <a:buFont typeface="Wingdings" panose="05000000000000000000" pitchFamily="2" charset="2"/>
              <a:buChar char="§"/>
            </a:pPr>
            <a:r>
              <a:rPr lang="en-US" sz="1500" dirty="0" smtClean="0">
                <a:solidFill>
                  <a:schemeClr val="tx1">
                    <a:lumMod val="75000"/>
                    <a:lumOff val="25000"/>
                  </a:schemeClr>
                </a:solidFill>
              </a:rPr>
              <a:t>Each assessment task is assessed according to Community Studies B Performance Standards.</a:t>
            </a:r>
            <a:endParaRPr lang="en-AU" sz="1500" dirty="0"/>
          </a:p>
        </p:txBody>
      </p:sp>
      <p:sp>
        <p:nvSpPr>
          <p:cNvPr id="129" name="Content Placeholder 2"/>
          <p:cNvSpPr txBox="1">
            <a:spLocks/>
          </p:cNvSpPr>
          <p:nvPr/>
        </p:nvSpPr>
        <p:spPr bwMode="auto">
          <a:xfrm>
            <a:off x="4619232" y="2564904"/>
            <a:ext cx="408213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a:spcBef>
                <a:spcPts val="600"/>
              </a:spcBef>
              <a:buClr>
                <a:srgbClr val="00B0F0"/>
              </a:buClr>
              <a:buFont typeface="Wingdings" panose="05000000000000000000" pitchFamily="2" charset="2"/>
              <a:buChar char="§"/>
            </a:pPr>
            <a:r>
              <a:rPr lang="en-US" sz="1500" kern="0" dirty="0" smtClean="0">
                <a:solidFill>
                  <a:schemeClr val="tx1">
                    <a:lumMod val="75000"/>
                    <a:lumOff val="25000"/>
                  </a:schemeClr>
                </a:solidFill>
              </a:rPr>
              <a:t>Assessment Type 1: Folio (70%) Use 5 assessment tasks (existing and/or newly developed tasks) developing the knowledge, skills and understanding described in a SACE Stage 2 subject</a:t>
            </a:r>
          </a:p>
          <a:p>
            <a:pPr>
              <a:spcBef>
                <a:spcPts val="600"/>
              </a:spcBef>
              <a:buClr>
                <a:srgbClr val="00B0F0"/>
              </a:buClr>
              <a:buFont typeface="Wingdings" panose="05000000000000000000" pitchFamily="2" charset="2"/>
              <a:buChar char="§"/>
            </a:pPr>
            <a:r>
              <a:rPr lang="en-US" sz="1500" kern="0" dirty="0" smtClean="0">
                <a:solidFill>
                  <a:schemeClr val="tx1">
                    <a:lumMod val="75000"/>
                    <a:lumOff val="25000"/>
                  </a:schemeClr>
                </a:solidFill>
              </a:rPr>
              <a:t>Assessment Type 2: Community Application Activity (30%) Plan for this external assessment task</a:t>
            </a:r>
          </a:p>
          <a:p>
            <a:pPr>
              <a:spcBef>
                <a:spcPts val="600"/>
              </a:spcBef>
              <a:buClr>
                <a:srgbClr val="00B0F0"/>
              </a:buClr>
              <a:buFont typeface="Wingdings" panose="05000000000000000000" pitchFamily="2" charset="2"/>
              <a:buChar char="§"/>
            </a:pPr>
            <a:r>
              <a:rPr lang="en-US" sz="1500" kern="0" dirty="0" smtClean="0">
                <a:solidFill>
                  <a:schemeClr val="tx1">
                    <a:lumMod val="75000"/>
                    <a:lumOff val="25000"/>
                  </a:schemeClr>
                </a:solidFill>
              </a:rPr>
              <a:t>Ensure existing assessment tasks and any newly developed tasks are assessed according to Community Studies B Performance Standards</a:t>
            </a:r>
            <a:endParaRPr lang="en-AU" sz="1500" kern="0" dirty="0"/>
          </a:p>
        </p:txBody>
      </p:sp>
      <p:sp>
        <p:nvSpPr>
          <p:cNvPr id="130" name="Content Placeholder 2"/>
          <p:cNvSpPr txBox="1">
            <a:spLocks/>
          </p:cNvSpPr>
          <p:nvPr/>
        </p:nvSpPr>
        <p:spPr bwMode="auto">
          <a:xfrm>
            <a:off x="457200" y="1700808"/>
            <a:ext cx="3826768" cy="45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ctr">
              <a:spcBef>
                <a:spcPts val="600"/>
              </a:spcBef>
              <a:buClr>
                <a:srgbClr val="00B0F0"/>
              </a:buClr>
              <a:buNone/>
            </a:pPr>
            <a:r>
              <a:rPr lang="en-US" sz="2400" b="1" kern="0" dirty="0" smtClean="0">
                <a:solidFill>
                  <a:srgbClr val="0070C0"/>
                </a:solidFill>
              </a:rPr>
              <a:t>Start of the year</a:t>
            </a:r>
            <a:endParaRPr lang="en-AU" sz="2400" b="1" kern="0" dirty="0">
              <a:solidFill>
                <a:srgbClr val="0070C0"/>
              </a:solidFill>
            </a:endParaRPr>
          </a:p>
        </p:txBody>
      </p:sp>
      <p:sp>
        <p:nvSpPr>
          <p:cNvPr id="131" name="Content Placeholder 2"/>
          <p:cNvSpPr txBox="1">
            <a:spLocks/>
          </p:cNvSpPr>
          <p:nvPr/>
        </p:nvSpPr>
        <p:spPr bwMode="auto">
          <a:xfrm>
            <a:off x="4746914" y="1700808"/>
            <a:ext cx="3826768" cy="45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ctr">
              <a:spcBef>
                <a:spcPts val="600"/>
              </a:spcBef>
              <a:buClr>
                <a:srgbClr val="00B0F0"/>
              </a:buClr>
              <a:buNone/>
            </a:pPr>
            <a:r>
              <a:rPr lang="en-US" sz="2400" b="1" kern="0" dirty="0" smtClean="0">
                <a:solidFill>
                  <a:srgbClr val="0070C0"/>
                </a:solidFill>
              </a:rPr>
              <a:t>During the year</a:t>
            </a:r>
            <a:endParaRPr lang="en-AU" sz="2400" b="1" kern="0" dirty="0">
              <a:solidFill>
                <a:srgbClr val="0070C0"/>
              </a:solidFill>
            </a:endParaRPr>
          </a:p>
        </p:txBody>
      </p:sp>
      <p:cxnSp>
        <p:nvCxnSpPr>
          <p:cNvPr id="133" name="Straight Arrow Connector 132"/>
          <p:cNvCxnSpPr>
            <a:stCxn id="130" idx="2"/>
          </p:cNvCxnSpPr>
          <p:nvPr/>
        </p:nvCxnSpPr>
        <p:spPr>
          <a:xfrm>
            <a:off x="2370584" y="2151447"/>
            <a:ext cx="0" cy="398078"/>
          </a:xfrm>
          <a:prstGeom prst="straightConnector1">
            <a:avLst/>
          </a:prstGeom>
          <a:ln w="47625">
            <a:solidFill>
              <a:srgbClr val="00B0F0"/>
            </a:solidFill>
            <a:round/>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6660298" y="2151447"/>
            <a:ext cx="0" cy="398078"/>
          </a:xfrm>
          <a:prstGeom prst="straightConnector1">
            <a:avLst/>
          </a:prstGeom>
          <a:ln w="47625">
            <a:solidFill>
              <a:srgbClr val="00B0F0"/>
            </a:solidFill>
            <a:round/>
            <a:tailEnd type="arrow"/>
          </a:ln>
        </p:spPr>
        <p:style>
          <a:lnRef idx="1">
            <a:schemeClr val="accent1"/>
          </a:lnRef>
          <a:fillRef idx="0">
            <a:schemeClr val="accent1"/>
          </a:fillRef>
          <a:effectRef idx="0">
            <a:schemeClr val="accent1"/>
          </a:effectRef>
          <a:fontRef idx="minor">
            <a:schemeClr val="tx1"/>
          </a:fontRef>
        </p:style>
      </p:cxnSp>
      <p:sp>
        <p:nvSpPr>
          <p:cNvPr id="136" name="Content Placeholder 2"/>
          <p:cNvSpPr txBox="1">
            <a:spLocks/>
          </p:cNvSpPr>
          <p:nvPr/>
        </p:nvSpPr>
        <p:spPr bwMode="auto">
          <a:xfrm>
            <a:off x="3904695" y="1772816"/>
            <a:ext cx="1334610" cy="30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ctr">
              <a:spcBef>
                <a:spcPts val="600"/>
              </a:spcBef>
              <a:buClr>
                <a:srgbClr val="00B0F0"/>
              </a:buClr>
              <a:buNone/>
            </a:pPr>
            <a:r>
              <a:rPr lang="en-US" sz="1800" b="1" i="1" kern="0" dirty="0" smtClean="0">
                <a:solidFill>
                  <a:srgbClr val="0070C0"/>
                </a:solidFill>
              </a:rPr>
              <a:t>or</a:t>
            </a:r>
            <a:endParaRPr lang="en-AU" sz="1800" b="1" i="1" kern="0" dirty="0">
              <a:solidFill>
                <a:srgbClr val="0070C0"/>
              </a:solidFill>
            </a:endParaRPr>
          </a:p>
        </p:txBody>
      </p:sp>
    </p:spTree>
    <p:extLst>
      <p:ext uri="{BB962C8B-B14F-4D97-AF65-F5344CB8AC3E}">
        <p14:creationId xmlns:p14="http://schemas.microsoft.com/office/powerpoint/2010/main" val="105330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130">
                                            <p:txEl>
                                              <p:pRg st="0" end="0"/>
                                            </p:txEl>
                                          </p:spTgt>
                                        </p:tgtEl>
                                        <p:attrNameLst>
                                          <p:attrName>style.visibility</p:attrName>
                                        </p:attrNameLst>
                                      </p:cBhvr>
                                      <p:to>
                                        <p:strVal val="visible"/>
                                      </p:to>
                                    </p:set>
                                    <p:animEffect transition="in" filter="fade">
                                      <p:cBhvr>
                                        <p:cTn id="15" dur="500"/>
                                        <p:tgtEl>
                                          <p:spTgt spid="130">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fade">
                                      <p:cBhvr>
                                        <p:cTn id="19" dur="500"/>
                                        <p:tgtEl>
                                          <p:spTgt spid="133"/>
                                        </p:tgtEl>
                                      </p:cBhvr>
                                    </p:animEffect>
                                  </p:childTnLst>
                                </p:cTn>
                              </p:par>
                              <p:par>
                                <p:cTn id="20" presetID="10" presetClass="entr" presetSubtype="0" fill="hold" nodeType="withEffect">
                                  <p:stCondLst>
                                    <p:cond delay="0"/>
                                  </p:stCondLst>
                                  <p:childTnLst>
                                    <p:set>
                                      <p:cBhvr>
                                        <p:cTn id="21" dur="1" fill="hold">
                                          <p:stCondLst>
                                            <p:cond delay="0"/>
                                          </p:stCondLst>
                                        </p:cTn>
                                        <p:tgtEl>
                                          <p:spTgt spid="128">
                                            <p:txEl>
                                              <p:pRg st="0" end="0"/>
                                            </p:txEl>
                                          </p:spTgt>
                                        </p:tgtEl>
                                        <p:attrNameLst>
                                          <p:attrName>style.visibility</p:attrName>
                                        </p:attrNameLst>
                                      </p:cBhvr>
                                      <p:to>
                                        <p:strVal val="visible"/>
                                      </p:to>
                                    </p:set>
                                    <p:animEffect transition="in" filter="fade">
                                      <p:cBhvr>
                                        <p:cTn id="22" dur="500"/>
                                        <p:tgtEl>
                                          <p:spTgt spid="12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8">
                                            <p:txEl>
                                              <p:pRg st="1" end="1"/>
                                            </p:txEl>
                                          </p:spTgt>
                                        </p:tgtEl>
                                        <p:attrNameLst>
                                          <p:attrName>style.visibility</p:attrName>
                                        </p:attrNameLst>
                                      </p:cBhvr>
                                      <p:to>
                                        <p:strVal val="visible"/>
                                      </p:to>
                                    </p:set>
                                    <p:animEffect transition="in" filter="fade">
                                      <p:cBhvr>
                                        <p:cTn id="25" dur="500"/>
                                        <p:tgtEl>
                                          <p:spTgt spid="128">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8">
                                            <p:txEl>
                                              <p:pRg st="2" end="2"/>
                                            </p:txEl>
                                          </p:spTgt>
                                        </p:tgtEl>
                                        <p:attrNameLst>
                                          <p:attrName>style.visibility</p:attrName>
                                        </p:attrNameLst>
                                      </p:cBhvr>
                                      <p:to>
                                        <p:strVal val="visible"/>
                                      </p:to>
                                    </p:set>
                                    <p:animEffect transition="in" filter="fade">
                                      <p:cBhvr>
                                        <p:cTn id="28" dur="500"/>
                                        <p:tgtEl>
                                          <p:spTgt spid="128">
                                            <p:txEl>
                                              <p:pRg st="2" end="2"/>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36"/>
                                        </p:tgtEl>
                                        <p:attrNameLst>
                                          <p:attrName>style.visibility</p:attrName>
                                        </p:attrNameLst>
                                      </p:cBhvr>
                                      <p:to>
                                        <p:strVal val="visible"/>
                                      </p:to>
                                    </p:set>
                                    <p:animEffect transition="in" filter="fade">
                                      <p:cBhvr>
                                        <p:cTn id="32" dur="500"/>
                                        <p:tgtEl>
                                          <p:spTgt spid="136"/>
                                        </p:tgtEl>
                                      </p:cBhvr>
                                    </p:animEffect>
                                  </p:childTnLst>
                                </p:cTn>
                              </p:par>
                            </p:childTnLst>
                          </p:cTn>
                        </p:par>
                        <p:par>
                          <p:cTn id="33" fill="hold">
                            <p:stCondLst>
                              <p:cond delay="3000"/>
                            </p:stCondLst>
                            <p:childTnLst>
                              <p:par>
                                <p:cTn id="34" presetID="10" presetClass="entr" presetSubtype="0" fill="hold" nodeType="afterEffect">
                                  <p:stCondLst>
                                    <p:cond delay="500"/>
                                  </p:stCondLst>
                                  <p:childTnLst>
                                    <p:set>
                                      <p:cBhvr>
                                        <p:cTn id="35" dur="1" fill="hold">
                                          <p:stCondLst>
                                            <p:cond delay="0"/>
                                          </p:stCondLst>
                                        </p:cTn>
                                        <p:tgtEl>
                                          <p:spTgt spid="131">
                                            <p:txEl>
                                              <p:pRg st="0" end="0"/>
                                            </p:txEl>
                                          </p:spTgt>
                                        </p:tgtEl>
                                        <p:attrNameLst>
                                          <p:attrName>style.visibility</p:attrName>
                                        </p:attrNameLst>
                                      </p:cBhvr>
                                      <p:to>
                                        <p:strVal val="visible"/>
                                      </p:to>
                                    </p:set>
                                    <p:animEffect transition="in" filter="fade">
                                      <p:cBhvr>
                                        <p:cTn id="36" dur="500"/>
                                        <p:tgtEl>
                                          <p:spTgt spid="131">
                                            <p:txEl>
                                              <p:pRg st="0" end="0"/>
                                            </p:txEl>
                                          </p:spTgt>
                                        </p:tgtEl>
                                      </p:cBhvr>
                                    </p:animEffect>
                                  </p:childTnLst>
                                </p:cTn>
                              </p:par>
                              <p:par>
                                <p:cTn id="37" presetID="10" presetClass="entr" presetSubtype="0" fill="hold" nodeType="withEffect">
                                  <p:stCondLst>
                                    <p:cond delay="500"/>
                                  </p:stCondLst>
                                  <p:childTnLst>
                                    <p:set>
                                      <p:cBhvr>
                                        <p:cTn id="38" dur="1" fill="hold">
                                          <p:stCondLst>
                                            <p:cond delay="0"/>
                                          </p:stCondLst>
                                        </p:cTn>
                                        <p:tgtEl>
                                          <p:spTgt spid="134"/>
                                        </p:tgtEl>
                                        <p:attrNameLst>
                                          <p:attrName>style.visibility</p:attrName>
                                        </p:attrNameLst>
                                      </p:cBhvr>
                                      <p:to>
                                        <p:strVal val="visible"/>
                                      </p:to>
                                    </p:set>
                                    <p:animEffect transition="in" filter="fade">
                                      <p:cBhvr>
                                        <p:cTn id="39" dur="500"/>
                                        <p:tgtEl>
                                          <p:spTgt spid="134"/>
                                        </p:tgtEl>
                                      </p:cBhvr>
                                    </p:animEffect>
                                  </p:childTnLst>
                                </p:cTn>
                              </p:par>
                              <p:par>
                                <p:cTn id="40" presetID="10" presetClass="entr" presetSubtype="0" fill="hold" nodeType="withEffect">
                                  <p:stCondLst>
                                    <p:cond delay="500"/>
                                  </p:stCondLst>
                                  <p:childTnLst>
                                    <p:set>
                                      <p:cBhvr>
                                        <p:cTn id="41" dur="1" fill="hold">
                                          <p:stCondLst>
                                            <p:cond delay="0"/>
                                          </p:stCondLst>
                                        </p:cTn>
                                        <p:tgtEl>
                                          <p:spTgt spid="129">
                                            <p:txEl>
                                              <p:pRg st="0" end="0"/>
                                            </p:txEl>
                                          </p:spTgt>
                                        </p:tgtEl>
                                        <p:attrNameLst>
                                          <p:attrName>style.visibility</p:attrName>
                                        </p:attrNameLst>
                                      </p:cBhvr>
                                      <p:to>
                                        <p:strVal val="visible"/>
                                      </p:to>
                                    </p:set>
                                    <p:animEffect transition="in" filter="fade">
                                      <p:cBhvr>
                                        <p:cTn id="42" dur="500"/>
                                        <p:tgtEl>
                                          <p:spTgt spid="129">
                                            <p:txEl>
                                              <p:pRg st="0" end="0"/>
                                            </p:txEl>
                                          </p:spTgt>
                                        </p:tgtEl>
                                      </p:cBhvr>
                                    </p:animEffect>
                                  </p:childTnLst>
                                </p:cTn>
                              </p:par>
                              <p:par>
                                <p:cTn id="43" presetID="10" presetClass="entr" presetSubtype="0" fill="hold" nodeType="withEffect">
                                  <p:stCondLst>
                                    <p:cond delay="500"/>
                                  </p:stCondLst>
                                  <p:childTnLst>
                                    <p:set>
                                      <p:cBhvr>
                                        <p:cTn id="44" dur="1" fill="hold">
                                          <p:stCondLst>
                                            <p:cond delay="0"/>
                                          </p:stCondLst>
                                        </p:cTn>
                                        <p:tgtEl>
                                          <p:spTgt spid="129">
                                            <p:txEl>
                                              <p:pRg st="1" end="1"/>
                                            </p:txEl>
                                          </p:spTgt>
                                        </p:tgtEl>
                                        <p:attrNameLst>
                                          <p:attrName>style.visibility</p:attrName>
                                        </p:attrNameLst>
                                      </p:cBhvr>
                                      <p:to>
                                        <p:strVal val="visible"/>
                                      </p:to>
                                    </p:set>
                                    <p:animEffect transition="in" filter="fade">
                                      <p:cBhvr>
                                        <p:cTn id="45" dur="500"/>
                                        <p:tgtEl>
                                          <p:spTgt spid="129">
                                            <p:txEl>
                                              <p:pRg st="1" end="1"/>
                                            </p:txEl>
                                          </p:spTgt>
                                        </p:tgtEl>
                                      </p:cBhvr>
                                    </p:animEffect>
                                  </p:childTnLst>
                                </p:cTn>
                              </p:par>
                              <p:par>
                                <p:cTn id="46" presetID="10" presetClass="entr" presetSubtype="0" fill="hold" nodeType="withEffect">
                                  <p:stCondLst>
                                    <p:cond delay="500"/>
                                  </p:stCondLst>
                                  <p:childTnLst>
                                    <p:set>
                                      <p:cBhvr>
                                        <p:cTn id="47" dur="1" fill="hold">
                                          <p:stCondLst>
                                            <p:cond delay="0"/>
                                          </p:stCondLst>
                                        </p:cTn>
                                        <p:tgtEl>
                                          <p:spTgt spid="129">
                                            <p:txEl>
                                              <p:pRg st="2" end="2"/>
                                            </p:txEl>
                                          </p:spTgt>
                                        </p:tgtEl>
                                        <p:attrNameLst>
                                          <p:attrName>style.visibility</p:attrName>
                                        </p:attrNameLst>
                                      </p:cBhvr>
                                      <p:to>
                                        <p:strVal val="visible"/>
                                      </p:to>
                                    </p:set>
                                    <p:animEffect transition="in" filter="fade">
                                      <p:cBhvr>
                                        <p:cTn id="48" dur="500"/>
                                        <p:tgtEl>
                                          <p:spTgt spid="1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bwMode="auto">
          <a:xfrm>
            <a:off x="0" y="18864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pPr algn="ctr"/>
            <a:r>
              <a:rPr lang="en-US" sz="4400" kern="0" spc="-150" dirty="0" smtClean="0">
                <a:solidFill>
                  <a:schemeClr val="bg1"/>
                </a:solidFill>
              </a:rPr>
              <a:t>Stage 2 Community Studies B </a:t>
            </a:r>
            <a:endParaRPr lang="en-AU" sz="4400" kern="0" spc="-150" dirty="0">
              <a:solidFill>
                <a:schemeClr val="bg1"/>
              </a:solidFill>
            </a:endParaRPr>
          </a:p>
        </p:txBody>
      </p:sp>
      <p:sp>
        <p:nvSpPr>
          <p:cNvPr id="3" name="Content Placeholder 2"/>
          <p:cNvSpPr>
            <a:spLocks noGrp="1"/>
          </p:cNvSpPr>
          <p:nvPr>
            <p:ph idx="1"/>
          </p:nvPr>
        </p:nvSpPr>
        <p:spPr>
          <a:xfrm>
            <a:off x="457200" y="1844824"/>
            <a:ext cx="8229600" cy="3528392"/>
          </a:xfrm>
        </p:spPr>
        <p:txBody>
          <a:bodyPr/>
          <a:lstStyle/>
          <a:p>
            <a:pPr marL="0" indent="0" algn="ctr">
              <a:buNone/>
            </a:pPr>
            <a:r>
              <a:rPr lang="en-US" sz="2800" b="1" dirty="0" smtClean="0">
                <a:solidFill>
                  <a:srgbClr val="0070C0"/>
                </a:solidFill>
              </a:rPr>
              <a:t>School Assessment (70%)</a:t>
            </a:r>
          </a:p>
          <a:p>
            <a:pPr marL="0" indent="0" algn="ctr">
              <a:buNone/>
            </a:pPr>
            <a:r>
              <a:rPr lang="en-US" sz="2400" b="1" dirty="0" smtClean="0">
                <a:solidFill>
                  <a:schemeClr val="tx1">
                    <a:lumMod val="75000"/>
                    <a:lumOff val="25000"/>
                  </a:schemeClr>
                </a:solidFill>
              </a:rPr>
              <a:t>Assessment Type 1: Folio</a:t>
            </a:r>
          </a:p>
          <a:p>
            <a:pPr>
              <a:spcBef>
                <a:spcPts val="1200"/>
              </a:spcBef>
              <a:buClr>
                <a:srgbClr val="00B0F0"/>
              </a:buClr>
              <a:buFont typeface="Wingdings" panose="05000000000000000000" pitchFamily="2" charset="2"/>
              <a:buChar char="§"/>
            </a:pPr>
            <a:r>
              <a:rPr lang="en-US" sz="2400" dirty="0" smtClean="0">
                <a:solidFill>
                  <a:schemeClr val="tx1">
                    <a:lumMod val="75000"/>
                    <a:lumOff val="25000"/>
                  </a:schemeClr>
                </a:solidFill>
              </a:rPr>
              <a:t>10 credits - 2 tasks   or   20 credits - 5 tasks</a:t>
            </a:r>
          </a:p>
          <a:p>
            <a:pPr>
              <a:buClr>
                <a:srgbClr val="00B0F0"/>
              </a:buClr>
              <a:buFont typeface="Wingdings" panose="05000000000000000000" pitchFamily="2" charset="2"/>
              <a:buChar char="§"/>
            </a:pPr>
            <a:r>
              <a:rPr lang="en-US" sz="2400" dirty="0" smtClean="0">
                <a:solidFill>
                  <a:schemeClr val="tx1">
                    <a:lumMod val="75000"/>
                    <a:lumOff val="25000"/>
                  </a:schemeClr>
                </a:solidFill>
              </a:rPr>
              <a:t>Tasks derived from </a:t>
            </a:r>
            <a:r>
              <a:rPr lang="en-US" sz="2400" dirty="0">
                <a:solidFill>
                  <a:schemeClr val="tx1">
                    <a:lumMod val="75000"/>
                    <a:lumOff val="25000"/>
                  </a:schemeClr>
                </a:solidFill>
              </a:rPr>
              <a:t>a Board-accredited SACE Stage 2 </a:t>
            </a:r>
            <a:r>
              <a:rPr lang="en-US" sz="2400" dirty="0" smtClean="0">
                <a:solidFill>
                  <a:schemeClr val="tx1">
                    <a:lumMod val="75000"/>
                    <a:lumOff val="25000"/>
                  </a:schemeClr>
                </a:solidFill>
              </a:rPr>
              <a:t>subject LAP or newly developed </a:t>
            </a:r>
          </a:p>
          <a:p>
            <a:pPr>
              <a:buClr>
                <a:srgbClr val="00B0F0"/>
              </a:buClr>
              <a:buFont typeface="Wingdings" panose="05000000000000000000" pitchFamily="2" charset="2"/>
              <a:buChar char="§"/>
            </a:pPr>
            <a:r>
              <a:rPr lang="en-US" sz="2400" dirty="0" smtClean="0">
                <a:solidFill>
                  <a:schemeClr val="tx1">
                    <a:lumMod val="75000"/>
                    <a:lumOff val="25000"/>
                  </a:schemeClr>
                </a:solidFill>
              </a:rPr>
              <a:t>All tasks assessed with Community Studies B </a:t>
            </a:r>
            <a:r>
              <a:rPr lang="en-US" sz="2400" dirty="0">
                <a:solidFill>
                  <a:schemeClr val="tx1">
                    <a:lumMod val="75000"/>
                    <a:lumOff val="25000"/>
                  </a:schemeClr>
                </a:solidFill>
              </a:rPr>
              <a:t>P</a:t>
            </a:r>
            <a:r>
              <a:rPr lang="en-US" sz="2400" dirty="0" smtClean="0">
                <a:solidFill>
                  <a:schemeClr val="tx1">
                    <a:lumMod val="75000"/>
                    <a:lumOff val="25000"/>
                  </a:schemeClr>
                </a:solidFill>
              </a:rPr>
              <a:t>erformance </a:t>
            </a:r>
            <a:r>
              <a:rPr lang="en-US" sz="2400" dirty="0">
                <a:solidFill>
                  <a:schemeClr val="tx1">
                    <a:lumMod val="75000"/>
                    <a:lumOff val="25000"/>
                  </a:schemeClr>
                </a:solidFill>
              </a:rPr>
              <a:t>S</a:t>
            </a:r>
            <a:r>
              <a:rPr lang="en-US" sz="2400" dirty="0" smtClean="0">
                <a:solidFill>
                  <a:schemeClr val="tx1">
                    <a:lumMod val="75000"/>
                    <a:lumOff val="25000"/>
                  </a:schemeClr>
                </a:solidFill>
              </a:rPr>
              <a:t>tandards</a:t>
            </a:r>
          </a:p>
          <a:p>
            <a:pPr>
              <a:buClr>
                <a:srgbClr val="00B0F0"/>
              </a:buClr>
              <a:buFont typeface="Wingdings" panose="05000000000000000000" pitchFamily="2" charset="2"/>
              <a:buChar char="§"/>
            </a:pPr>
            <a:r>
              <a:rPr lang="en-US" sz="2400" dirty="0" smtClean="0">
                <a:solidFill>
                  <a:schemeClr val="tx1">
                    <a:lumMod val="75000"/>
                    <a:lumOff val="25000"/>
                  </a:schemeClr>
                </a:solidFill>
              </a:rPr>
              <a:t>At </a:t>
            </a:r>
            <a:r>
              <a:rPr lang="en-US" sz="2400" dirty="0">
                <a:solidFill>
                  <a:schemeClr val="tx1">
                    <a:lumMod val="75000"/>
                    <a:lumOff val="25000"/>
                  </a:schemeClr>
                </a:solidFill>
              </a:rPr>
              <a:t>least one 1 task annotated </a:t>
            </a:r>
          </a:p>
          <a:p>
            <a:endParaRPr lang="en-US" sz="2800" dirty="0" smtClean="0">
              <a:solidFill>
                <a:schemeClr val="tx1">
                  <a:lumMod val="75000"/>
                  <a:lumOff val="25000"/>
                </a:schemeClr>
              </a:solidFill>
            </a:endParaRPr>
          </a:p>
        </p:txBody>
      </p:sp>
    </p:spTree>
    <p:extLst>
      <p:ext uri="{BB962C8B-B14F-4D97-AF65-F5344CB8AC3E}">
        <p14:creationId xmlns:p14="http://schemas.microsoft.com/office/powerpoint/2010/main" val="121672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bwMode="auto">
          <a:xfrm>
            <a:off x="0" y="18864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pPr algn="ctr"/>
            <a:r>
              <a:rPr lang="en-US" sz="4400" kern="0" spc="-150" dirty="0" smtClean="0">
                <a:solidFill>
                  <a:schemeClr val="bg1"/>
                </a:solidFill>
              </a:rPr>
              <a:t>Stage 2 Community Studies B </a:t>
            </a:r>
            <a:endParaRPr lang="en-AU" sz="4400" kern="0" spc="-150" dirty="0">
              <a:solidFill>
                <a:schemeClr val="bg1"/>
              </a:solidFill>
            </a:endParaRPr>
          </a:p>
        </p:txBody>
      </p:sp>
      <p:sp>
        <p:nvSpPr>
          <p:cNvPr id="7" name="Content Placeholder 2"/>
          <p:cNvSpPr txBox="1">
            <a:spLocks/>
          </p:cNvSpPr>
          <p:nvPr/>
        </p:nvSpPr>
        <p:spPr bwMode="auto">
          <a:xfrm>
            <a:off x="457200" y="1844824"/>
            <a:ext cx="822960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ctr">
              <a:buFontTx/>
              <a:buNone/>
            </a:pPr>
            <a:r>
              <a:rPr lang="en-US" sz="2800" b="1" kern="0" dirty="0" smtClean="0">
                <a:solidFill>
                  <a:srgbClr val="0070C0"/>
                </a:solidFill>
              </a:rPr>
              <a:t>School Assessment (70%)</a:t>
            </a:r>
          </a:p>
          <a:p>
            <a:pPr marL="0" indent="0" algn="ctr">
              <a:buFontTx/>
              <a:buNone/>
            </a:pPr>
            <a:r>
              <a:rPr lang="en-US" sz="2400" b="1" kern="0" dirty="0" smtClean="0">
                <a:solidFill>
                  <a:schemeClr val="tx1">
                    <a:lumMod val="75000"/>
                    <a:lumOff val="25000"/>
                  </a:schemeClr>
                </a:solidFill>
              </a:rPr>
              <a:t>Assessment Type 1: Folio</a:t>
            </a:r>
          </a:p>
          <a:p>
            <a:pPr marL="0" indent="0">
              <a:spcBef>
                <a:spcPts val="1800"/>
              </a:spcBef>
              <a:buClr>
                <a:srgbClr val="00B0F0"/>
              </a:buClr>
              <a:buNone/>
            </a:pPr>
            <a:r>
              <a:rPr lang="en-US" sz="2400" b="1" kern="0" dirty="0">
                <a:solidFill>
                  <a:srgbClr val="0070C0"/>
                </a:solidFill>
              </a:rPr>
              <a:t>Assessment Design Criteria:</a:t>
            </a:r>
          </a:p>
          <a:p>
            <a:pPr>
              <a:spcBef>
                <a:spcPts val="1200"/>
              </a:spcBef>
              <a:buClr>
                <a:srgbClr val="00B0F0"/>
              </a:buClr>
              <a:buFont typeface="Wingdings" panose="05000000000000000000" pitchFamily="2" charset="2"/>
              <a:buChar char="§"/>
              <a:tabLst>
                <a:tab pos="4803775" algn="l"/>
              </a:tabLst>
            </a:pPr>
            <a:r>
              <a:rPr lang="en-US" sz="2400" kern="0" dirty="0">
                <a:solidFill>
                  <a:schemeClr val="tx1">
                    <a:lumMod val="75000"/>
                    <a:lumOff val="25000"/>
                  </a:schemeClr>
                </a:solidFill>
              </a:rPr>
              <a:t>Knowledge and </a:t>
            </a:r>
            <a:r>
              <a:rPr lang="en-US" sz="2400" kern="0" dirty="0" smtClean="0">
                <a:solidFill>
                  <a:schemeClr val="tx1">
                    <a:lumMod val="75000"/>
                    <a:lumOff val="25000"/>
                  </a:schemeClr>
                </a:solidFill>
              </a:rPr>
              <a:t>Understanding	</a:t>
            </a:r>
            <a:r>
              <a:rPr lang="en-US" sz="2400" b="1" kern="0" dirty="0" smtClean="0">
                <a:solidFill>
                  <a:schemeClr val="tx1">
                    <a:lumMod val="75000"/>
                    <a:lumOff val="25000"/>
                  </a:schemeClr>
                </a:solidFill>
              </a:rPr>
              <a:t>KU1</a:t>
            </a:r>
            <a:r>
              <a:rPr lang="en-US" sz="2400" b="1" kern="0" dirty="0">
                <a:solidFill>
                  <a:schemeClr val="tx1">
                    <a:lumMod val="75000"/>
                    <a:lumOff val="25000"/>
                  </a:schemeClr>
                </a:solidFill>
              </a:rPr>
              <a:t>, KU2</a:t>
            </a:r>
          </a:p>
          <a:p>
            <a:pPr>
              <a:spcBef>
                <a:spcPts val="1200"/>
              </a:spcBef>
              <a:buClr>
                <a:srgbClr val="00B0F0"/>
              </a:buClr>
              <a:buFont typeface="Wingdings" panose="05000000000000000000" pitchFamily="2" charset="2"/>
              <a:buChar char="§"/>
              <a:tabLst>
                <a:tab pos="4803775" algn="l"/>
              </a:tabLst>
            </a:pPr>
            <a:r>
              <a:rPr lang="en-US" sz="2400" kern="0" dirty="0">
                <a:solidFill>
                  <a:schemeClr val="tx1">
                    <a:lumMod val="75000"/>
                    <a:lumOff val="25000"/>
                  </a:schemeClr>
                </a:solidFill>
              </a:rPr>
              <a:t>Planning and </a:t>
            </a:r>
            <a:r>
              <a:rPr lang="en-US" sz="2400" kern="0" dirty="0" smtClean="0">
                <a:solidFill>
                  <a:schemeClr val="tx1">
                    <a:lumMod val="75000"/>
                    <a:lumOff val="25000"/>
                  </a:schemeClr>
                </a:solidFill>
              </a:rPr>
              <a:t>Organisation	</a:t>
            </a:r>
            <a:r>
              <a:rPr lang="en-US" sz="2400" b="1" kern="0" dirty="0" smtClean="0">
                <a:solidFill>
                  <a:schemeClr val="tx1">
                    <a:lumMod val="75000"/>
                    <a:lumOff val="25000"/>
                  </a:schemeClr>
                </a:solidFill>
              </a:rPr>
              <a:t>PO1</a:t>
            </a:r>
            <a:endParaRPr lang="en-US" sz="2400" b="1" kern="0" dirty="0">
              <a:solidFill>
                <a:schemeClr val="tx1">
                  <a:lumMod val="75000"/>
                  <a:lumOff val="25000"/>
                </a:schemeClr>
              </a:solidFill>
            </a:endParaRPr>
          </a:p>
          <a:p>
            <a:pPr>
              <a:spcBef>
                <a:spcPts val="1200"/>
              </a:spcBef>
              <a:buClr>
                <a:srgbClr val="00B0F0"/>
              </a:buClr>
              <a:buFont typeface="Wingdings" panose="05000000000000000000" pitchFamily="2" charset="2"/>
              <a:buChar char="§"/>
              <a:tabLst>
                <a:tab pos="4803775" algn="l"/>
              </a:tabLst>
            </a:pPr>
            <a:r>
              <a:rPr lang="en-US" sz="2400" kern="0" dirty="0">
                <a:solidFill>
                  <a:schemeClr val="tx1">
                    <a:lumMod val="75000"/>
                    <a:lumOff val="25000"/>
                  </a:schemeClr>
                </a:solidFill>
              </a:rPr>
              <a:t>Application and </a:t>
            </a:r>
            <a:r>
              <a:rPr lang="en-US" sz="2400" kern="0" dirty="0" smtClean="0">
                <a:solidFill>
                  <a:schemeClr val="tx1">
                    <a:lumMod val="75000"/>
                    <a:lumOff val="25000"/>
                  </a:schemeClr>
                </a:solidFill>
              </a:rPr>
              <a:t>Reflection	</a:t>
            </a:r>
            <a:r>
              <a:rPr lang="en-US" sz="2400" b="1" kern="0" dirty="0" smtClean="0">
                <a:solidFill>
                  <a:schemeClr val="tx1">
                    <a:lumMod val="75000"/>
                    <a:lumOff val="25000"/>
                  </a:schemeClr>
                </a:solidFill>
              </a:rPr>
              <a:t>AR1</a:t>
            </a:r>
            <a:endParaRPr lang="en-US" sz="2800" b="1" kern="0" dirty="0" smtClean="0">
              <a:solidFill>
                <a:schemeClr val="tx1">
                  <a:lumMod val="75000"/>
                  <a:lumOff val="25000"/>
                </a:schemeClr>
              </a:solidFill>
            </a:endParaRPr>
          </a:p>
        </p:txBody>
      </p:sp>
    </p:spTree>
    <p:extLst>
      <p:ext uri="{BB962C8B-B14F-4D97-AF65-F5344CB8AC3E}">
        <p14:creationId xmlns:p14="http://schemas.microsoft.com/office/powerpoint/2010/main" val="25524808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bwMode="auto">
          <a:xfrm>
            <a:off x="0" y="18864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pPr algn="ctr"/>
            <a:r>
              <a:rPr lang="en-US" sz="4400" kern="0" spc="-150" dirty="0" smtClean="0">
                <a:solidFill>
                  <a:schemeClr val="bg1"/>
                </a:solidFill>
              </a:rPr>
              <a:t>Stage 2 Community Studies B </a:t>
            </a:r>
            <a:endParaRPr lang="en-AU" sz="4400" kern="0" spc="-150" dirty="0">
              <a:solidFill>
                <a:schemeClr val="bg1"/>
              </a:solidFill>
            </a:endParaRPr>
          </a:p>
        </p:txBody>
      </p:sp>
      <p:sp>
        <p:nvSpPr>
          <p:cNvPr id="7" name="Content Placeholder 2"/>
          <p:cNvSpPr txBox="1">
            <a:spLocks/>
          </p:cNvSpPr>
          <p:nvPr/>
        </p:nvSpPr>
        <p:spPr bwMode="auto">
          <a:xfrm>
            <a:off x="457200" y="1916832"/>
            <a:ext cx="822960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ctr">
              <a:buFontTx/>
              <a:buNone/>
            </a:pPr>
            <a:r>
              <a:rPr lang="en-US" sz="2800" b="1" kern="0" dirty="0">
                <a:solidFill>
                  <a:srgbClr val="0070C0"/>
                </a:solidFill>
              </a:rPr>
              <a:t>External </a:t>
            </a:r>
            <a:r>
              <a:rPr lang="en-US" sz="2800" b="1" kern="0" dirty="0" smtClean="0">
                <a:solidFill>
                  <a:srgbClr val="0070C0"/>
                </a:solidFill>
              </a:rPr>
              <a:t>Assessment (30%)</a:t>
            </a:r>
          </a:p>
          <a:p>
            <a:pPr marL="0" indent="0" algn="ctr">
              <a:buFontTx/>
              <a:buNone/>
            </a:pPr>
            <a:r>
              <a:rPr lang="en-US" sz="2400" b="1" kern="0" dirty="0">
                <a:solidFill>
                  <a:schemeClr val="tx1">
                    <a:lumMod val="75000"/>
                    <a:lumOff val="25000"/>
                  </a:schemeClr>
                </a:solidFill>
              </a:rPr>
              <a:t>Assessment Type 2:  Community Application Activity</a:t>
            </a:r>
            <a:endParaRPr lang="en-US" sz="2400" b="1" kern="0" dirty="0" smtClean="0">
              <a:solidFill>
                <a:schemeClr val="tx1">
                  <a:lumMod val="75000"/>
                  <a:lumOff val="25000"/>
                </a:schemeClr>
              </a:solidFill>
            </a:endParaRPr>
          </a:p>
          <a:p>
            <a:pPr>
              <a:spcBef>
                <a:spcPts val="1200"/>
              </a:spcBef>
              <a:buClr>
                <a:srgbClr val="00B0F0"/>
              </a:buClr>
              <a:buFont typeface="Wingdings" panose="05000000000000000000" pitchFamily="2" charset="2"/>
              <a:buChar char="§"/>
              <a:tabLst>
                <a:tab pos="4803775" algn="l"/>
              </a:tabLst>
            </a:pPr>
            <a:r>
              <a:rPr lang="en-US" sz="2400" kern="0" dirty="0">
                <a:solidFill>
                  <a:schemeClr val="tx1">
                    <a:lumMod val="75000"/>
                    <a:lumOff val="25000"/>
                  </a:schemeClr>
                </a:solidFill>
              </a:rPr>
              <a:t>Designed by student</a:t>
            </a:r>
          </a:p>
          <a:p>
            <a:pPr>
              <a:spcBef>
                <a:spcPts val="300"/>
              </a:spcBef>
              <a:buClr>
                <a:srgbClr val="00B0F0"/>
              </a:buClr>
              <a:buFont typeface="Wingdings" panose="05000000000000000000" pitchFamily="2" charset="2"/>
              <a:buChar char="§"/>
              <a:tabLst>
                <a:tab pos="4803775" algn="l"/>
              </a:tabLst>
            </a:pPr>
            <a:r>
              <a:rPr lang="en-US" sz="2400" kern="0" dirty="0">
                <a:solidFill>
                  <a:schemeClr val="tx1">
                    <a:lumMod val="75000"/>
                    <a:lumOff val="25000"/>
                  </a:schemeClr>
                </a:solidFill>
              </a:rPr>
              <a:t>Related to subject</a:t>
            </a:r>
          </a:p>
          <a:p>
            <a:pPr>
              <a:spcBef>
                <a:spcPts val="300"/>
              </a:spcBef>
              <a:buClr>
                <a:srgbClr val="00B0F0"/>
              </a:buClr>
              <a:buFont typeface="Wingdings" panose="05000000000000000000" pitchFamily="2" charset="2"/>
              <a:buChar char="§"/>
              <a:tabLst>
                <a:tab pos="4803775" algn="l"/>
              </a:tabLst>
            </a:pPr>
            <a:r>
              <a:rPr lang="en-US" sz="2400" kern="0" dirty="0">
                <a:solidFill>
                  <a:schemeClr val="tx1">
                    <a:lumMod val="75000"/>
                    <a:lumOff val="25000"/>
                  </a:schemeClr>
                </a:solidFill>
              </a:rPr>
              <a:t>Community context</a:t>
            </a:r>
          </a:p>
          <a:p>
            <a:pPr>
              <a:spcBef>
                <a:spcPts val="300"/>
              </a:spcBef>
              <a:buClr>
                <a:srgbClr val="00B0F0"/>
              </a:buClr>
              <a:buFont typeface="Wingdings" panose="05000000000000000000" pitchFamily="2" charset="2"/>
              <a:buChar char="§"/>
              <a:tabLst>
                <a:tab pos="4803775" algn="l"/>
              </a:tabLst>
            </a:pPr>
            <a:r>
              <a:rPr lang="en-US" sz="2400" kern="0" dirty="0">
                <a:solidFill>
                  <a:schemeClr val="tx1">
                    <a:lumMod val="75000"/>
                    <a:lumOff val="25000"/>
                  </a:schemeClr>
                </a:solidFill>
              </a:rPr>
              <a:t>Programmed time (20 hours)</a:t>
            </a:r>
          </a:p>
          <a:p>
            <a:pPr>
              <a:spcBef>
                <a:spcPts val="300"/>
              </a:spcBef>
              <a:buClr>
                <a:srgbClr val="00B0F0"/>
              </a:buClr>
              <a:buFont typeface="Wingdings" panose="05000000000000000000" pitchFamily="2" charset="2"/>
              <a:buChar char="§"/>
              <a:tabLst>
                <a:tab pos="4803775" algn="l"/>
              </a:tabLst>
            </a:pPr>
            <a:r>
              <a:rPr lang="en-US" sz="2400" kern="0" dirty="0">
                <a:solidFill>
                  <a:schemeClr val="tx1">
                    <a:lumMod val="75000"/>
                    <a:lumOff val="25000"/>
                  </a:schemeClr>
                </a:solidFill>
              </a:rPr>
              <a:t>Completion of one Community Application Activity</a:t>
            </a:r>
            <a:endParaRPr lang="en-US" sz="2800" b="1" kern="0" dirty="0" smtClean="0">
              <a:solidFill>
                <a:schemeClr val="tx1">
                  <a:lumMod val="75000"/>
                  <a:lumOff val="25000"/>
                </a:schemeClr>
              </a:solidFill>
            </a:endParaRPr>
          </a:p>
        </p:txBody>
      </p:sp>
    </p:spTree>
    <p:extLst>
      <p:ext uri="{BB962C8B-B14F-4D97-AF65-F5344CB8AC3E}">
        <p14:creationId xmlns:p14="http://schemas.microsoft.com/office/powerpoint/2010/main" val="335577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bwMode="auto">
          <a:xfrm>
            <a:off x="0" y="18864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pPr algn="ctr"/>
            <a:r>
              <a:rPr lang="en-US" sz="4400" kern="0" spc="-150" dirty="0" smtClean="0">
                <a:solidFill>
                  <a:schemeClr val="bg1"/>
                </a:solidFill>
              </a:rPr>
              <a:t>Stage 2 Community Studies B </a:t>
            </a:r>
            <a:endParaRPr lang="en-AU" sz="4400" kern="0" spc="-150" dirty="0">
              <a:solidFill>
                <a:schemeClr val="bg1"/>
              </a:solidFill>
            </a:endParaRPr>
          </a:p>
        </p:txBody>
      </p:sp>
      <p:sp>
        <p:nvSpPr>
          <p:cNvPr id="7" name="Content Placeholder 2"/>
          <p:cNvSpPr txBox="1">
            <a:spLocks/>
          </p:cNvSpPr>
          <p:nvPr/>
        </p:nvSpPr>
        <p:spPr bwMode="auto">
          <a:xfrm>
            <a:off x="457200" y="1916832"/>
            <a:ext cx="82296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ctr">
              <a:buFontTx/>
              <a:buNone/>
            </a:pPr>
            <a:r>
              <a:rPr lang="en-US" sz="2800" b="1" kern="0" dirty="0">
                <a:solidFill>
                  <a:srgbClr val="0070C0"/>
                </a:solidFill>
              </a:rPr>
              <a:t>External </a:t>
            </a:r>
            <a:r>
              <a:rPr lang="en-US" sz="2800" b="1" kern="0" dirty="0" smtClean="0">
                <a:solidFill>
                  <a:srgbClr val="0070C0"/>
                </a:solidFill>
              </a:rPr>
              <a:t>Assessment (30%)</a:t>
            </a:r>
          </a:p>
          <a:p>
            <a:pPr marL="0" indent="0" algn="ctr">
              <a:buFontTx/>
              <a:buNone/>
            </a:pPr>
            <a:r>
              <a:rPr lang="en-US" sz="2400" b="1" kern="0" dirty="0">
                <a:solidFill>
                  <a:schemeClr val="tx1">
                    <a:lumMod val="75000"/>
                    <a:lumOff val="25000"/>
                  </a:schemeClr>
                </a:solidFill>
              </a:rPr>
              <a:t>Assessment Type 2:  Community Application Activity</a:t>
            </a:r>
            <a:endParaRPr lang="en-US" sz="2400" b="1" kern="0" dirty="0" smtClean="0">
              <a:solidFill>
                <a:schemeClr val="tx1">
                  <a:lumMod val="75000"/>
                  <a:lumOff val="25000"/>
                </a:schemeClr>
              </a:solidFill>
            </a:endParaRPr>
          </a:p>
          <a:p>
            <a:pPr>
              <a:spcBef>
                <a:spcPts val="1200"/>
              </a:spcBef>
              <a:buClr>
                <a:srgbClr val="00B0F0"/>
              </a:buClr>
              <a:buFont typeface="Wingdings" panose="05000000000000000000" pitchFamily="2" charset="2"/>
              <a:buChar char="§"/>
            </a:pPr>
            <a:r>
              <a:rPr lang="en-US" sz="2400" kern="0" dirty="0">
                <a:solidFill>
                  <a:schemeClr val="tx1">
                    <a:lumMod val="75000"/>
                    <a:lumOff val="25000"/>
                  </a:schemeClr>
                </a:solidFill>
              </a:rPr>
              <a:t>Evidence of learning: Report and Reflection</a:t>
            </a:r>
          </a:p>
          <a:p>
            <a:pPr>
              <a:spcBef>
                <a:spcPts val="300"/>
              </a:spcBef>
              <a:buClr>
                <a:srgbClr val="00B0F0"/>
              </a:buClr>
              <a:buFont typeface="Wingdings" panose="05000000000000000000" pitchFamily="2" charset="2"/>
              <a:buChar char="§"/>
            </a:pPr>
            <a:r>
              <a:rPr lang="en-US" sz="2400" kern="0" dirty="0">
                <a:solidFill>
                  <a:schemeClr val="tx1">
                    <a:lumMod val="75000"/>
                    <a:lumOff val="25000"/>
                  </a:schemeClr>
                </a:solidFill>
              </a:rPr>
              <a:t>10-credit subject, max 500 words or 3 minutes</a:t>
            </a:r>
          </a:p>
          <a:p>
            <a:pPr>
              <a:spcBef>
                <a:spcPts val="300"/>
              </a:spcBef>
              <a:buClr>
                <a:srgbClr val="00B0F0"/>
              </a:buClr>
              <a:buFont typeface="Wingdings" panose="05000000000000000000" pitchFamily="2" charset="2"/>
              <a:buChar char="§"/>
            </a:pPr>
            <a:r>
              <a:rPr lang="en-US" sz="2400" kern="0" dirty="0">
                <a:solidFill>
                  <a:schemeClr val="tx1">
                    <a:lumMod val="75000"/>
                    <a:lumOff val="25000"/>
                  </a:schemeClr>
                </a:solidFill>
              </a:rPr>
              <a:t>20-credit subject, max 1000 words or 6 minutes</a:t>
            </a:r>
          </a:p>
          <a:p>
            <a:pPr>
              <a:spcBef>
                <a:spcPts val="300"/>
              </a:spcBef>
              <a:buClr>
                <a:srgbClr val="00B0F0"/>
              </a:buClr>
              <a:buFont typeface="Wingdings" panose="05000000000000000000" pitchFamily="2" charset="2"/>
              <a:buChar char="§"/>
            </a:pPr>
            <a:r>
              <a:rPr lang="en-US" sz="2400" kern="0" dirty="0">
                <a:solidFill>
                  <a:schemeClr val="tx1">
                    <a:lumMod val="75000"/>
                    <a:lumOff val="25000"/>
                  </a:schemeClr>
                </a:solidFill>
              </a:rPr>
              <a:t>Assessment Design Criteria</a:t>
            </a:r>
          </a:p>
          <a:p>
            <a:pPr marL="804672">
              <a:spcBef>
                <a:spcPts val="1200"/>
              </a:spcBef>
              <a:buClr>
                <a:srgbClr val="00B0F0"/>
              </a:buClr>
              <a:buFont typeface="Arial" panose="020B0604020202020204" pitchFamily="34" charset="0"/>
              <a:buChar char="•"/>
            </a:pPr>
            <a:r>
              <a:rPr lang="en-US" sz="2000" kern="0" dirty="0" smtClean="0">
                <a:solidFill>
                  <a:schemeClr val="tx1">
                    <a:lumMod val="75000"/>
                    <a:lumOff val="25000"/>
                  </a:schemeClr>
                </a:solidFill>
              </a:rPr>
              <a:t>Planning </a:t>
            </a:r>
            <a:r>
              <a:rPr lang="en-US" sz="2000" kern="0" dirty="0">
                <a:solidFill>
                  <a:schemeClr val="tx1">
                    <a:lumMod val="75000"/>
                    <a:lumOff val="25000"/>
                  </a:schemeClr>
                </a:solidFill>
              </a:rPr>
              <a:t>and Organisation	</a:t>
            </a:r>
            <a:r>
              <a:rPr lang="en-US" sz="2000" b="1" kern="0" dirty="0">
                <a:solidFill>
                  <a:schemeClr val="tx1">
                    <a:lumMod val="75000"/>
                    <a:lumOff val="25000"/>
                  </a:schemeClr>
                </a:solidFill>
              </a:rPr>
              <a:t>PO1</a:t>
            </a:r>
          </a:p>
          <a:p>
            <a:pPr marL="804672">
              <a:spcBef>
                <a:spcPts val="300"/>
              </a:spcBef>
              <a:buClr>
                <a:srgbClr val="00B0F0"/>
              </a:buClr>
              <a:buFont typeface="Arial" panose="020B0604020202020204" pitchFamily="34" charset="0"/>
              <a:buChar char="•"/>
            </a:pPr>
            <a:r>
              <a:rPr lang="en-US" sz="2000" kern="0" dirty="0" smtClean="0">
                <a:solidFill>
                  <a:schemeClr val="tx1">
                    <a:lumMod val="75000"/>
                    <a:lumOff val="25000"/>
                  </a:schemeClr>
                </a:solidFill>
              </a:rPr>
              <a:t>Application </a:t>
            </a:r>
            <a:r>
              <a:rPr lang="en-US" sz="2000" kern="0" dirty="0">
                <a:solidFill>
                  <a:schemeClr val="tx1">
                    <a:lumMod val="75000"/>
                    <a:lumOff val="25000"/>
                  </a:schemeClr>
                </a:solidFill>
              </a:rPr>
              <a:t>and Reflection	</a:t>
            </a:r>
            <a:r>
              <a:rPr lang="en-US" sz="2000" b="1" kern="0" dirty="0">
                <a:solidFill>
                  <a:schemeClr val="tx1">
                    <a:lumMod val="75000"/>
                    <a:lumOff val="25000"/>
                  </a:schemeClr>
                </a:solidFill>
              </a:rPr>
              <a:t>AR2, AR3</a:t>
            </a:r>
            <a:endParaRPr lang="en-US" sz="2000" b="1" kern="0" dirty="0" smtClean="0">
              <a:solidFill>
                <a:schemeClr val="tx1">
                  <a:lumMod val="75000"/>
                  <a:lumOff val="25000"/>
                </a:schemeClr>
              </a:solidFill>
            </a:endParaRPr>
          </a:p>
        </p:txBody>
      </p:sp>
    </p:spTree>
    <p:extLst>
      <p:ext uri="{BB962C8B-B14F-4D97-AF65-F5344CB8AC3E}">
        <p14:creationId xmlns:p14="http://schemas.microsoft.com/office/powerpoint/2010/main" val="184536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bwMode="auto">
          <a:xfrm>
            <a:off x="0" y="18864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pPr algn="ctr"/>
            <a:r>
              <a:rPr lang="en-US" sz="4400" kern="0" spc="-150" dirty="0">
                <a:solidFill>
                  <a:schemeClr val="bg1"/>
                </a:solidFill>
              </a:rPr>
              <a:t>Group </a:t>
            </a:r>
            <a:r>
              <a:rPr lang="en-US" sz="4400" kern="0" spc="-150" dirty="0" smtClean="0">
                <a:solidFill>
                  <a:schemeClr val="bg1"/>
                </a:solidFill>
              </a:rPr>
              <a:t>Discussion Questions</a:t>
            </a:r>
            <a:endParaRPr lang="en-AU" sz="4400" kern="0" spc="-150" dirty="0">
              <a:solidFill>
                <a:schemeClr val="bg1"/>
              </a:solidFill>
            </a:endParaRPr>
          </a:p>
        </p:txBody>
      </p:sp>
      <p:sp>
        <p:nvSpPr>
          <p:cNvPr id="7" name="Content Placeholder 2"/>
          <p:cNvSpPr txBox="1">
            <a:spLocks/>
          </p:cNvSpPr>
          <p:nvPr/>
        </p:nvSpPr>
        <p:spPr bwMode="auto">
          <a:xfrm>
            <a:off x="457200" y="1916832"/>
            <a:ext cx="822960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a:spcBef>
                <a:spcPts val="300"/>
              </a:spcBef>
              <a:buClr>
                <a:srgbClr val="00B0F0"/>
              </a:buClr>
              <a:buFont typeface="Wingdings" panose="05000000000000000000" pitchFamily="2" charset="2"/>
              <a:buChar char="§"/>
            </a:pPr>
            <a:r>
              <a:rPr lang="en-US" sz="2400" kern="0" dirty="0">
                <a:solidFill>
                  <a:schemeClr val="tx1">
                    <a:lumMod val="75000"/>
                    <a:lumOff val="25000"/>
                  </a:schemeClr>
                </a:solidFill>
              </a:rPr>
              <a:t>What ‘big’ questions do you have?</a:t>
            </a:r>
          </a:p>
          <a:p>
            <a:pPr>
              <a:spcBef>
                <a:spcPts val="300"/>
              </a:spcBef>
              <a:buClr>
                <a:srgbClr val="00B0F0"/>
              </a:buClr>
              <a:buFont typeface="Wingdings" panose="05000000000000000000" pitchFamily="2" charset="2"/>
              <a:buChar char="§"/>
            </a:pPr>
            <a:r>
              <a:rPr lang="en-US" sz="2400" kern="0" dirty="0">
                <a:solidFill>
                  <a:schemeClr val="tx1">
                    <a:lumMod val="75000"/>
                    <a:lumOff val="25000"/>
                  </a:schemeClr>
                </a:solidFill>
              </a:rPr>
              <a:t>How might these subjects be programmed into the timetable?</a:t>
            </a:r>
          </a:p>
          <a:p>
            <a:pPr>
              <a:spcBef>
                <a:spcPts val="300"/>
              </a:spcBef>
              <a:buClr>
                <a:srgbClr val="00B0F0"/>
              </a:buClr>
              <a:buFont typeface="Wingdings" panose="05000000000000000000" pitchFamily="2" charset="2"/>
              <a:buChar char="§"/>
            </a:pPr>
            <a:r>
              <a:rPr lang="en-US" sz="2400" kern="0" dirty="0">
                <a:solidFill>
                  <a:schemeClr val="tx1">
                    <a:lumMod val="75000"/>
                    <a:lumOff val="25000"/>
                  </a:schemeClr>
                </a:solidFill>
              </a:rPr>
              <a:t>What opportunities do you see for renewing your teaching programs?</a:t>
            </a:r>
          </a:p>
          <a:p>
            <a:pPr>
              <a:spcBef>
                <a:spcPts val="300"/>
              </a:spcBef>
              <a:buClr>
                <a:srgbClr val="00B0F0"/>
              </a:buClr>
              <a:buFont typeface="Wingdings" panose="05000000000000000000" pitchFamily="2" charset="2"/>
              <a:buChar char="§"/>
            </a:pPr>
            <a:r>
              <a:rPr lang="en-US" sz="2400" kern="0" dirty="0">
                <a:solidFill>
                  <a:schemeClr val="tx1">
                    <a:lumMod val="75000"/>
                    <a:lumOff val="25000"/>
                  </a:schemeClr>
                </a:solidFill>
              </a:rPr>
              <a:t>What is challenging about these subjects? How might these challenges be addressed?</a:t>
            </a:r>
          </a:p>
        </p:txBody>
      </p:sp>
    </p:spTree>
    <p:extLst>
      <p:ext uri="{BB962C8B-B14F-4D97-AF65-F5344CB8AC3E}">
        <p14:creationId xmlns:p14="http://schemas.microsoft.com/office/powerpoint/2010/main" val="19998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6866" name="Rectangle 2"/>
          <p:cNvSpPr>
            <a:spLocks noGrp="1" noChangeArrowheads="1"/>
          </p:cNvSpPr>
          <p:nvPr>
            <p:ph type="title"/>
          </p:nvPr>
        </p:nvSpPr>
        <p:spPr>
          <a:xfrm>
            <a:off x="0" y="188640"/>
            <a:ext cx="9144000" cy="1143000"/>
          </a:xfrm>
        </p:spPr>
        <p:txBody>
          <a:bodyPr/>
          <a:lstStyle/>
          <a:p>
            <a:pPr algn="ctr"/>
            <a:r>
              <a:rPr lang="en-AU" altLang="en-US" sz="4800" spc="-150" dirty="0" smtClean="0">
                <a:solidFill>
                  <a:schemeClr val="bg1"/>
                </a:solidFill>
              </a:rPr>
              <a:t>Community Studies</a:t>
            </a:r>
            <a:endParaRPr lang="en-AU" altLang="en-US" sz="4800" spc="-150" dirty="0">
              <a:solidFill>
                <a:schemeClr val="bg1"/>
              </a:solidFill>
            </a:endParaRPr>
          </a:p>
        </p:txBody>
      </p:sp>
      <p:sp>
        <p:nvSpPr>
          <p:cNvPr id="36867" name="Rectangle 3"/>
          <p:cNvSpPr>
            <a:spLocks noGrp="1" noChangeArrowheads="1"/>
          </p:cNvSpPr>
          <p:nvPr>
            <p:ph type="body" idx="1"/>
          </p:nvPr>
        </p:nvSpPr>
        <p:spPr>
          <a:xfrm>
            <a:off x="395536" y="1808820"/>
            <a:ext cx="3250704" cy="3420380"/>
          </a:xfrm>
        </p:spPr>
        <p:txBody>
          <a:bodyPr/>
          <a:lstStyle/>
          <a:p>
            <a:pPr marL="0" indent="0">
              <a:buNone/>
            </a:pPr>
            <a:r>
              <a:rPr lang="en-US" altLang="en-US" sz="2800" b="1" dirty="0" smtClean="0">
                <a:solidFill>
                  <a:srgbClr val="0070C0"/>
                </a:solidFill>
              </a:rPr>
              <a:t>2016</a:t>
            </a:r>
            <a:r>
              <a:rPr lang="en-AU" altLang="en-US" sz="2800" b="1" dirty="0" smtClean="0">
                <a:solidFill>
                  <a:srgbClr val="0070C0"/>
                </a:solidFill>
              </a:rPr>
              <a:t> </a:t>
            </a:r>
            <a:r>
              <a:rPr lang="en-US" altLang="en-US" sz="2800" b="1" dirty="0" smtClean="0">
                <a:solidFill>
                  <a:srgbClr val="0070C0"/>
                </a:solidFill>
              </a:rPr>
              <a:t>Subject Offerings:</a:t>
            </a:r>
            <a:endParaRPr lang="en-AU" altLang="en-US" sz="2800" b="1" dirty="0" smtClean="0">
              <a:solidFill>
                <a:srgbClr val="0070C0"/>
              </a:solidFill>
            </a:endParaRPr>
          </a:p>
          <a:p>
            <a:pPr>
              <a:spcBef>
                <a:spcPts val="1200"/>
              </a:spcBef>
              <a:buClr>
                <a:srgbClr val="00B0F0"/>
              </a:buClr>
              <a:buFont typeface="Wingdings" panose="05000000000000000000" pitchFamily="2" charset="2"/>
              <a:buChar char="§"/>
            </a:pPr>
            <a:r>
              <a:rPr lang="en-AU" altLang="en-US" sz="2200" dirty="0" smtClean="0">
                <a:solidFill>
                  <a:schemeClr val="tx1">
                    <a:lumMod val="75000"/>
                    <a:lumOff val="25000"/>
                  </a:schemeClr>
                </a:solidFill>
              </a:rPr>
              <a:t>Stage 1</a:t>
            </a:r>
            <a:br>
              <a:rPr lang="en-AU" altLang="en-US" sz="2200" dirty="0" smtClean="0">
                <a:solidFill>
                  <a:schemeClr val="tx1">
                    <a:lumMod val="75000"/>
                    <a:lumOff val="25000"/>
                  </a:schemeClr>
                </a:solidFill>
              </a:rPr>
            </a:br>
            <a:r>
              <a:rPr lang="en-AU" altLang="en-US" sz="2200" dirty="0" smtClean="0">
                <a:solidFill>
                  <a:schemeClr val="tx1">
                    <a:lumMod val="75000"/>
                    <a:lumOff val="25000"/>
                  </a:schemeClr>
                </a:solidFill>
              </a:rPr>
              <a:t>Community Studies</a:t>
            </a:r>
            <a:endParaRPr lang="en-US" altLang="en-US" sz="2200" dirty="0">
              <a:solidFill>
                <a:schemeClr val="tx1">
                  <a:lumMod val="75000"/>
                  <a:lumOff val="25000"/>
                </a:schemeClr>
              </a:solidFill>
            </a:endParaRPr>
          </a:p>
          <a:p>
            <a:pPr>
              <a:buClr>
                <a:srgbClr val="00B0F0"/>
              </a:buClr>
              <a:buFont typeface="Wingdings" panose="05000000000000000000" pitchFamily="2" charset="2"/>
              <a:buChar char="§"/>
            </a:pPr>
            <a:r>
              <a:rPr lang="en-US" altLang="en-US" sz="2200" dirty="0" smtClean="0">
                <a:solidFill>
                  <a:schemeClr val="tx1">
                    <a:lumMod val="75000"/>
                    <a:lumOff val="25000"/>
                  </a:schemeClr>
                </a:solidFill>
              </a:rPr>
              <a:t>Stage 2</a:t>
            </a:r>
            <a:br>
              <a:rPr lang="en-US" altLang="en-US" sz="2200" dirty="0" smtClean="0">
                <a:solidFill>
                  <a:schemeClr val="tx1">
                    <a:lumMod val="75000"/>
                    <a:lumOff val="25000"/>
                  </a:schemeClr>
                </a:solidFill>
              </a:rPr>
            </a:br>
            <a:r>
              <a:rPr lang="en-US" altLang="en-US" sz="2200" dirty="0" smtClean="0">
                <a:solidFill>
                  <a:schemeClr val="tx1">
                    <a:lumMod val="75000"/>
                    <a:lumOff val="25000"/>
                  </a:schemeClr>
                </a:solidFill>
              </a:rPr>
              <a:t>Community Studies A</a:t>
            </a:r>
            <a:endParaRPr lang="en-US" altLang="en-US" sz="2200" dirty="0">
              <a:solidFill>
                <a:schemeClr val="tx1">
                  <a:lumMod val="75000"/>
                  <a:lumOff val="25000"/>
                </a:schemeClr>
              </a:solidFill>
            </a:endParaRPr>
          </a:p>
          <a:p>
            <a:pPr>
              <a:buClr>
                <a:srgbClr val="00B0F0"/>
              </a:buClr>
              <a:buFont typeface="Wingdings" panose="05000000000000000000" pitchFamily="2" charset="2"/>
              <a:buChar char="§"/>
            </a:pPr>
            <a:r>
              <a:rPr lang="en-US" altLang="en-US" sz="2200" dirty="0" smtClean="0">
                <a:solidFill>
                  <a:schemeClr val="tx1">
                    <a:lumMod val="75000"/>
                    <a:lumOff val="25000"/>
                  </a:schemeClr>
                </a:solidFill>
              </a:rPr>
              <a:t>Stage 2</a:t>
            </a:r>
            <a:br>
              <a:rPr lang="en-US" altLang="en-US" sz="2200" dirty="0" smtClean="0">
                <a:solidFill>
                  <a:schemeClr val="tx1">
                    <a:lumMod val="75000"/>
                    <a:lumOff val="25000"/>
                  </a:schemeClr>
                </a:solidFill>
              </a:rPr>
            </a:br>
            <a:r>
              <a:rPr lang="en-US" altLang="en-US" sz="2200" dirty="0" smtClean="0">
                <a:solidFill>
                  <a:schemeClr val="tx1">
                    <a:lumMod val="75000"/>
                    <a:lumOff val="25000"/>
                  </a:schemeClr>
                </a:solidFill>
              </a:rPr>
              <a:t>Community Studies B</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060848"/>
            <a:ext cx="5153747" cy="298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541936" y="2588681"/>
            <a:ext cx="280831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animEffect transition="in" filter="fade">
                                      <p:cBhvr>
                                        <p:cTn id="11" dur="500"/>
                                        <p:tgtEl>
                                          <p:spTgt spid="3686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867">
                                            <p:txEl>
                                              <p:pRg st="1" end="1"/>
                                            </p:txEl>
                                          </p:spTgt>
                                        </p:tgtEl>
                                        <p:attrNameLst>
                                          <p:attrName>style.visibility</p:attrName>
                                        </p:attrNameLst>
                                      </p:cBhvr>
                                      <p:to>
                                        <p:strVal val="visible"/>
                                      </p:to>
                                    </p:set>
                                    <p:animEffect transition="in" filter="fade">
                                      <p:cBhvr>
                                        <p:cTn id="15" dur="500"/>
                                        <p:tgtEl>
                                          <p:spTgt spid="36867">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Effect transition="in" filter="fade">
                                      <p:cBhvr>
                                        <p:cTn id="19" dur="500"/>
                                        <p:tgtEl>
                                          <p:spTgt spid="36867">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867">
                                            <p:txEl>
                                              <p:pRg st="3" end="3"/>
                                            </p:txEl>
                                          </p:spTgt>
                                        </p:tgtEl>
                                        <p:attrNameLst>
                                          <p:attrName>style.visibility</p:attrName>
                                        </p:attrNameLst>
                                      </p:cBhvr>
                                      <p:to>
                                        <p:strVal val="visible"/>
                                      </p:to>
                                    </p:set>
                                    <p:animEffect transition="in" filter="fade">
                                      <p:cBhvr>
                                        <p:cTn id="23" dur="500"/>
                                        <p:tgtEl>
                                          <p:spTgt spid="36867">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866"/>
                                        </p:tgtEl>
                                        <p:attrNameLst>
                                          <p:attrName>style.visibility</p:attrName>
                                        </p:attrNameLst>
                                      </p:cBhvr>
                                      <p:to>
                                        <p:strVal val="visible"/>
                                      </p:to>
                                    </p:set>
                                    <p:animEffect transition="in" filter="fade">
                                      <p:cBhvr>
                                        <p:cTn id="2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2"/>
          <p:cNvSpPr>
            <a:spLocks noGrp="1" noChangeArrowheads="1"/>
          </p:cNvSpPr>
          <p:nvPr>
            <p:ph type="title"/>
          </p:nvPr>
        </p:nvSpPr>
        <p:spPr>
          <a:xfrm>
            <a:off x="0" y="188640"/>
            <a:ext cx="9144000" cy="1143000"/>
          </a:xfrm>
          <a:noFill/>
        </p:spPr>
        <p:txBody>
          <a:bodyPr>
            <a:noAutofit/>
          </a:bodyPr>
          <a:lstStyle/>
          <a:p>
            <a:pPr algn="ctr"/>
            <a:r>
              <a:rPr lang="en-AU" altLang="en-US" sz="4400" b="1" spc="-150" dirty="0">
                <a:solidFill>
                  <a:schemeClr val="bg1"/>
                </a:solidFill>
              </a:rPr>
              <a:t>4 Phases of Quality Assurance</a:t>
            </a:r>
            <a:endParaRPr lang="en-US" altLang="en-US" sz="4400" b="1" spc="-150" dirty="0">
              <a:solidFill>
                <a:schemeClr val="bg1"/>
              </a:solidFill>
            </a:endParaRPr>
          </a:p>
        </p:txBody>
      </p:sp>
    </p:spTree>
    <p:extLst>
      <p:ext uri="{BB962C8B-B14F-4D97-AF65-F5344CB8AC3E}">
        <p14:creationId xmlns:p14="http://schemas.microsoft.com/office/powerpoint/2010/main" val="277870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2"/>
          <p:cNvSpPr txBox="1">
            <a:spLocks noChangeArrowheads="1"/>
          </p:cNvSpPr>
          <p:nvPr/>
        </p:nvSpPr>
        <p:spPr>
          <a:xfrm>
            <a:off x="0" y="18864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4800" b="1" spc="-150" dirty="0" smtClean="0">
                <a:solidFill>
                  <a:schemeClr val="bg1"/>
                </a:solidFill>
              </a:rPr>
              <a:t>Quality Assurance</a:t>
            </a:r>
            <a:endParaRPr lang="en-US" altLang="en-US" sz="4800" b="1" spc="-150"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981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bwMode="auto">
          <a:xfrm>
            <a:off x="0" y="18864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pPr algn="ctr"/>
            <a:r>
              <a:rPr lang="en-US" sz="4400" kern="0" spc="-150" dirty="0">
                <a:solidFill>
                  <a:schemeClr val="bg1"/>
                </a:solidFill>
              </a:rPr>
              <a:t>Planning requirements</a:t>
            </a:r>
            <a:endParaRPr lang="en-AU" sz="4400" kern="0" spc="-150"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2607742"/>
              </p:ext>
            </p:extLst>
          </p:nvPr>
        </p:nvGraphicFramePr>
        <p:xfrm>
          <a:off x="457200" y="1916832"/>
          <a:ext cx="8229600" cy="3474720"/>
        </p:xfrm>
        <a:graphic>
          <a:graphicData uri="http://schemas.openxmlformats.org/drawingml/2006/table">
            <a:tbl>
              <a:tblPr firstRow="1" bandRow="1">
                <a:tableStyleId>{5C22544A-7EE6-4342-B048-85BDC9FD1C3A}</a:tableStyleId>
              </a:tblPr>
              <a:tblGrid>
                <a:gridCol w="2743200"/>
                <a:gridCol w="2743200"/>
                <a:gridCol w="2743200"/>
              </a:tblGrid>
              <a:tr h="0">
                <a:tc>
                  <a:txBody>
                    <a:bodyPr/>
                    <a:lstStyle/>
                    <a:p>
                      <a:pPr algn="ctr"/>
                      <a:r>
                        <a:rPr lang="en-US" sz="2800" dirty="0" smtClean="0"/>
                        <a:t>Stage 1</a:t>
                      </a:r>
                      <a:endParaRPr lang="en-AU" sz="2800" dirty="0"/>
                    </a:p>
                  </a:txBody>
                  <a:tcPr marL="182880" marR="182880" marT="182880" marB="182880">
                    <a:solidFill>
                      <a:srgbClr val="0070C0"/>
                    </a:solidFill>
                  </a:tcPr>
                </a:tc>
                <a:tc gridSpan="2">
                  <a:txBody>
                    <a:bodyPr/>
                    <a:lstStyle/>
                    <a:p>
                      <a:pPr algn="ctr"/>
                      <a:r>
                        <a:rPr lang="en-US" sz="2800" dirty="0" smtClean="0"/>
                        <a:t>Stage</a:t>
                      </a:r>
                      <a:r>
                        <a:rPr lang="en-US" sz="2800" baseline="0" dirty="0" smtClean="0"/>
                        <a:t> 2</a:t>
                      </a:r>
                      <a:endParaRPr lang="en-AU" sz="2800" dirty="0"/>
                    </a:p>
                  </a:txBody>
                  <a:tcPr marL="182880" marR="182880" marT="182880" marB="182880">
                    <a:solidFill>
                      <a:srgbClr val="0070C0"/>
                    </a:solidFill>
                  </a:tcPr>
                </a:tc>
                <a:tc hMerge="1">
                  <a:txBody>
                    <a:bodyPr/>
                    <a:lstStyle/>
                    <a:p>
                      <a:endParaRPr lang="en-AU" dirty="0"/>
                    </a:p>
                  </a:txBody>
                  <a:tcPr/>
                </a:tc>
              </a:tr>
              <a:tr h="0">
                <a:tc>
                  <a:txBody>
                    <a:bodyPr/>
                    <a:lstStyle/>
                    <a:p>
                      <a:pPr algn="ctr"/>
                      <a:r>
                        <a:rPr lang="en-US" sz="2400" b="1" dirty="0" smtClean="0">
                          <a:solidFill>
                            <a:schemeClr val="bg1"/>
                          </a:solidFill>
                        </a:rPr>
                        <a:t>Community Studies</a:t>
                      </a:r>
                      <a:endParaRPr lang="en-AU" sz="2400" b="1" dirty="0">
                        <a:solidFill>
                          <a:schemeClr val="bg1"/>
                        </a:solidFill>
                      </a:endParaRPr>
                    </a:p>
                  </a:txBody>
                  <a:tcPr marL="182880" marR="182880" marT="182880" marB="182880">
                    <a:solidFill>
                      <a:srgbClr val="00B0F0"/>
                    </a:solidFill>
                  </a:tcPr>
                </a:tc>
                <a:tc>
                  <a:txBody>
                    <a:bodyPr/>
                    <a:lstStyle/>
                    <a:p>
                      <a:pPr algn="ctr"/>
                      <a:r>
                        <a:rPr lang="en-US" sz="2400" b="1" dirty="0" smtClean="0">
                          <a:solidFill>
                            <a:schemeClr val="bg1"/>
                          </a:solidFill>
                        </a:rPr>
                        <a:t>Community Studies A</a:t>
                      </a:r>
                      <a:endParaRPr lang="en-AU" sz="2400" b="1" dirty="0">
                        <a:solidFill>
                          <a:schemeClr val="bg1"/>
                        </a:solidFill>
                      </a:endParaRPr>
                    </a:p>
                  </a:txBody>
                  <a:tcPr marL="182880" marR="182880" marT="182880" marB="182880">
                    <a:solidFill>
                      <a:srgbClr val="00B0F0"/>
                    </a:solidFill>
                  </a:tcPr>
                </a:tc>
                <a:tc>
                  <a:txBody>
                    <a:bodyPr/>
                    <a:lstStyle/>
                    <a:p>
                      <a:pPr algn="ctr"/>
                      <a:r>
                        <a:rPr lang="en-US" sz="2400" b="1" dirty="0" smtClean="0">
                          <a:solidFill>
                            <a:schemeClr val="bg1"/>
                          </a:solidFill>
                        </a:rPr>
                        <a:t>Community Studies B</a:t>
                      </a:r>
                      <a:endParaRPr lang="en-AU" sz="2400" b="1" dirty="0">
                        <a:solidFill>
                          <a:schemeClr val="bg1"/>
                        </a:solidFill>
                      </a:endParaRPr>
                    </a:p>
                  </a:txBody>
                  <a:tcPr marL="182880" marR="182880" marT="182880" marB="182880">
                    <a:solidFill>
                      <a:srgbClr val="00B0F0"/>
                    </a:solidFill>
                  </a:tcPr>
                </a:tc>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lumMod val="75000"/>
                              <a:lumOff val="25000"/>
                            </a:schemeClr>
                          </a:solidFill>
                        </a:rPr>
                        <a:t>Learning and Assessment Plan required</a:t>
                      </a:r>
                    </a:p>
                  </a:txBody>
                  <a:tcPr marL="182880" marR="182880" marT="182880" marB="182880">
                    <a:solidFill>
                      <a:srgbClr val="0070C0">
                        <a:alpha val="20000"/>
                      </a:srgb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lumMod val="75000"/>
                              <a:lumOff val="25000"/>
                            </a:schemeClr>
                          </a:solidFill>
                        </a:rPr>
                        <a:t>Assessment Program Planner (only required at Moderation)</a:t>
                      </a:r>
                    </a:p>
                  </a:txBody>
                  <a:tcPr marL="182880" marR="182880" marT="182880" marB="182880">
                    <a:solidFill>
                      <a:srgbClr val="0070C0">
                        <a:alpha val="20000"/>
                      </a:srgb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lumMod val="75000"/>
                              <a:lumOff val="25000"/>
                            </a:schemeClr>
                          </a:solidFill>
                        </a:rPr>
                        <a:t>Assessment Program Planner (only required at Moderation)</a:t>
                      </a:r>
                    </a:p>
                  </a:txBody>
                  <a:tcPr marL="182880" marR="182880" marT="182880" marB="182880">
                    <a:solidFill>
                      <a:srgbClr val="0070C0">
                        <a:alpha val="20000"/>
                      </a:srgbClr>
                    </a:solidFill>
                  </a:tcPr>
                </a:tc>
              </a:tr>
            </a:tbl>
          </a:graphicData>
        </a:graphic>
      </p:graphicFrame>
    </p:spTree>
    <p:extLst>
      <p:ext uri="{BB962C8B-B14F-4D97-AF65-F5344CB8AC3E}">
        <p14:creationId xmlns:p14="http://schemas.microsoft.com/office/powerpoint/2010/main" val="290755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2"/>
          <p:cNvSpPr txBox="1">
            <a:spLocks noChangeArrowheads="1"/>
          </p:cNvSpPr>
          <p:nvPr/>
        </p:nvSpPr>
        <p:spPr>
          <a:xfrm>
            <a:off x="0" y="18864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4800" b="1" spc="-150" dirty="0" smtClean="0">
                <a:solidFill>
                  <a:schemeClr val="bg1"/>
                </a:solidFill>
              </a:rPr>
              <a:t>Quality Assurance</a:t>
            </a:r>
            <a:endParaRPr lang="en-US" altLang="en-US" sz="4800" b="1" spc="-150"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496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2"/>
          <p:cNvSpPr txBox="1">
            <a:spLocks noChangeArrowheads="1"/>
          </p:cNvSpPr>
          <p:nvPr/>
        </p:nvSpPr>
        <p:spPr>
          <a:xfrm>
            <a:off x="0" y="18864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4800" b="1" spc="-150" dirty="0" smtClean="0">
                <a:solidFill>
                  <a:schemeClr val="bg1"/>
                </a:solidFill>
              </a:rPr>
              <a:t>Quality Assurance</a:t>
            </a:r>
            <a:endParaRPr lang="en-US" altLang="en-US" sz="4800" b="1" spc="-150" dirty="0">
              <a:solidFill>
                <a:schemeClr val="bg1"/>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224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bwMode="auto">
          <a:xfrm>
            <a:off x="395536" y="188640"/>
            <a:ext cx="468052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r>
              <a:rPr lang="en-US" sz="4400" dirty="0">
                <a:solidFill>
                  <a:schemeClr val="bg1"/>
                </a:solidFill>
              </a:rPr>
              <a:t>Moderation</a:t>
            </a:r>
            <a:br>
              <a:rPr lang="en-US" sz="4400" dirty="0">
                <a:solidFill>
                  <a:schemeClr val="bg1"/>
                </a:solidFill>
              </a:rPr>
            </a:br>
            <a:r>
              <a:rPr lang="en-US" sz="2400" dirty="0">
                <a:solidFill>
                  <a:schemeClr val="bg1"/>
                </a:solidFill>
              </a:rPr>
              <a:t>(School Assessment)</a:t>
            </a:r>
            <a:endParaRPr lang="en-AU" sz="2400" kern="0" spc="-150" dirty="0">
              <a:solidFill>
                <a:schemeClr val="bg1"/>
              </a:solidFill>
            </a:endParaRPr>
          </a:p>
        </p:txBody>
      </p:sp>
      <p:sp>
        <p:nvSpPr>
          <p:cNvPr id="3" name="Content Placeholder 2"/>
          <p:cNvSpPr>
            <a:spLocks noGrp="1"/>
          </p:cNvSpPr>
          <p:nvPr>
            <p:ph idx="1"/>
          </p:nvPr>
        </p:nvSpPr>
        <p:spPr>
          <a:xfrm>
            <a:off x="467544" y="1916832"/>
            <a:ext cx="4721696" cy="1944216"/>
          </a:xfrm>
        </p:spPr>
        <p:txBody>
          <a:bodyPr/>
          <a:lstStyle/>
          <a:p>
            <a:pPr marL="0" indent="0">
              <a:buNone/>
            </a:pPr>
            <a:r>
              <a:rPr lang="en-US" sz="2800" b="1" dirty="0" smtClean="0">
                <a:solidFill>
                  <a:srgbClr val="0070C0"/>
                </a:solidFill>
              </a:rPr>
              <a:t>Stage 2</a:t>
            </a:r>
            <a:br>
              <a:rPr lang="en-US" sz="2800" b="1" dirty="0" smtClean="0">
                <a:solidFill>
                  <a:srgbClr val="0070C0"/>
                </a:solidFill>
              </a:rPr>
            </a:br>
            <a:r>
              <a:rPr lang="en-US" sz="2800" b="1" dirty="0" smtClean="0">
                <a:solidFill>
                  <a:srgbClr val="0070C0"/>
                </a:solidFill>
              </a:rPr>
              <a:t>Community Studies A</a:t>
            </a:r>
          </a:p>
          <a:p>
            <a:pPr>
              <a:spcBef>
                <a:spcPts val="1200"/>
              </a:spcBef>
              <a:buClr>
                <a:srgbClr val="00B0F0"/>
              </a:buClr>
              <a:buFont typeface="Wingdings" panose="05000000000000000000" pitchFamily="2" charset="2"/>
              <a:buChar char="§"/>
            </a:pPr>
            <a:r>
              <a:rPr lang="en-US" sz="2400" dirty="0" smtClean="0">
                <a:solidFill>
                  <a:schemeClr val="tx1">
                    <a:lumMod val="75000"/>
                    <a:lumOff val="25000"/>
                  </a:schemeClr>
                </a:solidFill>
              </a:rPr>
              <a:t>All student materials submitted</a:t>
            </a:r>
          </a:p>
          <a:p>
            <a:pPr>
              <a:spcBef>
                <a:spcPts val="300"/>
              </a:spcBef>
              <a:buClr>
                <a:srgbClr val="00B0F0"/>
              </a:buClr>
              <a:buFont typeface="Wingdings" panose="05000000000000000000" pitchFamily="2" charset="2"/>
              <a:buChar char="§"/>
            </a:pPr>
            <a:r>
              <a:rPr lang="en-US" sz="2400" dirty="0" smtClean="0">
                <a:solidFill>
                  <a:schemeClr val="tx1">
                    <a:lumMod val="75000"/>
                    <a:lumOff val="25000"/>
                  </a:schemeClr>
                </a:solidFill>
              </a:rPr>
              <a:t>Cover sheet</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132" y="347170"/>
            <a:ext cx="3269314" cy="5097458"/>
          </a:xfrm>
          <a:prstGeom prst="rect">
            <a:avLst/>
          </a:prstGeom>
          <a:noFill/>
          <a:ln>
            <a:noFill/>
          </a:ln>
          <a:effectLst>
            <a:glow rad="63500">
              <a:schemeClr val="accent4">
                <a:satMod val="175000"/>
                <a:alpha val="2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55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1000"/>
                                        <p:tgtEl>
                                          <p:spTgt spid="2051"/>
                                        </p:tgtEl>
                                      </p:cBhvr>
                                    </p:animEffect>
                                    <p:anim calcmode="lin" valueType="num">
                                      <p:cBhvr>
                                        <p:cTn id="19" dur="1000" fill="hold"/>
                                        <p:tgtEl>
                                          <p:spTgt spid="2051"/>
                                        </p:tgtEl>
                                        <p:attrNameLst>
                                          <p:attrName>ppt_x</p:attrName>
                                        </p:attrNameLst>
                                      </p:cBhvr>
                                      <p:tavLst>
                                        <p:tav tm="0">
                                          <p:val>
                                            <p:strVal val="#ppt_x"/>
                                          </p:val>
                                        </p:tav>
                                        <p:tav tm="100000">
                                          <p:val>
                                            <p:strVal val="#ppt_x"/>
                                          </p:val>
                                        </p:tav>
                                      </p:tavLst>
                                    </p:anim>
                                    <p:anim calcmode="lin" valueType="num">
                                      <p:cBhvr>
                                        <p:cTn id="20" dur="1000" fill="hold"/>
                                        <p:tgtEl>
                                          <p:spTgt spid="205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100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3500"/>
                            </p:stCondLst>
                            <p:childTnLst>
                              <p:par>
                                <p:cTn id="26" presetID="10" presetClass="entr" presetSubtype="0" fill="hold" grpId="0" nodeType="afterEffect">
                                  <p:stCondLst>
                                    <p:cond delay="100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bwMode="auto">
          <a:xfrm>
            <a:off x="395536" y="188640"/>
            <a:ext cx="468052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r>
              <a:rPr lang="en-US" sz="4400" dirty="0">
                <a:solidFill>
                  <a:schemeClr val="bg1"/>
                </a:solidFill>
              </a:rPr>
              <a:t>Moderation</a:t>
            </a:r>
            <a:br>
              <a:rPr lang="en-US" sz="4400" dirty="0">
                <a:solidFill>
                  <a:schemeClr val="bg1"/>
                </a:solidFill>
              </a:rPr>
            </a:br>
            <a:r>
              <a:rPr lang="en-US" sz="2400" dirty="0">
                <a:solidFill>
                  <a:schemeClr val="bg1"/>
                </a:solidFill>
              </a:rPr>
              <a:t>(School Assessment)</a:t>
            </a:r>
            <a:endParaRPr lang="en-AU" sz="2400" kern="0" spc="-150" dirty="0">
              <a:solidFill>
                <a:schemeClr val="bg1"/>
              </a:solidFill>
            </a:endParaRPr>
          </a:p>
        </p:txBody>
      </p:sp>
      <p:sp>
        <p:nvSpPr>
          <p:cNvPr id="9" name="Content Placeholder 2"/>
          <p:cNvSpPr txBox="1">
            <a:spLocks/>
          </p:cNvSpPr>
          <p:nvPr/>
        </p:nvSpPr>
        <p:spPr bwMode="auto">
          <a:xfrm>
            <a:off x="467544" y="1916832"/>
            <a:ext cx="4721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buFontTx/>
              <a:buNone/>
            </a:pPr>
            <a:r>
              <a:rPr lang="en-US" sz="2800" b="1" kern="0" dirty="0" smtClean="0">
                <a:solidFill>
                  <a:srgbClr val="0070C0"/>
                </a:solidFill>
              </a:rPr>
              <a:t>Stage 2</a:t>
            </a:r>
            <a:br>
              <a:rPr lang="en-US" sz="2800" b="1" kern="0" dirty="0" smtClean="0">
                <a:solidFill>
                  <a:srgbClr val="0070C0"/>
                </a:solidFill>
              </a:rPr>
            </a:br>
            <a:r>
              <a:rPr lang="en-US" sz="2800" b="1" kern="0" dirty="0" smtClean="0">
                <a:solidFill>
                  <a:srgbClr val="0070C0"/>
                </a:solidFill>
              </a:rPr>
              <a:t>Community Studies B</a:t>
            </a:r>
          </a:p>
          <a:p>
            <a:pPr>
              <a:spcBef>
                <a:spcPts val="1200"/>
              </a:spcBef>
              <a:buClr>
                <a:srgbClr val="00B0F0"/>
              </a:buClr>
              <a:buFont typeface="Wingdings" panose="05000000000000000000" pitchFamily="2" charset="2"/>
              <a:buChar char="§"/>
            </a:pPr>
            <a:r>
              <a:rPr lang="en-US" sz="2400" kern="0" dirty="0" smtClean="0">
                <a:solidFill>
                  <a:schemeClr val="tx1">
                    <a:lumMod val="75000"/>
                    <a:lumOff val="25000"/>
                  </a:schemeClr>
                </a:solidFill>
              </a:rPr>
              <a:t>All student materials submitted</a:t>
            </a:r>
          </a:p>
          <a:p>
            <a:pPr>
              <a:spcBef>
                <a:spcPts val="300"/>
              </a:spcBef>
              <a:buClr>
                <a:srgbClr val="00B0F0"/>
              </a:buClr>
              <a:buFont typeface="Wingdings" panose="05000000000000000000" pitchFamily="2" charset="2"/>
              <a:buChar char="§"/>
            </a:pPr>
            <a:r>
              <a:rPr lang="en-US" sz="2400" kern="0" dirty="0" smtClean="0">
                <a:solidFill>
                  <a:schemeClr val="tx1">
                    <a:lumMod val="75000"/>
                    <a:lumOff val="25000"/>
                  </a:schemeClr>
                </a:solidFill>
              </a:rPr>
              <a:t>Cover sheet</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889" y="476671"/>
            <a:ext cx="3297566" cy="5097459"/>
          </a:xfrm>
          <a:prstGeom prst="rect">
            <a:avLst/>
          </a:prstGeom>
          <a:noFill/>
          <a:ln>
            <a:noFill/>
          </a:ln>
          <a:effectLst>
            <a:glow rad="63500">
              <a:schemeClr val="accent4">
                <a:satMod val="175000"/>
                <a:alpha val="2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81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 presetClass="entr" presetSubtype="0"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par>
                          <p:cTn id="14" fill="hold">
                            <p:stCondLst>
                              <p:cond delay="1000"/>
                            </p:stCondLst>
                            <p:childTnLst>
                              <p:par>
                                <p:cTn id="15" presetID="42" presetClass="entr" presetSubtype="0" fill="hold" nodeType="after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1" presetClass="entr" presetSubtype="0" fill="hold" nodeType="afterEffect">
                                  <p:stCondLst>
                                    <p:cond delay="100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par>
                          <p:cTn id="23" fill="hold">
                            <p:stCondLst>
                              <p:cond delay="3250"/>
                            </p:stCondLst>
                            <p:childTnLst>
                              <p:par>
                                <p:cTn id="24" presetID="1" presetClass="entr" presetSubtype="0" fill="hold" nodeType="afterEffect">
                                  <p:stCondLst>
                                    <p:cond delay="1000"/>
                                  </p:stCondLst>
                                  <p:childTnLst>
                                    <p:set>
                                      <p:cBhvr>
                                        <p:cTn id="2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bwMode="auto">
          <a:xfrm>
            <a:off x="0" y="18864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pPr algn="ctr"/>
            <a:r>
              <a:rPr lang="en-US" sz="4400" kern="0" spc="-150" dirty="0" smtClean="0">
                <a:solidFill>
                  <a:schemeClr val="bg1"/>
                </a:solidFill>
              </a:rPr>
              <a:t>Marking  (External Assessment)</a:t>
            </a:r>
            <a:endParaRPr lang="en-AU" sz="4400" kern="0" spc="-15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2208630"/>
              </p:ext>
            </p:extLst>
          </p:nvPr>
        </p:nvGraphicFramePr>
        <p:xfrm>
          <a:off x="457200" y="1757144"/>
          <a:ext cx="8229600" cy="3688080"/>
        </p:xfrm>
        <a:graphic>
          <a:graphicData uri="http://schemas.openxmlformats.org/drawingml/2006/table">
            <a:tbl>
              <a:tblPr firstRow="1" bandRow="1">
                <a:tableStyleId>{5C22544A-7EE6-4342-B048-85BDC9FD1C3A}</a:tableStyleId>
              </a:tblPr>
              <a:tblGrid>
                <a:gridCol w="4114800"/>
                <a:gridCol w="4114800"/>
              </a:tblGrid>
              <a:tr h="671375">
                <a:tc>
                  <a:txBody>
                    <a:bodyPr/>
                    <a:lstStyle/>
                    <a:p>
                      <a:pPr algn="ctr"/>
                      <a:r>
                        <a:rPr lang="en-US" sz="2400" dirty="0" smtClean="0"/>
                        <a:t>Community Studies A</a:t>
                      </a:r>
                      <a:endParaRPr lang="en-AU" sz="2400" dirty="0"/>
                    </a:p>
                  </a:txBody>
                  <a:tcPr marL="182880" marR="182880" marT="182880" marB="182880">
                    <a:solidFill>
                      <a:srgbClr val="0070C0"/>
                    </a:solidFill>
                  </a:tcPr>
                </a:tc>
                <a:tc>
                  <a:txBody>
                    <a:bodyPr/>
                    <a:lstStyle/>
                    <a:p>
                      <a:pPr algn="ctr"/>
                      <a:r>
                        <a:rPr lang="en-US" sz="2400" dirty="0" smtClean="0"/>
                        <a:t>Community Studies B</a:t>
                      </a:r>
                      <a:endParaRPr lang="en-AU" sz="2400" dirty="0"/>
                    </a:p>
                  </a:txBody>
                  <a:tcPr marL="182880" marR="182880" marT="182880" marB="182880">
                    <a:solidFill>
                      <a:srgbClr val="0070C0"/>
                    </a:solidFill>
                  </a:tcPr>
                </a:tc>
              </a:tr>
              <a:tr h="2713472">
                <a:tc>
                  <a:txBody>
                    <a:bodyPr/>
                    <a:lstStyle/>
                    <a:p>
                      <a:pPr marL="285750" indent="-285750">
                        <a:spcBef>
                          <a:spcPts val="300"/>
                        </a:spcBef>
                        <a:buClr>
                          <a:srgbClr val="00B0F0"/>
                        </a:buClr>
                        <a:buFont typeface="Wingdings" panose="05000000000000000000" pitchFamily="2" charset="2"/>
                        <a:buChar char="§"/>
                      </a:pPr>
                      <a:r>
                        <a:rPr lang="en-US" sz="1600" dirty="0" smtClean="0"/>
                        <a:t>Teacher marks</a:t>
                      </a:r>
                    </a:p>
                    <a:p>
                      <a:pPr marL="285750" indent="-285750">
                        <a:spcBef>
                          <a:spcPts val="300"/>
                        </a:spcBef>
                        <a:buClr>
                          <a:srgbClr val="00B0F0"/>
                        </a:buClr>
                        <a:buFont typeface="Wingdings" panose="05000000000000000000" pitchFamily="2" charset="2"/>
                        <a:buChar char="§"/>
                      </a:pPr>
                      <a:r>
                        <a:rPr lang="en-US" sz="1600" dirty="0" smtClean="0"/>
                        <a:t>Records</a:t>
                      </a:r>
                      <a:r>
                        <a:rPr lang="en-US" sz="1600" baseline="0" dirty="0" smtClean="0"/>
                        <a:t> results on school’s online</a:t>
                      </a:r>
                    </a:p>
                    <a:p>
                      <a:pPr marL="285750" indent="-285750">
                        <a:spcBef>
                          <a:spcPts val="300"/>
                        </a:spcBef>
                        <a:buClr>
                          <a:srgbClr val="00B0F0"/>
                        </a:buClr>
                        <a:buFont typeface="Wingdings" panose="05000000000000000000" pitchFamily="2" charset="2"/>
                        <a:buChar char="§"/>
                      </a:pPr>
                      <a:r>
                        <a:rPr lang="en-US" sz="1600" dirty="0" smtClean="0">
                          <a:solidFill>
                            <a:srgbClr val="FF0000"/>
                          </a:solidFill>
                        </a:rPr>
                        <a:t>All student work submitted</a:t>
                      </a:r>
                    </a:p>
                    <a:p>
                      <a:pPr marL="285750" indent="-285750">
                        <a:spcBef>
                          <a:spcPts val="300"/>
                        </a:spcBef>
                        <a:buClr>
                          <a:srgbClr val="00B0F0"/>
                        </a:buClr>
                        <a:buFont typeface="Wingdings" panose="05000000000000000000" pitchFamily="2" charset="2"/>
                        <a:buChar char="§"/>
                      </a:pPr>
                      <a:r>
                        <a:rPr lang="en-US" sz="1600" dirty="0" smtClean="0">
                          <a:solidFill>
                            <a:srgbClr val="FF0000"/>
                          </a:solidFill>
                        </a:rPr>
                        <a:t>(</a:t>
                      </a:r>
                      <a:r>
                        <a:rPr lang="en-US" sz="1600" b="1" dirty="0" smtClean="0">
                          <a:solidFill>
                            <a:srgbClr val="FF0000"/>
                          </a:solidFill>
                        </a:rPr>
                        <a:t>summary and reflection</a:t>
                      </a:r>
                      <a:r>
                        <a:rPr lang="en-US" sz="1600" dirty="0" smtClean="0">
                          <a:solidFill>
                            <a:srgbClr val="FF0000"/>
                          </a:solidFill>
                        </a:rPr>
                        <a:t>) with no</a:t>
                      </a:r>
                      <a:r>
                        <a:rPr lang="en-US" sz="1600" baseline="0" dirty="0" smtClean="0">
                          <a:solidFill>
                            <a:srgbClr val="FF0000"/>
                          </a:solidFill>
                        </a:rPr>
                        <a:t> grade or teacher comments and a cover sheet attached</a:t>
                      </a:r>
                    </a:p>
                    <a:p>
                      <a:pPr marL="285750" indent="-285750">
                        <a:spcBef>
                          <a:spcPts val="300"/>
                        </a:spcBef>
                        <a:buClr>
                          <a:srgbClr val="00B0F0"/>
                        </a:buClr>
                        <a:buFont typeface="Wingdings" panose="05000000000000000000" pitchFamily="2" charset="2"/>
                        <a:buChar char="§"/>
                      </a:pPr>
                      <a:r>
                        <a:rPr lang="en-US" sz="1600" baseline="0" dirty="0" smtClean="0"/>
                        <a:t>SACE board appoints second marker and third or fourth maker if required. Final result derived from outcome</a:t>
                      </a:r>
                      <a:endParaRPr lang="en-AU" sz="1600" dirty="0" smtClean="0"/>
                    </a:p>
                  </a:txBody>
                  <a:tcPr marL="182880" marR="182880" marT="182880" marB="182880">
                    <a:solidFill>
                      <a:srgbClr val="0070C0">
                        <a:alpha val="20000"/>
                      </a:srgbClr>
                    </a:solidFill>
                  </a:tcPr>
                </a:tc>
                <a:tc>
                  <a:txBody>
                    <a:bodyPr/>
                    <a:lstStyle/>
                    <a:p>
                      <a:pPr marL="285750" indent="-285750">
                        <a:spcBef>
                          <a:spcPts val="300"/>
                        </a:spcBef>
                        <a:buClr>
                          <a:srgbClr val="00B0F0"/>
                        </a:buClr>
                        <a:buFont typeface="Wingdings" panose="05000000000000000000" pitchFamily="2" charset="2"/>
                        <a:buChar char="§"/>
                      </a:pPr>
                      <a:r>
                        <a:rPr lang="en-US" sz="1600" dirty="0" smtClean="0"/>
                        <a:t>Teacher marks</a:t>
                      </a:r>
                    </a:p>
                    <a:p>
                      <a:pPr marL="285750" indent="-285750">
                        <a:spcBef>
                          <a:spcPts val="300"/>
                        </a:spcBef>
                        <a:buClr>
                          <a:srgbClr val="00B0F0"/>
                        </a:buClr>
                        <a:buFont typeface="Wingdings" panose="05000000000000000000" pitchFamily="2" charset="2"/>
                        <a:buChar char="§"/>
                      </a:pPr>
                      <a:r>
                        <a:rPr lang="en-US" sz="1600" dirty="0" smtClean="0"/>
                        <a:t>Records</a:t>
                      </a:r>
                      <a:r>
                        <a:rPr lang="en-US" sz="1600" baseline="0" dirty="0" smtClean="0"/>
                        <a:t> results on school’s online</a:t>
                      </a:r>
                    </a:p>
                    <a:p>
                      <a:pPr marL="285750" indent="-285750">
                        <a:spcBef>
                          <a:spcPts val="300"/>
                        </a:spcBef>
                        <a:buClr>
                          <a:srgbClr val="00B0F0"/>
                        </a:buClr>
                        <a:buFont typeface="Wingdings" panose="05000000000000000000" pitchFamily="2" charset="2"/>
                        <a:buChar char="§"/>
                      </a:pPr>
                      <a:r>
                        <a:rPr lang="en-US" sz="1600" dirty="0" smtClean="0">
                          <a:solidFill>
                            <a:srgbClr val="0070C0"/>
                          </a:solidFill>
                        </a:rPr>
                        <a:t>All student work submitted</a:t>
                      </a:r>
                    </a:p>
                    <a:p>
                      <a:pPr marL="285750" indent="-285750">
                        <a:spcBef>
                          <a:spcPts val="300"/>
                        </a:spcBef>
                        <a:buClr>
                          <a:srgbClr val="00B0F0"/>
                        </a:buClr>
                        <a:buFont typeface="Wingdings" panose="05000000000000000000" pitchFamily="2" charset="2"/>
                        <a:buChar char="§"/>
                      </a:pPr>
                      <a:r>
                        <a:rPr lang="en-US" sz="1600" dirty="0" smtClean="0">
                          <a:solidFill>
                            <a:srgbClr val="0070C0"/>
                          </a:solidFill>
                        </a:rPr>
                        <a:t>(</a:t>
                      </a:r>
                      <a:r>
                        <a:rPr lang="en-US" sz="1600" b="1" dirty="0" smtClean="0">
                          <a:solidFill>
                            <a:srgbClr val="0070C0"/>
                          </a:solidFill>
                        </a:rPr>
                        <a:t>report and reflection on the Community Application</a:t>
                      </a:r>
                      <a:r>
                        <a:rPr lang="en-US" sz="1600" b="1" baseline="0" dirty="0" smtClean="0">
                          <a:solidFill>
                            <a:srgbClr val="0070C0"/>
                          </a:solidFill>
                        </a:rPr>
                        <a:t> Activity</a:t>
                      </a:r>
                      <a:r>
                        <a:rPr lang="en-US" sz="1600" baseline="0" dirty="0" smtClean="0">
                          <a:solidFill>
                            <a:srgbClr val="0070C0"/>
                          </a:solidFill>
                        </a:rPr>
                        <a:t>)</a:t>
                      </a:r>
                      <a:r>
                        <a:rPr lang="en-US" sz="1600" dirty="0" smtClean="0">
                          <a:solidFill>
                            <a:srgbClr val="0070C0"/>
                          </a:solidFill>
                        </a:rPr>
                        <a:t> with no</a:t>
                      </a:r>
                      <a:r>
                        <a:rPr lang="en-US" sz="1600" baseline="0" dirty="0" smtClean="0">
                          <a:solidFill>
                            <a:srgbClr val="0070C0"/>
                          </a:solidFill>
                        </a:rPr>
                        <a:t> grade or teacher comments and a cover sheet attached</a:t>
                      </a:r>
                    </a:p>
                    <a:p>
                      <a:pPr marL="285750" indent="-285750">
                        <a:spcBef>
                          <a:spcPts val="300"/>
                        </a:spcBef>
                        <a:buClr>
                          <a:srgbClr val="00B0F0"/>
                        </a:buClr>
                        <a:buFont typeface="Wingdings" panose="05000000000000000000" pitchFamily="2" charset="2"/>
                        <a:buChar char="§"/>
                      </a:pPr>
                      <a:r>
                        <a:rPr lang="en-US" sz="1600" baseline="0" dirty="0" smtClean="0"/>
                        <a:t>SACE board appoints second marker and third or fourth maker if required. Final result derived from outcome</a:t>
                      </a:r>
                      <a:endParaRPr lang="en-AU" sz="1600" dirty="0"/>
                    </a:p>
                  </a:txBody>
                  <a:tcPr marL="182880" marR="182880" marT="182880" marB="182880">
                    <a:solidFill>
                      <a:srgbClr val="0070C0">
                        <a:alpha val="20000"/>
                      </a:srgbClr>
                    </a:solidFill>
                  </a:tcPr>
                </a:tc>
              </a:tr>
            </a:tbl>
          </a:graphicData>
        </a:graphic>
      </p:graphicFrame>
    </p:spTree>
    <p:extLst>
      <p:ext uri="{BB962C8B-B14F-4D97-AF65-F5344CB8AC3E}">
        <p14:creationId xmlns:p14="http://schemas.microsoft.com/office/powerpoint/2010/main" val="268519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txBox="1">
            <a:spLocks noChangeArrowheads="1"/>
          </p:cNvSpPr>
          <p:nvPr/>
        </p:nvSpPr>
        <p:spPr>
          <a:xfrm>
            <a:off x="0" y="188640"/>
            <a:ext cx="9144000" cy="1143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a:lstStyle>
          <a:p>
            <a:r>
              <a:rPr lang="en-AU" altLang="en-US" sz="4800" b="1" spc="-150" dirty="0" smtClean="0">
                <a:solidFill>
                  <a:schemeClr val="bg1"/>
                </a:solidFill>
              </a:rPr>
              <a:t>Quality Assurance</a:t>
            </a:r>
            <a:endParaRPr lang="en-US" altLang="en-US" sz="4800" b="1" spc="-150" dirty="0">
              <a:solidFill>
                <a:schemeClr val="bg1"/>
              </a:solidFil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36" y="-99392"/>
            <a:ext cx="9144000" cy="6858000"/>
          </a:xfrm>
          <a:prstGeom prst="rect">
            <a:avLst/>
          </a:prstGeom>
        </p:spPr>
      </p:pic>
    </p:spTree>
    <p:extLst>
      <p:ext uri="{BB962C8B-B14F-4D97-AF65-F5344CB8AC3E}">
        <p14:creationId xmlns:p14="http://schemas.microsoft.com/office/powerpoint/2010/main" val="284473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bwMode="auto">
          <a:xfrm>
            <a:off x="0" y="18864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pPr algn="ctr"/>
            <a:r>
              <a:rPr lang="en-US" sz="4400" kern="0" spc="-150" dirty="0" smtClean="0">
                <a:solidFill>
                  <a:schemeClr val="bg1"/>
                </a:solidFill>
              </a:rPr>
              <a:t>FAQs</a:t>
            </a:r>
            <a:endParaRPr lang="en-AU" sz="4400" kern="0" spc="-150" dirty="0">
              <a:solidFill>
                <a:schemeClr val="bg1"/>
              </a:solidFill>
            </a:endParaRPr>
          </a:p>
        </p:txBody>
      </p:sp>
      <p:sp>
        <p:nvSpPr>
          <p:cNvPr id="3" name="Content Placeholder 2"/>
          <p:cNvSpPr>
            <a:spLocks noGrp="1"/>
          </p:cNvSpPr>
          <p:nvPr>
            <p:ph idx="1"/>
          </p:nvPr>
        </p:nvSpPr>
        <p:spPr>
          <a:xfrm>
            <a:off x="457200" y="1844824"/>
            <a:ext cx="3466728" cy="3120482"/>
          </a:xfrm>
        </p:spPr>
        <p:txBody>
          <a:bodyPr/>
          <a:lstStyle/>
          <a:p>
            <a:pPr>
              <a:buClr>
                <a:srgbClr val="00B0F0"/>
              </a:buClr>
              <a:buFont typeface="Wingdings" panose="05000000000000000000" pitchFamily="2" charset="2"/>
              <a:buChar char="§"/>
            </a:pPr>
            <a:r>
              <a:rPr lang="en-US" sz="2400" dirty="0" smtClean="0">
                <a:solidFill>
                  <a:schemeClr val="tx1">
                    <a:lumMod val="75000"/>
                    <a:lumOff val="25000"/>
                  </a:schemeClr>
                </a:solidFill>
              </a:rPr>
              <a:t>ATAR</a:t>
            </a:r>
          </a:p>
          <a:p>
            <a:pPr>
              <a:buClr>
                <a:srgbClr val="00B0F0"/>
              </a:buClr>
              <a:buFont typeface="Wingdings" panose="05000000000000000000" pitchFamily="2" charset="2"/>
              <a:buChar char="§"/>
            </a:pPr>
            <a:r>
              <a:rPr lang="en-US" sz="2400" dirty="0" smtClean="0">
                <a:solidFill>
                  <a:schemeClr val="tx1">
                    <a:lumMod val="75000"/>
                    <a:lumOff val="25000"/>
                  </a:schemeClr>
                </a:solidFill>
              </a:rPr>
              <a:t>LAPs</a:t>
            </a:r>
          </a:p>
          <a:p>
            <a:pPr>
              <a:buClr>
                <a:srgbClr val="00B0F0"/>
              </a:buClr>
              <a:buFont typeface="Wingdings" panose="05000000000000000000" pitchFamily="2" charset="2"/>
              <a:buChar char="§"/>
            </a:pPr>
            <a:r>
              <a:rPr lang="en-US" sz="2400" dirty="0">
                <a:solidFill>
                  <a:schemeClr val="tx1">
                    <a:lumMod val="75000"/>
                    <a:lumOff val="25000"/>
                  </a:schemeClr>
                </a:solidFill>
              </a:rPr>
              <a:t>Marking Guides</a:t>
            </a:r>
          </a:p>
          <a:p>
            <a:pPr>
              <a:buClr>
                <a:srgbClr val="00B0F0"/>
              </a:buClr>
              <a:buFont typeface="Wingdings" panose="05000000000000000000" pitchFamily="2" charset="2"/>
              <a:buChar char="§"/>
            </a:pPr>
            <a:r>
              <a:rPr lang="en-US" sz="2400" dirty="0" smtClean="0">
                <a:solidFill>
                  <a:schemeClr val="tx1">
                    <a:lumMod val="75000"/>
                    <a:lumOff val="25000"/>
                  </a:schemeClr>
                </a:solidFill>
              </a:rPr>
              <a:t>Moderation</a:t>
            </a:r>
          </a:p>
          <a:p>
            <a:pPr>
              <a:buClr>
                <a:srgbClr val="00B0F0"/>
              </a:buClr>
              <a:buFont typeface="Wingdings" panose="05000000000000000000" pitchFamily="2" charset="2"/>
              <a:buChar char="§"/>
            </a:pPr>
            <a:r>
              <a:rPr lang="en-US" sz="2400" dirty="0" smtClean="0">
                <a:solidFill>
                  <a:schemeClr val="tx1">
                    <a:lumMod val="75000"/>
                    <a:lumOff val="25000"/>
                  </a:schemeClr>
                </a:solidFill>
              </a:rPr>
              <a:t>Packaging</a:t>
            </a:r>
          </a:p>
          <a:p>
            <a:pPr>
              <a:buClr>
                <a:srgbClr val="00B0F0"/>
              </a:buClr>
              <a:buFont typeface="Wingdings" panose="05000000000000000000" pitchFamily="2" charset="2"/>
              <a:buChar char="§"/>
            </a:pPr>
            <a:r>
              <a:rPr lang="en-US" sz="2400" dirty="0" smtClean="0">
                <a:solidFill>
                  <a:schemeClr val="tx1">
                    <a:lumMod val="75000"/>
                    <a:lumOff val="25000"/>
                  </a:schemeClr>
                </a:solidFill>
              </a:rPr>
              <a:t>Preclusions</a:t>
            </a:r>
          </a:p>
          <a:p>
            <a:pPr>
              <a:buClr>
                <a:srgbClr val="00B0F0"/>
              </a:buClr>
              <a:buFont typeface="Wingdings" panose="05000000000000000000" pitchFamily="2" charset="2"/>
              <a:buChar char="§"/>
            </a:pPr>
            <a:r>
              <a:rPr lang="en-US" sz="2400" dirty="0" smtClean="0">
                <a:solidFill>
                  <a:schemeClr val="tx1">
                    <a:lumMod val="75000"/>
                    <a:lumOff val="25000"/>
                  </a:schemeClr>
                </a:solidFill>
              </a:rPr>
              <a:t>Resulting</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510" y="1670422"/>
            <a:ext cx="4748978" cy="399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5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fade">
                                      <p:cBhvr>
                                        <p:cTn id="4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88640"/>
            <a:ext cx="9144000" cy="1143000"/>
          </a:xfrm>
        </p:spPr>
        <p:txBody>
          <a:bodyPr/>
          <a:lstStyle/>
          <a:p>
            <a:pPr algn="ctr"/>
            <a:r>
              <a:rPr lang="en-US" sz="4800" spc="-150" dirty="0" smtClean="0">
                <a:solidFill>
                  <a:schemeClr val="bg1"/>
                </a:solidFill>
              </a:rPr>
              <a:t>Capabilities</a:t>
            </a:r>
            <a:endParaRPr lang="en-AU" sz="4800" spc="-150" dirty="0">
              <a:solidFill>
                <a:schemeClr val="bg1"/>
              </a:solidFill>
            </a:endParaRPr>
          </a:p>
        </p:txBody>
      </p:sp>
      <p:sp>
        <p:nvSpPr>
          <p:cNvPr id="4" name="Content Placeholder 2"/>
          <p:cNvSpPr>
            <a:spLocks noGrp="1"/>
          </p:cNvSpPr>
          <p:nvPr>
            <p:ph idx="1"/>
          </p:nvPr>
        </p:nvSpPr>
        <p:spPr>
          <a:xfrm>
            <a:off x="395536" y="2708449"/>
            <a:ext cx="8291264" cy="3024807"/>
          </a:xfrm>
        </p:spPr>
        <p:txBody>
          <a:bodyPr>
            <a:normAutofit/>
          </a:bodyPr>
          <a:lstStyle/>
          <a:p>
            <a:pPr>
              <a:buClr>
                <a:srgbClr val="00B0F0"/>
              </a:buClr>
              <a:buFont typeface="Wingdings" panose="05000000000000000000" pitchFamily="2" charset="2"/>
              <a:buChar char="§"/>
            </a:pPr>
            <a:r>
              <a:rPr lang="en-US" sz="2400" dirty="0" smtClean="0">
                <a:solidFill>
                  <a:schemeClr val="tx1">
                    <a:lumMod val="75000"/>
                    <a:lumOff val="25000"/>
                  </a:schemeClr>
                </a:solidFill>
                <a:latin typeface="Arial" panose="020B0604020202020204" pitchFamily="34" charset="0"/>
                <a:cs typeface="Arial" panose="020B0604020202020204" pitchFamily="34" charset="0"/>
              </a:rPr>
              <a:t>Integrated Australian Curriculum </a:t>
            </a:r>
            <a:r>
              <a:rPr lang="en-US" sz="2400" dirty="0">
                <a:solidFill>
                  <a:schemeClr val="tx1">
                    <a:lumMod val="75000"/>
                    <a:lumOff val="25000"/>
                  </a:schemeClr>
                </a:solidFill>
                <a:latin typeface="Arial" panose="020B0604020202020204" pitchFamily="34" charset="0"/>
                <a:cs typeface="Arial" panose="020B0604020202020204" pitchFamily="34" charset="0"/>
              </a:rPr>
              <a:t>capabilities </a:t>
            </a:r>
            <a:endParaRPr lang="en-US" sz="2400" dirty="0" smtClean="0">
              <a:solidFill>
                <a:schemeClr val="tx1">
                  <a:lumMod val="75000"/>
                  <a:lumOff val="25000"/>
                </a:schemeClr>
              </a:solidFill>
              <a:latin typeface="Arial" panose="020B0604020202020204" pitchFamily="34" charset="0"/>
              <a:cs typeface="Arial" panose="020B0604020202020204" pitchFamily="34" charset="0"/>
            </a:endParaRPr>
          </a:p>
          <a:p>
            <a:pPr lvl="1">
              <a:buClr>
                <a:srgbClr val="00B0F0"/>
              </a:buClr>
              <a:buFont typeface="Arial" panose="020B0604020202020204" pitchFamily="34" charset="0"/>
              <a:buChar char="•"/>
            </a:pPr>
            <a:r>
              <a:rPr lang="en-US" sz="1800" dirty="0" smtClean="0">
                <a:solidFill>
                  <a:schemeClr val="tx1">
                    <a:lumMod val="75000"/>
                    <a:lumOff val="25000"/>
                  </a:schemeClr>
                </a:solidFill>
                <a:latin typeface="Arial" panose="020B0604020202020204" pitchFamily="34" charset="0"/>
                <a:cs typeface="Arial" panose="020B0604020202020204" pitchFamily="34" charset="0"/>
              </a:rPr>
              <a:t>Literacy</a:t>
            </a:r>
          </a:p>
          <a:p>
            <a:pPr lvl="1">
              <a:buClr>
                <a:srgbClr val="00B0F0"/>
              </a:buClr>
              <a:buFont typeface="Arial" panose="020B0604020202020204" pitchFamily="34" charset="0"/>
              <a:buChar char="•"/>
            </a:pPr>
            <a:r>
              <a:rPr lang="en-US" sz="1800" dirty="0" smtClean="0">
                <a:solidFill>
                  <a:schemeClr val="tx1">
                    <a:lumMod val="75000"/>
                    <a:lumOff val="25000"/>
                  </a:schemeClr>
                </a:solidFill>
                <a:latin typeface="Arial" panose="020B0604020202020204" pitchFamily="34" charset="0"/>
                <a:cs typeface="Arial" panose="020B0604020202020204" pitchFamily="34" charset="0"/>
              </a:rPr>
              <a:t>Numeracy</a:t>
            </a:r>
          </a:p>
          <a:p>
            <a:pPr lvl="1">
              <a:buClr>
                <a:srgbClr val="00B0F0"/>
              </a:buClr>
              <a:buFont typeface="Arial" panose="020B0604020202020204" pitchFamily="34" charset="0"/>
              <a:buChar char="•"/>
            </a:pPr>
            <a:r>
              <a:rPr lang="en-US" sz="1800" dirty="0" smtClean="0">
                <a:solidFill>
                  <a:schemeClr val="tx1">
                    <a:lumMod val="75000"/>
                    <a:lumOff val="25000"/>
                  </a:schemeClr>
                </a:solidFill>
                <a:latin typeface="Arial" panose="020B0604020202020204" pitchFamily="34" charset="0"/>
                <a:cs typeface="Arial" panose="020B0604020202020204" pitchFamily="34" charset="0"/>
              </a:rPr>
              <a:t>Information and communication technology capability</a:t>
            </a:r>
          </a:p>
          <a:p>
            <a:pPr lvl="1">
              <a:buClr>
                <a:srgbClr val="00B0F0"/>
              </a:buClr>
              <a:buFont typeface="Arial" panose="020B0604020202020204" pitchFamily="34" charset="0"/>
              <a:buChar char="•"/>
            </a:pPr>
            <a:r>
              <a:rPr lang="en-US" sz="1800" dirty="0" smtClean="0">
                <a:solidFill>
                  <a:schemeClr val="tx1">
                    <a:lumMod val="75000"/>
                    <a:lumOff val="25000"/>
                  </a:schemeClr>
                </a:solidFill>
                <a:latin typeface="Arial" panose="020B0604020202020204" pitchFamily="34" charset="0"/>
                <a:cs typeface="Arial" panose="020B0604020202020204" pitchFamily="34" charset="0"/>
              </a:rPr>
              <a:t>Critical and creative thinking</a:t>
            </a:r>
          </a:p>
          <a:p>
            <a:pPr lvl="1">
              <a:buClr>
                <a:srgbClr val="00B0F0"/>
              </a:buClr>
              <a:buFont typeface="Arial" panose="020B0604020202020204" pitchFamily="34" charset="0"/>
              <a:buChar char="•"/>
            </a:pPr>
            <a:r>
              <a:rPr lang="en-US" sz="1800" dirty="0" smtClean="0">
                <a:solidFill>
                  <a:schemeClr val="tx1">
                    <a:lumMod val="75000"/>
                    <a:lumOff val="25000"/>
                  </a:schemeClr>
                </a:solidFill>
                <a:latin typeface="Arial" panose="020B0604020202020204" pitchFamily="34" charset="0"/>
                <a:cs typeface="Arial" panose="020B0604020202020204" pitchFamily="34" charset="0"/>
              </a:rPr>
              <a:t>Personal and social capability</a:t>
            </a:r>
          </a:p>
          <a:p>
            <a:pPr lvl="1">
              <a:buClr>
                <a:srgbClr val="00B0F0"/>
              </a:buClr>
              <a:buFont typeface="Arial" panose="020B0604020202020204" pitchFamily="34" charset="0"/>
              <a:buChar char="•"/>
            </a:pPr>
            <a:r>
              <a:rPr lang="en-US" sz="1800" dirty="0" smtClean="0">
                <a:solidFill>
                  <a:schemeClr val="tx1">
                    <a:lumMod val="75000"/>
                    <a:lumOff val="25000"/>
                  </a:schemeClr>
                </a:solidFill>
                <a:latin typeface="Arial" panose="020B0604020202020204" pitchFamily="34" charset="0"/>
                <a:cs typeface="Arial" panose="020B0604020202020204" pitchFamily="34" charset="0"/>
              </a:rPr>
              <a:t>Ethical understanding</a:t>
            </a:r>
          </a:p>
          <a:p>
            <a:pPr lvl="1">
              <a:buClr>
                <a:srgbClr val="00B0F0"/>
              </a:buClr>
              <a:buFont typeface="Arial" panose="020B0604020202020204" pitchFamily="34" charset="0"/>
              <a:buChar char="•"/>
            </a:pPr>
            <a:r>
              <a:rPr lang="en-US" sz="1800" dirty="0" smtClean="0">
                <a:solidFill>
                  <a:schemeClr val="tx1">
                    <a:lumMod val="75000"/>
                    <a:lumOff val="25000"/>
                  </a:schemeClr>
                </a:solidFill>
                <a:latin typeface="Arial" panose="020B0604020202020204" pitchFamily="34" charset="0"/>
                <a:cs typeface="Arial" panose="020B0604020202020204" pitchFamily="34" charset="0"/>
              </a:rPr>
              <a:t>Intercultural understanding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1838726"/>
            <a:ext cx="5004048" cy="693921"/>
          </a:xfrm>
          <a:prstGeom prst="rect">
            <a:avLst/>
          </a:prstGeom>
        </p:spPr>
      </p:pic>
    </p:spTree>
    <p:extLst>
      <p:ext uri="{BB962C8B-B14F-4D97-AF65-F5344CB8AC3E}">
        <p14:creationId xmlns:p14="http://schemas.microsoft.com/office/powerpoint/2010/main" val="271555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500"/>
                                        <p:tgtEl>
                                          <p:spTgt spid="4">
                                            <p:txEl>
                                              <p:pRg st="5" end="5"/>
                                            </p:txEl>
                                          </p:spTgt>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500"/>
                                        <p:tgtEl>
                                          <p:spTgt spid="4">
                                            <p:txEl>
                                              <p:pRg st="6" end="6"/>
                                            </p:txEl>
                                          </p:spTgt>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bwMode="auto">
          <a:xfrm>
            <a:off x="0" y="18864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pPr algn="ctr"/>
            <a:r>
              <a:rPr lang="en-US" sz="4400" kern="0" spc="-150" dirty="0">
                <a:solidFill>
                  <a:schemeClr val="bg1"/>
                </a:solidFill>
              </a:rPr>
              <a:t>Key Resources</a:t>
            </a:r>
            <a:endParaRPr lang="en-AU" sz="4400" kern="0" spc="-150" dirty="0">
              <a:solidFill>
                <a:schemeClr val="bg1"/>
              </a:solidFill>
            </a:endParaRPr>
          </a:p>
        </p:txBody>
      </p:sp>
      <p:sp>
        <p:nvSpPr>
          <p:cNvPr id="3" name="Content Placeholder 2"/>
          <p:cNvSpPr>
            <a:spLocks noGrp="1"/>
          </p:cNvSpPr>
          <p:nvPr>
            <p:ph idx="1"/>
          </p:nvPr>
        </p:nvSpPr>
        <p:spPr>
          <a:xfrm>
            <a:off x="446856" y="1916832"/>
            <a:ext cx="8229600" cy="2808312"/>
          </a:xfrm>
        </p:spPr>
        <p:txBody>
          <a:bodyPr/>
          <a:lstStyle/>
          <a:p>
            <a:pPr>
              <a:buClr>
                <a:srgbClr val="00B0F0"/>
              </a:buClr>
              <a:buFont typeface="Wingdings" panose="05000000000000000000" pitchFamily="2" charset="2"/>
              <a:buChar char="§"/>
            </a:pPr>
            <a:r>
              <a:rPr lang="en-US" dirty="0" smtClean="0">
                <a:solidFill>
                  <a:schemeClr val="tx1">
                    <a:lumMod val="75000"/>
                    <a:lumOff val="25000"/>
                  </a:schemeClr>
                </a:solidFill>
              </a:rPr>
              <a:t>Community </a:t>
            </a:r>
            <a:r>
              <a:rPr lang="en-US" dirty="0">
                <a:solidFill>
                  <a:schemeClr val="tx1">
                    <a:lumMod val="75000"/>
                    <a:lumOff val="25000"/>
                  </a:schemeClr>
                </a:solidFill>
              </a:rPr>
              <a:t>Studies minisite</a:t>
            </a:r>
            <a:endParaRPr lang="en-AU" dirty="0">
              <a:solidFill>
                <a:schemeClr val="tx1">
                  <a:lumMod val="75000"/>
                  <a:lumOff val="25000"/>
                </a:schemeClr>
              </a:solidFill>
            </a:endParaRPr>
          </a:p>
          <a:p>
            <a:pPr>
              <a:buClr>
                <a:srgbClr val="00B0F0"/>
              </a:buClr>
              <a:buFont typeface="Wingdings" panose="05000000000000000000" pitchFamily="2" charset="2"/>
              <a:buChar char="§"/>
            </a:pPr>
            <a:r>
              <a:rPr lang="en-US" dirty="0" smtClean="0">
                <a:solidFill>
                  <a:schemeClr val="tx1">
                    <a:lumMod val="75000"/>
                    <a:lumOff val="25000"/>
                  </a:schemeClr>
                </a:solidFill>
              </a:rPr>
              <a:t>2016 Subject </a:t>
            </a:r>
            <a:r>
              <a:rPr lang="en-US" dirty="0">
                <a:solidFill>
                  <a:schemeClr val="tx1">
                    <a:lumMod val="75000"/>
                    <a:lumOff val="25000"/>
                  </a:schemeClr>
                </a:solidFill>
              </a:rPr>
              <a:t>O</a:t>
            </a:r>
            <a:r>
              <a:rPr lang="en-US" dirty="0" smtClean="0">
                <a:solidFill>
                  <a:schemeClr val="tx1">
                    <a:lumMod val="75000"/>
                    <a:lumOff val="25000"/>
                  </a:schemeClr>
                </a:solidFill>
              </a:rPr>
              <a:t>utline</a:t>
            </a:r>
          </a:p>
          <a:p>
            <a:pPr>
              <a:buClr>
                <a:srgbClr val="00B0F0"/>
              </a:buClr>
              <a:buFont typeface="Wingdings" panose="05000000000000000000" pitchFamily="2" charset="2"/>
              <a:buChar char="§"/>
            </a:pPr>
            <a:r>
              <a:rPr lang="en-US" dirty="0" smtClean="0">
                <a:solidFill>
                  <a:schemeClr val="tx1">
                    <a:lumMod val="75000"/>
                    <a:lumOff val="25000"/>
                  </a:schemeClr>
                </a:solidFill>
              </a:rPr>
              <a:t>Stage 2 Subject Operational </a:t>
            </a:r>
            <a:r>
              <a:rPr lang="en-US" dirty="0">
                <a:solidFill>
                  <a:schemeClr val="tx1">
                    <a:lumMod val="75000"/>
                    <a:lumOff val="25000"/>
                  </a:schemeClr>
                </a:solidFill>
              </a:rPr>
              <a:t>I</a:t>
            </a:r>
            <a:r>
              <a:rPr lang="en-US" dirty="0" smtClean="0">
                <a:solidFill>
                  <a:schemeClr val="tx1">
                    <a:lumMod val="75000"/>
                    <a:lumOff val="25000"/>
                  </a:schemeClr>
                </a:solidFill>
              </a:rPr>
              <a:t>nformation</a:t>
            </a:r>
          </a:p>
          <a:p>
            <a:pPr>
              <a:buClr>
                <a:srgbClr val="00B0F0"/>
              </a:buClr>
              <a:buFont typeface="Wingdings" panose="05000000000000000000" pitchFamily="2" charset="2"/>
              <a:buChar char="§"/>
            </a:pPr>
            <a:r>
              <a:rPr lang="en-US" dirty="0" smtClean="0">
                <a:solidFill>
                  <a:schemeClr val="tx1">
                    <a:lumMod val="75000"/>
                    <a:lumOff val="25000"/>
                  </a:schemeClr>
                </a:solidFill>
              </a:rPr>
              <a:t>Stage 1 Information and Guidelines</a:t>
            </a:r>
          </a:p>
          <a:p>
            <a:pPr>
              <a:buClr>
                <a:srgbClr val="00B0F0"/>
              </a:buClr>
              <a:buFont typeface="Wingdings" panose="05000000000000000000" pitchFamily="2" charset="2"/>
              <a:buChar char="§"/>
            </a:pPr>
            <a:r>
              <a:rPr lang="en-US" dirty="0" smtClean="0">
                <a:solidFill>
                  <a:schemeClr val="tx1">
                    <a:lumMod val="75000"/>
                    <a:lumOff val="25000"/>
                  </a:schemeClr>
                </a:solidFill>
              </a:rPr>
              <a:t>Schools Online </a:t>
            </a:r>
            <a:r>
              <a:rPr lang="en-US" dirty="0">
                <a:solidFill>
                  <a:schemeClr val="tx1">
                    <a:lumMod val="75000"/>
                    <a:lumOff val="25000"/>
                  </a:schemeClr>
                </a:solidFill>
              </a:rPr>
              <a:t>T</a:t>
            </a:r>
            <a:r>
              <a:rPr lang="en-US" dirty="0" smtClean="0">
                <a:solidFill>
                  <a:schemeClr val="tx1">
                    <a:lumMod val="75000"/>
                    <a:lumOff val="25000"/>
                  </a:schemeClr>
                </a:solidFill>
              </a:rPr>
              <a:t>eacher </a:t>
            </a:r>
            <a:r>
              <a:rPr lang="en-US" dirty="0">
                <a:solidFill>
                  <a:schemeClr val="tx1">
                    <a:lumMod val="75000"/>
                    <a:lumOff val="25000"/>
                  </a:schemeClr>
                </a:solidFill>
              </a:rPr>
              <a:t>I</a:t>
            </a:r>
            <a:r>
              <a:rPr lang="en-US" dirty="0" smtClean="0">
                <a:solidFill>
                  <a:schemeClr val="tx1">
                    <a:lumMod val="75000"/>
                    <a:lumOff val="25000"/>
                  </a:schemeClr>
                </a:solidFill>
              </a:rPr>
              <a:t>nstructional </a:t>
            </a:r>
            <a:r>
              <a:rPr lang="en-US" dirty="0">
                <a:solidFill>
                  <a:schemeClr val="tx1">
                    <a:lumMod val="75000"/>
                    <a:lumOff val="25000"/>
                  </a:schemeClr>
                </a:solidFill>
              </a:rPr>
              <a:t>B</a:t>
            </a:r>
            <a:r>
              <a:rPr lang="en-US" dirty="0" smtClean="0">
                <a:solidFill>
                  <a:schemeClr val="tx1">
                    <a:lumMod val="75000"/>
                    <a:lumOff val="25000"/>
                  </a:schemeClr>
                </a:solidFill>
              </a:rPr>
              <a:t>ooklet</a:t>
            </a:r>
          </a:p>
        </p:txBody>
      </p:sp>
    </p:spTree>
    <p:extLst>
      <p:ext uri="{BB962C8B-B14F-4D97-AF65-F5344CB8AC3E}">
        <p14:creationId xmlns:p14="http://schemas.microsoft.com/office/powerpoint/2010/main" val="372044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2276872"/>
            <a:ext cx="2983015" cy="4009709"/>
          </a:xfrm>
          <a:prstGeom prst="rect">
            <a:avLst/>
          </a:prstGeom>
        </p:spPr>
      </p:pic>
      <p:sp>
        <p:nvSpPr>
          <p:cNvPr id="2" name="Title 1"/>
          <p:cNvSpPr>
            <a:spLocks noGrp="1"/>
          </p:cNvSpPr>
          <p:nvPr>
            <p:ph type="title"/>
          </p:nvPr>
        </p:nvSpPr>
        <p:spPr>
          <a:xfrm>
            <a:off x="4647" y="188640"/>
            <a:ext cx="9144000" cy="1143000"/>
          </a:xfrm>
        </p:spPr>
        <p:txBody>
          <a:bodyPr>
            <a:normAutofit/>
          </a:bodyPr>
          <a:lstStyle/>
          <a:p>
            <a:pPr algn="ctr"/>
            <a:r>
              <a:rPr lang="en-US" sz="5400" b="1" spc="-150" dirty="0" smtClean="0">
                <a:solidFill>
                  <a:schemeClr val="bg1"/>
                </a:solidFill>
              </a:rPr>
              <a:t>  What’s next?</a:t>
            </a:r>
            <a:endParaRPr lang="en-AU" sz="5400" b="1" spc="-150" dirty="0">
              <a:solidFill>
                <a:schemeClr val="bg1"/>
              </a:solidFill>
            </a:endParaRPr>
          </a:p>
        </p:txBody>
      </p:sp>
      <p:sp>
        <p:nvSpPr>
          <p:cNvPr id="3" name="Content Placeholder 2"/>
          <p:cNvSpPr>
            <a:spLocks noGrp="1"/>
          </p:cNvSpPr>
          <p:nvPr>
            <p:ph idx="1"/>
          </p:nvPr>
        </p:nvSpPr>
        <p:spPr>
          <a:xfrm>
            <a:off x="457199" y="1700808"/>
            <a:ext cx="5554961" cy="3456384"/>
          </a:xfrm>
        </p:spPr>
        <p:txBody>
          <a:bodyPr>
            <a:noAutofit/>
          </a:bodyPr>
          <a:lstStyle/>
          <a:p>
            <a:pPr>
              <a:spcBef>
                <a:spcPts val="1200"/>
              </a:spcBef>
              <a:buClr>
                <a:srgbClr val="00B0F0"/>
              </a:buClr>
              <a:buFont typeface="Wingdings" panose="05000000000000000000" pitchFamily="2" charset="2"/>
              <a:buChar char="§"/>
            </a:pPr>
            <a:r>
              <a:rPr lang="en-US" sz="2800" b="1" dirty="0" smtClean="0">
                <a:solidFill>
                  <a:schemeClr val="bg1"/>
                </a:solidFill>
                <a:latin typeface="Arial" panose="020B0604020202020204" pitchFamily="34" charset="0"/>
                <a:cs typeface="Arial" panose="020B0604020202020204" pitchFamily="34" charset="0"/>
              </a:rPr>
              <a:t>School planning – subjects </a:t>
            </a:r>
          </a:p>
          <a:p>
            <a:pPr>
              <a:spcBef>
                <a:spcPts val="1200"/>
              </a:spcBef>
              <a:buClr>
                <a:srgbClr val="00B0F0"/>
              </a:buClr>
              <a:buFont typeface="Wingdings" panose="05000000000000000000" pitchFamily="2" charset="2"/>
              <a:buChar char="§"/>
            </a:pPr>
            <a:r>
              <a:rPr lang="en-US" sz="2800" b="1" dirty="0" smtClean="0">
                <a:solidFill>
                  <a:schemeClr val="bg1"/>
                </a:solidFill>
                <a:latin typeface="Arial" panose="020B0604020202020204" pitchFamily="34" charset="0"/>
                <a:cs typeface="Arial" panose="020B0604020202020204" pitchFamily="34" charset="0"/>
              </a:rPr>
              <a:t>Teacher planning </a:t>
            </a:r>
          </a:p>
          <a:p>
            <a:pPr lvl="1">
              <a:spcBef>
                <a:spcPts val="1200"/>
              </a:spcBef>
              <a:buClr>
                <a:srgbClr val="00B0F0"/>
              </a:buClr>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familiarise yourself with the </a:t>
            </a:r>
            <a:r>
              <a:rPr lang="en-US" sz="2400" b="1" smtClean="0">
                <a:solidFill>
                  <a:schemeClr val="bg1"/>
                </a:solidFill>
                <a:latin typeface="Arial" panose="020B0604020202020204" pitchFamily="34" charset="0"/>
                <a:cs typeface="Arial" panose="020B0604020202020204" pitchFamily="34" charset="0"/>
              </a:rPr>
              <a:t>Subject Outline</a:t>
            </a:r>
            <a:endParaRPr lang="en-US" sz="2400" b="1" dirty="0">
              <a:solidFill>
                <a:schemeClr val="bg1"/>
              </a:solidFill>
              <a:latin typeface="Arial" panose="020B0604020202020204" pitchFamily="34" charset="0"/>
              <a:cs typeface="Arial" panose="020B0604020202020204" pitchFamily="34" charset="0"/>
            </a:endParaRPr>
          </a:p>
          <a:p>
            <a:pPr lvl="1">
              <a:buClr>
                <a:srgbClr val="00B0F0"/>
              </a:buClr>
              <a:buFont typeface="Arial" panose="020B0604020202020204" pitchFamily="34" charset="0"/>
              <a:buChar char="•"/>
            </a:pPr>
            <a:r>
              <a:rPr lang="en-US" sz="2400" b="1" dirty="0" smtClean="0">
                <a:solidFill>
                  <a:schemeClr val="bg1"/>
                </a:solidFill>
                <a:latin typeface="Arial" panose="020B0604020202020204" pitchFamily="34" charset="0"/>
                <a:cs typeface="Arial" panose="020B0604020202020204" pitchFamily="34" charset="0"/>
              </a:rPr>
              <a:t>teaching program</a:t>
            </a:r>
          </a:p>
          <a:p>
            <a:pPr lvl="1">
              <a:buClr>
                <a:srgbClr val="00B0F0"/>
              </a:buClr>
              <a:buFont typeface="Arial" panose="020B0604020202020204" pitchFamily="34" charset="0"/>
              <a:buChar char="•"/>
            </a:pPr>
            <a:r>
              <a:rPr lang="en-US" sz="2400" b="1" dirty="0" smtClean="0">
                <a:solidFill>
                  <a:schemeClr val="bg1"/>
                </a:solidFill>
                <a:latin typeface="Arial" panose="020B0604020202020204" pitchFamily="34" charset="0"/>
                <a:cs typeface="Arial" panose="020B0604020202020204" pitchFamily="34" charset="0"/>
              </a:rPr>
              <a:t>Assessment </a:t>
            </a:r>
            <a:r>
              <a:rPr lang="en-US" sz="2400" b="1" dirty="0">
                <a:solidFill>
                  <a:schemeClr val="bg1"/>
                </a:solidFill>
                <a:latin typeface="Arial" panose="020B0604020202020204" pitchFamily="34" charset="0"/>
                <a:cs typeface="Arial" panose="020B0604020202020204" pitchFamily="34" charset="0"/>
              </a:rPr>
              <a:t>P</a:t>
            </a:r>
            <a:r>
              <a:rPr lang="en-US" sz="2400" b="1" dirty="0" smtClean="0">
                <a:solidFill>
                  <a:schemeClr val="bg1"/>
                </a:solidFill>
                <a:latin typeface="Arial" panose="020B0604020202020204" pitchFamily="34" charset="0"/>
                <a:cs typeface="Arial" panose="020B0604020202020204" pitchFamily="34" charset="0"/>
              </a:rPr>
              <a:t>rogram Planner</a:t>
            </a:r>
          </a:p>
          <a:p>
            <a:pPr lvl="1">
              <a:buClr>
                <a:srgbClr val="00B0F0"/>
              </a:buClr>
              <a:buFont typeface="Arial" panose="020B0604020202020204" pitchFamily="34" charset="0"/>
              <a:buChar char="•"/>
            </a:pPr>
            <a:r>
              <a:rPr lang="en-US" sz="2400" b="1" dirty="0" smtClean="0">
                <a:solidFill>
                  <a:schemeClr val="bg1"/>
                </a:solidFill>
                <a:latin typeface="Arial" panose="020B0604020202020204" pitchFamily="34" charset="0"/>
                <a:cs typeface="Arial" panose="020B0604020202020204" pitchFamily="34" charset="0"/>
              </a:rPr>
              <a:t>Tasks</a:t>
            </a:r>
          </a:p>
          <a:p>
            <a:pPr lvl="1">
              <a:buClr>
                <a:srgbClr val="00B0F0"/>
              </a:buClr>
              <a:buFont typeface="Arial" panose="020B0604020202020204" pitchFamily="34" charset="0"/>
              <a:buChar char="•"/>
            </a:pPr>
            <a:r>
              <a:rPr lang="en-US" sz="2400" b="1" dirty="0" smtClean="0">
                <a:solidFill>
                  <a:schemeClr val="bg1"/>
                </a:solidFill>
                <a:latin typeface="Arial" panose="020B0604020202020204" pitchFamily="34" charset="0"/>
                <a:cs typeface="Arial" panose="020B0604020202020204" pitchFamily="34" charset="0"/>
              </a:rPr>
              <a:t>Assessment requirements</a:t>
            </a:r>
          </a:p>
        </p:txBody>
      </p:sp>
    </p:spTree>
    <p:extLst>
      <p:ext uri="{BB962C8B-B14F-4D97-AF65-F5344CB8AC3E}">
        <p14:creationId xmlns:p14="http://schemas.microsoft.com/office/powerpoint/2010/main" val="72412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88640"/>
            <a:ext cx="9144000" cy="1143000"/>
          </a:xfrm>
        </p:spPr>
        <p:txBody>
          <a:bodyPr/>
          <a:lstStyle/>
          <a:p>
            <a:pPr algn="ctr"/>
            <a:r>
              <a:rPr lang="en-US" sz="4400" spc="-150" dirty="0" smtClean="0">
                <a:solidFill>
                  <a:schemeClr val="bg1"/>
                </a:solidFill>
              </a:rPr>
              <a:t>Stage 1 Community Studies</a:t>
            </a:r>
            <a:endParaRPr lang="en-AU" sz="4400" spc="-150" dirty="0">
              <a:solidFill>
                <a:schemeClr val="bg1"/>
              </a:solidFill>
            </a:endParaRPr>
          </a:p>
        </p:txBody>
      </p:sp>
      <p:sp>
        <p:nvSpPr>
          <p:cNvPr id="3" name="Content Placeholder 2"/>
          <p:cNvSpPr>
            <a:spLocks noGrp="1"/>
          </p:cNvSpPr>
          <p:nvPr>
            <p:ph idx="1"/>
          </p:nvPr>
        </p:nvSpPr>
        <p:spPr>
          <a:xfrm>
            <a:off x="457200" y="1844700"/>
            <a:ext cx="8229600" cy="3096468"/>
          </a:xfrm>
        </p:spPr>
        <p:txBody>
          <a:bodyPr/>
          <a:lstStyle/>
          <a:p>
            <a:pPr marL="0" indent="0">
              <a:buNone/>
            </a:pPr>
            <a:r>
              <a:rPr lang="en-US" sz="2800" b="1" dirty="0" smtClean="0">
                <a:solidFill>
                  <a:srgbClr val="0070C0"/>
                </a:solidFill>
              </a:rPr>
              <a:t>What has changed?</a:t>
            </a:r>
          </a:p>
          <a:p>
            <a:pPr>
              <a:buClr>
                <a:srgbClr val="00B0F0"/>
              </a:buClr>
              <a:buFont typeface="Wingdings" panose="05000000000000000000" pitchFamily="2" charset="2"/>
              <a:buChar char="§"/>
            </a:pPr>
            <a:r>
              <a:rPr lang="en-US" sz="2400" dirty="0" smtClean="0">
                <a:solidFill>
                  <a:schemeClr val="tx1">
                    <a:lumMod val="75000"/>
                    <a:lumOff val="25000"/>
                  </a:schemeClr>
                </a:solidFill>
              </a:rPr>
              <a:t>Capabilities</a:t>
            </a:r>
          </a:p>
          <a:p>
            <a:pPr marL="0" lvl="1" indent="0">
              <a:spcBef>
                <a:spcPts val="2400"/>
              </a:spcBef>
              <a:buNone/>
            </a:pPr>
            <a:r>
              <a:rPr lang="en-US" sz="2800" b="1" dirty="0" smtClean="0">
                <a:solidFill>
                  <a:srgbClr val="0070C0"/>
                </a:solidFill>
              </a:rPr>
              <a:t>Flow on changes</a:t>
            </a:r>
          </a:p>
          <a:p>
            <a:pPr marL="347472" lvl="2" indent="-347472">
              <a:buClr>
                <a:srgbClr val="00B0F0"/>
              </a:buClr>
              <a:buFont typeface="Wingdings" panose="05000000000000000000" pitchFamily="2" charset="2"/>
              <a:buChar char="§"/>
            </a:pPr>
            <a:r>
              <a:rPr lang="en-US" dirty="0" smtClean="0">
                <a:solidFill>
                  <a:schemeClr val="tx1">
                    <a:lumMod val="75000"/>
                    <a:lumOff val="25000"/>
                  </a:schemeClr>
                </a:solidFill>
              </a:rPr>
              <a:t>Learning and Assessment Plan proforma</a:t>
            </a:r>
          </a:p>
          <a:p>
            <a:pPr marL="347472" lvl="2" indent="-347472">
              <a:buClr>
                <a:srgbClr val="00B0F0"/>
              </a:buClr>
              <a:buFont typeface="Wingdings" panose="05000000000000000000" pitchFamily="2" charset="2"/>
              <a:buChar char="§"/>
            </a:pPr>
            <a:r>
              <a:rPr lang="en-US" dirty="0" smtClean="0">
                <a:solidFill>
                  <a:schemeClr val="tx1">
                    <a:lumMod val="75000"/>
                    <a:lumOff val="25000"/>
                  </a:schemeClr>
                </a:solidFill>
              </a:rPr>
              <a:t>Learning and Assessment Plan checklist for teachers</a:t>
            </a:r>
          </a:p>
          <a:p>
            <a:pPr marL="347472" lvl="2" indent="-347472">
              <a:buClr>
                <a:srgbClr val="00B0F0"/>
              </a:buClr>
              <a:buFont typeface="Wingdings" panose="05000000000000000000" pitchFamily="2" charset="2"/>
              <a:buChar char="§"/>
            </a:pPr>
            <a:r>
              <a:rPr lang="en-US" dirty="0" smtClean="0">
                <a:solidFill>
                  <a:schemeClr val="tx1">
                    <a:lumMod val="75000"/>
                    <a:lumOff val="25000"/>
                  </a:schemeClr>
                </a:solidFill>
              </a:rPr>
              <a:t>Contract of </a:t>
            </a:r>
            <a:r>
              <a:rPr lang="en-US" dirty="0">
                <a:solidFill>
                  <a:schemeClr val="tx1">
                    <a:lumMod val="75000"/>
                    <a:lumOff val="25000"/>
                  </a:schemeClr>
                </a:solidFill>
              </a:rPr>
              <a:t>W</a:t>
            </a:r>
            <a:r>
              <a:rPr lang="en-US" dirty="0" smtClean="0">
                <a:solidFill>
                  <a:schemeClr val="tx1">
                    <a:lumMod val="75000"/>
                    <a:lumOff val="25000"/>
                  </a:schemeClr>
                </a:solidFill>
              </a:rPr>
              <a:t>ork template</a:t>
            </a:r>
            <a:endParaRPr lang="en-US" dirty="0">
              <a:solidFill>
                <a:schemeClr val="tx1">
                  <a:lumMod val="75000"/>
                  <a:lumOff val="25000"/>
                </a:schemeClr>
              </a:solidFill>
            </a:endParaRPr>
          </a:p>
          <a:p>
            <a:endParaRPr lang="en-US" sz="2400" dirty="0">
              <a:solidFill>
                <a:schemeClr val="tx1">
                  <a:lumMod val="75000"/>
                  <a:lumOff val="25000"/>
                </a:schemeClr>
              </a:solidFill>
            </a:endParaRPr>
          </a:p>
          <a:p>
            <a:pPr lvl="1"/>
            <a:endParaRPr lang="en-AU" sz="2400" dirty="0">
              <a:solidFill>
                <a:schemeClr val="tx1">
                  <a:lumMod val="75000"/>
                  <a:lumOff val="25000"/>
                </a:schemeClr>
              </a:solidFill>
            </a:endParaRPr>
          </a:p>
        </p:txBody>
      </p:sp>
    </p:spTree>
    <p:extLst>
      <p:ext uri="{BB962C8B-B14F-4D97-AF65-F5344CB8AC3E}">
        <p14:creationId xmlns:p14="http://schemas.microsoft.com/office/powerpoint/2010/main" val="281480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par>
                          <p:cTn id="20" fill="hold">
                            <p:stCondLst>
                              <p:cond delay="0"/>
                            </p:stCondLst>
                            <p:childTnLst>
                              <p:par>
                                <p:cTn id="21" presetID="2" presetClass="entr" presetSubtype="2"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2" fill="hold" nodeType="afterEffect">
                                  <p:stCondLst>
                                    <p:cond delay="30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1800"/>
                            </p:stCondLst>
                            <p:childTnLst>
                              <p:par>
                                <p:cTn id="31" presetID="2" presetClass="entr" presetSubtype="2" fill="hold" nodeType="afterEffect">
                                  <p:stCondLst>
                                    <p:cond delay="25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88640"/>
            <a:ext cx="9144000" cy="1143000"/>
          </a:xfrm>
        </p:spPr>
        <p:txBody>
          <a:bodyPr/>
          <a:lstStyle/>
          <a:p>
            <a:pPr algn="ctr"/>
            <a:r>
              <a:rPr lang="en-US" sz="4000" spc="-150" dirty="0" smtClean="0">
                <a:solidFill>
                  <a:schemeClr val="bg1"/>
                </a:solidFill>
              </a:rPr>
              <a:t>Stage 2 Community Studies Options</a:t>
            </a:r>
            <a:endParaRPr lang="en-AU" sz="4000" spc="-150" dirty="0">
              <a:solidFill>
                <a:schemeClr val="bg1"/>
              </a:solidFill>
            </a:endParaRPr>
          </a:p>
        </p:txBody>
      </p:sp>
      <p:sp>
        <p:nvSpPr>
          <p:cNvPr id="3" name="Content Placeholder 2"/>
          <p:cNvSpPr>
            <a:spLocks noGrp="1"/>
          </p:cNvSpPr>
          <p:nvPr>
            <p:ph idx="1"/>
          </p:nvPr>
        </p:nvSpPr>
        <p:spPr>
          <a:xfrm>
            <a:off x="224715" y="1703349"/>
            <a:ext cx="4320480" cy="4101915"/>
          </a:xfrm>
        </p:spPr>
        <p:txBody>
          <a:bodyPr/>
          <a:lstStyle/>
          <a:p>
            <a:pPr marL="0" indent="0">
              <a:buNone/>
            </a:pPr>
            <a:r>
              <a:rPr lang="en-US" sz="2400" b="1" dirty="0" smtClean="0">
                <a:solidFill>
                  <a:srgbClr val="0070C0"/>
                </a:solidFill>
              </a:rPr>
              <a:t>Community Studies A</a:t>
            </a:r>
          </a:p>
          <a:p>
            <a:pPr>
              <a:buClr>
                <a:srgbClr val="00B0F0"/>
              </a:buClr>
              <a:buFont typeface="Wingdings" panose="05000000000000000000" pitchFamily="2" charset="2"/>
              <a:buChar char="§"/>
            </a:pPr>
            <a:r>
              <a:rPr lang="en-US" sz="2000" dirty="0" smtClean="0">
                <a:solidFill>
                  <a:schemeClr val="tx1">
                    <a:lumMod val="75000"/>
                    <a:lumOff val="25000"/>
                  </a:schemeClr>
                </a:solidFill>
              </a:rPr>
              <a:t>6 areas of study</a:t>
            </a:r>
          </a:p>
          <a:p>
            <a:pPr>
              <a:buClr>
                <a:srgbClr val="00B0F0"/>
              </a:buClr>
              <a:buFont typeface="Wingdings" panose="05000000000000000000" pitchFamily="2" charset="2"/>
              <a:buChar char="§"/>
            </a:pPr>
            <a:r>
              <a:rPr lang="en-US" sz="2000" dirty="0" smtClean="0">
                <a:solidFill>
                  <a:schemeClr val="tx1">
                    <a:lumMod val="75000"/>
                    <a:lumOff val="25000"/>
                  </a:schemeClr>
                </a:solidFill>
              </a:rPr>
              <a:t>School assessment; contract, folio &amp; presentation</a:t>
            </a:r>
          </a:p>
          <a:p>
            <a:pPr>
              <a:buClr>
                <a:srgbClr val="00B0F0"/>
              </a:buClr>
              <a:buFont typeface="Wingdings" panose="05000000000000000000" pitchFamily="2" charset="2"/>
              <a:buChar char="§"/>
            </a:pPr>
            <a:endParaRPr lang="en-US" sz="2000" dirty="0" smtClean="0">
              <a:solidFill>
                <a:schemeClr val="tx1">
                  <a:lumMod val="75000"/>
                  <a:lumOff val="25000"/>
                </a:schemeClr>
              </a:solidFill>
            </a:endParaRPr>
          </a:p>
          <a:p>
            <a:pPr>
              <a:buClr>
                <a:srgbClr val="00B0F0"/>
              </a:buClr>
              <a:buFont typeface="Wingdings" panose="05000000000000000000" pitchFamily="2" charset="2"/>
              <a:buChar char="§"/>
            </a:pPr>
            <a:r>
              <a:rPr lang="en-US" sz="2000" dirty="0" smtClean="0">
                <a:solidFill>
                  <a:schemeClr val="tx1">
                    <a:lumMod val="75000"/>
                    <a:lumOff val="25000"/>
                  </a:schemeClr>
                </a:solidFill>
              </a:rPr>
              <a:t>Reflection is the external assessment</a:t>
            </a:r>
          </a:p>
          <a:p>
            <a:pPr>
              <a:buClr>
                <a:srgbClr val="00B0F0"/>
              </a:buClr>
              <a:buFont typeface="Wingdings" panose="05000000000000000000" pitchFamily="2" charset="2"/>
              <a:buChar char="§"/>
            </a:pPr>
            <a:r>
              <a:rPr lang="en-US" sz="2000" dirty="0" smtClean="0">
                <a:solidFill>
                  <a:schemeClr val="tx1">
                    <a:lumMod val="75000"/>
                    <a:lumOff val="25000"/>
                  </a:schemeClr>
                </a:solidFill>
              </a:rPr>
              <a:t>9 Learning Requirements</a:t>
            </a:r>
          </a:p>
          <a:p>
            <a:pPr>
              <a:buClr>
                <a:srgbClr val="00B0F0"/>
              </a:buClr>
              <a:buFont typeface="Wingdings" panose="05000000000000000000" pitchFamily="2" charset="2"/>
              <a:buChar char="§"/>
            </a:pPr>
            <a:r>
              <a:rPr lang="en-US" sz="2000" dirty="0" smtClean="0">
                <a:solidFill>
                  <a:schemeClr val="tx1">
                    <a:lumMod val="75000"/>
                    <a:lumOff val="25000"/>
                  </a:schemeClr>
                </a:solidFill>
              </a:rPr>
              <a:t>4 Assessment Design </a:t>
            </a:r>
            <a:r>
              <a:rPr lang="en-US" sz="2000" dirty="0">
                <a:solidFill>
                  <a:schemeClr val="tx1">
                    <a:lumMod val="75000"/>
                    <a:lumOff val="25000"/>
                  </a:schemeClr>
                </a:solidFill>
              </a:rPr>
              <a:t>C</a:t>
            </a:r>
            <a:r>
              <a:rPr lang="en-US" sz="2000" dirty="0" smtClean="0">
                <a:solidFill>
                  <a:schemeClr val="tx1">
                    <a:lumMod val="75000"/>
                    <a:lumOff val="25000"/>
                  </a:schemeClr>
                </a:solidFill>
              </a:rPr>
              <a:t>riteria</a:t>
            </a:r>
          </a:p>
          <a:p>
            <a:pPr>
              <a:buClr>
                <a:srgbClr val="00B0F0"/>
              </a:buClr>
              <a:buFont typeface="Wingdings" panose="05000000000000000000" pitchFamily="2" charset="2"/>
              <a:buChar char="§"/>
            </a:pPr>
            <a:r>
              <a:rPr lang="en-US" sz="2000" dirty="0" smtClean="0">
                <a:solidFill>
                  <a:schemeClr val="tx1">
                    <a:lumMod val="75000"/>
                    <a:lumOff val="25000"/>
                  </a:schemeClr>
                </a:solidFill>
              </a:rPr>
              <a:t>14 specific features contained in the Performance Standards</a:t>
            </a:r>
          </a:p>
        </p:txBody>
      </p:sp>
      <p:sp>
        <p:nvSpPr>
          <p:cNvPr id="4" name="Content Placeholder 2"/>
          <p:cNvSpPr txBox="1">
            <a:spLocks/>
          </p:cNvSpPr>
          <p:nvPr/>
        </p:nvSpPr>
        <p:spPr bwMode="auto">
          <a:xfrm>
            <a:off x="4644008" y="1703349"/>
            <a:ext cx="4392488" cy="36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buNone/>
            </a:pPr>
            <a:r>
              <a:rPr lang="en-US" sz="2400" b="1" kern="0" dirty="0" smtClean="0">
                <a:solidFill>
                  <a:srgbClr val="0070C0"/>
                </a:solidFill>
              </a:rPr>
              <a:t>Community Studies B</a:t>
            </a:r>
          </a:p>
          <a:p>
            <a:pPr>
              <a:buClr>
                <a:srgbClr val="00B0F0"/>
              </a:buClr>
              <a:buFont typeface="Wingdings" panose="05000000000000000000" pitchFamily="2" charset="2"/>
              <a:buChar char="§"/>
            </a:pPr>
            <a:r>
              <a:rPr lang="en-US" sz="2000" kern="0" dirty="0" smtClean="0">
                <a:solidFill>
                  <a:schemeClr val="tx1">
                    <a:lumMod val="75000"/>
                    <a:lumOff val="25000"/>
                  </a:schemeClr>
                </a:solidFill>
              </a:rPr>
              <a:t>3 fields of study</a:t>
            </a:r>
          </a:p>
          <a:p>
            <a:pPr>
              <a:buClr>
                <a:srgbClr val="00B0F0"/>
              </a:buClr>
              <a:buFont typeface="Wingdings" panose="05000000000000000000" pitchFamily="2" charset="2"/>
              <a:buChar char="§"/>
            </a:pPr>
            <a:r>
              <a:rPr lang="en-US" sz="2000" kern="0" dirty="0" smtClean="0">
                <a:solidFill>
                  <a:schemeClr val="tx1">
                    <a:lumMod val="75000"/>
                    <a:lumOff val="25000"/>
                  </a:schemeClr>
                </a:solidFill>
              </a:rPr>
              <a:t>School assessment; Folio consists of tasks undertaken in a subject</a:t>
            </a:r>
          </a:p>
          <a:p>
            <a:pPr>
              <a:buClr>
                <a:srgbClr val="00B0F0"/>
              </a:buClr>
              <a:buFont typeface="Wingdings" panose="05000000000000000000" pitchFamily="2" charset="2"/>
              <a:buChar char="§"/>
            </a:pPr>
            <a:r>
              <a:rPr lang="en-US" sz="2000" kern="0" dirty="0" smtClean="0">
                <a:solidFill>
                  <a:schemeClr val="tx1">
                    <a:lumMod val="75000"/>
                    <a:lumOff val="25000"/>
                  </a:schemeClr>
                </a:solidFill>
              </a:rPr>
              <a:t>Community Application </a:t>
            </a:r>
            <a:r>
              <a:rPr lang="en-US" sz="2000" kern="0" dirty="0">
                <a:solidFill>
                  <a:schemeClr val="tx1">
                    <a:lumMod val="75000"/>
                    <a:lumOff val="25000"/>
                  </a:schemeClr>
                </a:solidFill>
              </a:rPr>
              <a:t>A</a:t>
            </a:r>
            <a:r>
              <a:rPr lang="en-US" sz="2000" kern="0" dirty="0" smtClean="0">
                <a:solidFill>
                  <a:schemeClr val="tx1">
                    <a:lumMod val="75000"/>
                    <a:lumOff val="25000"/>
                  </a:schemeClr>
                </a:solidFill>
              </a:rPr>
              <a:t>ctivity is the external assessment</a:t>
            </a:r>
          </a:p>
          <a:p>
            <a:pPr>
              <a:buClr>
                <a:srgbClr val="00B0F0"/>
              </a:buClr>
              <a:buFont typeface="Wingdings" panose="05000000000000000000" pitchFamily="2" charset="2"/>
              <a:buChar char="§"/>
            </a:pPr>
            <a:r>
              <a:rPr lang="en-US" sz="2000" dirty="0" smtClean="0">
                <a:solidFill>
                  <a:schemeClr val="tx1">
                    <a:lumMod val="75000"/>
                    <a:lumOff val="25000"/>
                  </a:schemeClr>
                </a:solidFill>
              </a:rPr>
              <a:t>6 Learning Requirements</a:t>
            </a:r>
            <a:endParaRPr lang="en-US" sz="2000" dirty="0">
              <a:solidFill>
                <a:schemeClr val="tx1">
                  <a:lumMod val="75000"/>
                  <a:lumOff val="25000"/>
                </a:schemeClr>
              </a:solidFill>
            </a:endParaRPr>
          </a:p>
          <a:p>
            <a:pPr>
              <a:buClr>
                <a:srgbClr val="00B0F0"/>
              </a:buClr>
              <a:buFont typeface="Wingdings" panose="05000000000000000000" pitchFamily="2" charset="2"/>
              <a:buChar char="§"/>
            </a:pPr>
            <a:r>
              <a:rPr lang="en-US" sz="2000" dirty="0" smtClean="0">
                <a:solidFill>
                  <a:schemeClr val="tx1">
                    <a:lumMod val="75000"/>
                    <a:lumOff val="25000"/>
                  </a:schemeClr>
                </a:solidFill>
              </a:rPr>
              <a:t>3 Assessment Design </a:t>
            </a:r>
            <a:r>
              <a:rPr lang="en-US" sz="2000" dirty="0">
                <a:solidFill>
                  <a:schemeClr val="tx1">
                    <a:lumMod val="75000"/>
                    <a:lumOff val="25000"/>
                  </a:schemeClr>
                </a:solidFill>
              </a:rPr>
              <a:t>C</a:t>
            </a:r>
            <a:r>
              <a:rPr lang="en-US" sz="2000" dirty="0" smtClean="0">
                <a:solidFill>
                  <a:schemeClr val="tx1">
                    <a:lumMod val="75000"/>
                    <a:lumOff val="25000"/>
                  </a:schemeClr>
                </a:solidFill>
              </a:rPr>
              <a:t>riteria</a:t>
            </a:r>
            <a:endParaRPr lang="en-US" sz="2000" dirty="0">
              <a:solidFill>
                <a:schemeClr val="tx1">
                  <a:lumMod val="75000"/>
                  <a:lumOff val="25000"/>
                </a:schemeClr>
              </a:solidFill>
            </a:endParaRPr>
          </a:p>
          <a:p>
            <a:pPr>
              <a:buClr>
                <a:srgbClr val="00B0F0"/>
              </a:buClr>
              <a:buFont typeface="Wingdings" panose="05000000000000000000" pitchFamily="2" charset="2"/>
              <a:buChar char="§"/>
            </a:pPr>
            <a:r>
              <a:rPr lang="en-US" sz="2000" dirty="0" smtClean="0">
                <a:solidFill>
                  <a:schemeClr val="tx1">
                    <a:lumMod val="75000"/>
                    <a:lumOff val="25000"/>
                  </a:schemeClr>
                </a:solidFill>
              </a:rPr>
              <a:t>6 specific features contained in the Performance Standards</a:t>
            </a:r>
            <a:endParaRPr lang="en-US" sz="2000" dirty="0">
              <a:solidFill>
                <a:schemeClr val="tx1">
                  <a:lumMod val="75000"/>
                  <a:lumOff val="25000"/>
                </a:schemeClr>
              </a:solidFill>
            </a:endParaRPr>
          </a:p>
          <a:p>
            <a:pPr marL="457200" lvl="1" indent="0">
              <a:buNone/>
            </a:pPr>
            <a:endParaRPr lang="en-US" sz="2000" kern="0" dirty="0" smtClean="0">
              <a:solidFill>
                <a:schemeClr val="tx1">
                  <a:lumMod val="75000"/>
                  <a:lumOff val="25000"/>
                </a:schemeClr>
              </a:solidFill>
            </a:endParaRPr>
          </a:p>
          <a:p>
            <a:pPr lvl="1"/>
            <a:endParaRPr lang="en-AU" sz="2000" kern="0" dirty="0">
              <a:solidFill>
                <a:schemeClr val="tx1">
                  <a:lumMod val="75000"/>
                  <a:lumOff val="25000"/>
                </a:schemeClr>
              </a:solidFill>
            </a:endParaRPr>
          </a:p>
        </p:txBody>
      </p:sp>
    </p:spTree>
    <p:extLst>
      <p:ext uri="{BB962C8B-B14F-4D97-AF65-F5344CB8AC3E}">
        <p14:creationId xmlns:p14="http://schemas.microsoft.com/office/powerpoint/2010/main" val="7375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 presetClass="entr" presetSubtype="0" fill="hold" nodeType="afterEffect">
                                  <p:stCondLst>
                                    <p:cond delay="30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par>
                          <p:cTn id="15" fill="hold">
                            <p:stCondLst>
                              <p:cond delay="1300"/>
                            </p:stCondLst>
                            <p:childTnLst>
                              <p:par>
                                <p:cTn id="16" presetID="1" presetClass="entr" presetSubtype="0"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childTnLst>
                          </p:cTn>
                        </p:par>
                        <p:par>
                          <p:cTn id="18" fill="hold">
                            <p:stCondLst>
                              <p:cond delay="1300"/>
                            </p:stCondLst>
                            <p:childTnLst>
                              <p:par>
                                <p:cTn id="19" presetID="1" presetClass="entr" presetSubtype="0" fill="hold" nodeType="afterEffect">
                                  <p:stCondLst>
                                    <p:cond delay="1200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1200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par>
                          <p:cTn id="23" fill="hold">
                            <p:stCondLst>
                              <p:cond delay="13300"/>
                            </p:stCondLst>
                            <p:childTnLst>
                              <p:par>
                                <p:cTn id="24" presetID="1" presetClass="entr" presetSubtype="0" fill="hold" nodeType="afterEffect">
                                  <p:stCondLst>
                                    <p:cond delay="1400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par>
                                <p:cTn id="26" presetID="1" presetClass="entr" presetSubtype="0" fill="hold" nodeType="withEffect">
                                  <p:stCondLst>
                                    <p:cond delay="1400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par>
                          <p:cTn id="28" fill="hold">
                            <p:stCondLst>
                              <p:cond delay="27300"/>
                            </p:stCondLst>
                            <p:childTnLst>
                              <p:par>
                                <p:cTn id="29" presetID="1" presetClass="entr" presetSubtype="0" fill="hold" nodeType="afterEffect">
                                  <p:stCondLst>
                                    <p:cond delay="1400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1400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par>
                          <p:cTn id="33" fill="hold">
                            <p:stCondLst>
                              <p:cond delay="41300"/>
                            </p:stCondLst>
                            <p:childTnLst>
                              <p:par>
                                <p:cTn id="34" presetID="1" presetClass="entr" presetSubtype="0" fill="hold" nodeType="afterEffect">
                                  <p:stCondLst>
                                    <p:cond delay="350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par>
                                <p:cTn id="36" presetID="1" presetClass="entr" presetSubtype="0" fill="hold" nodeType="withEffect">
                                  <p:stCondLst>
                                    <p:cond delay="3500"/>
                                  </p:stCondLst>
                                  <p:childTnLst>
                                    <p:set>
                                      <p:cBhvr>
                                        <p:cTn id="37" dur="1" fill="hold">
                                          <p:stCondLst>
                                            <p:cond delay="0"/>
                                          </p:stCondLst>
                                        </p:cTn>
                                        <p:tgtEl>
                                          <p:spTgt spid="4">
                                            <p:txEl>
                                              <p:pRg st="4" end="4"/>
                                            </p:txEl>
                                          </p:spTgt>
                                        </p:tgtEl>
                                        <p:attrNameLst>
                                          <p:attrName>style.visibility</p:attrName>
                                        </p:attrNameLst>
                                      </p:cBhvr>
                                      <p:to>
                                        <p:strVal val="visible"/>
                                      </p:to>
                                    </p:set>
                                  </p:childTnLst>
                                </p:cTn>
                              </p:par>
                            </p:childTnLst>
                          </p:cTn>
                        </p:par>
                        <p:par>
                          <p:cTn id="38" fill="hold">
                            <p:stCondLst>
                              <p:cond delay="44800"/>
                            </p:stCondLst>
                            <p:childTnLst>
                              <p:par>
                                <p:cTn id="39" presetID="1" presetClass="entr" presetSubtype="0" fill="hold" nodeType="afterEffect">
                                  <p:stCondLst>
                                    <p:cond delay="350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350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par>
                          <p:cTn id="43" fill="hold">
                            <p:stCondLst>
                              <p:cond delay="48300"/>
                            </p:stCondLst>
                            <p:childTnLst>
                              <p:par>
                                <p:cTn id="44" presetID="1" presetClass="entr" presetSubtype="0" fill="hold" nodeType="afterEffect">
                                  <p:stCondLst>
                                    <p:cond delay="350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par>
                                <p:cTn id="46" presetID="1" presetClass="entr" presetSubtype="0" fill="hold" nodeType="withEffect">
                                  <p:stCondLst>
                                    <p:cond delay="3500"/>
                                  </p:stCondLst>
                                  <p:childTnLst>
                                    <p:set>
                                      <p:cBhvr>
                                        <p:cTn id="4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25760"/>
            <a:ext cx="9144000" cy="1143000"/>
          </a:xfrm>
        </p:spPr>
        <p:txBody>
          <a:bodyPr/>
          <a:lstStyle/>
          <a:p>
            <a:pPr algn="ctr"/>
            <a:r>
              <a:rPr lang="en-US" sz="4400" spc="-150" dirty="0" smtClean="0">
                <a:solidFill>
                  <a:schemeClr val="bg1"/>
                </a:solidFill>
              </a:rPr>
              <a:t>Stage 2 Community Studies A</a:t>
            </a:r>
            <a:endParaRPr lang="en-AU" sz="4400" spc="-150"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340768"/>
            <a:ext cx="6768752" cy="393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87624" y="5373216"/>
            <a:ext cx="6768752" cy="253916"/>
          </a:xfrm>
          <a:prstGeom prst="rect">
            <a:avLst/>
          </a:prstGeom>
        </p:spPr>
        <p:txBody>
          <a:bodyPr wrap="square">
            <a:spAutoFit/>
          </a:bodyPr>
          <a:lstStyle/>
          <a:p>
            <a:pPr algn="ctr"/>
            <a:r>
              <a:rPr lang="en-AU" sz="1050" dirty="0">
                <a:solidFill>
                  <a:srgbClr val="00B0F0"/>
                </a:solidFill>
                <a:hlinkClick r:id="rId5"/>
              </a:rPr>
              <a:t>https://www.sace.sa.edu.au/web/community-studies/stage-2/support-materials/subject-advice-strategies</a:t>
            </a:r>
            <a:endParaRPr lang="en-AU" sz="1050" dirty="0">
              <a:solidFill>
                <a:srgbClr val="00B0F0"/>
              </a:solidFill>
            </a:endParaRPr>
          </a:p>
        </p:txBody>
      </p:sp>
    </p:spTree>
    <p:extLst>
      <p:ext uri="{BB962C8B-B14F-4D97-AF65-F5344CB8AC3E}">
        <p14:creationId xmlns:p14="http://schemas.microsoft.com/office/powerpoint/2010/main" val="166702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bwMode="auto">
          <a:xfrm>
            <a:off x="0" y="18864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800" b="1">
                <a:solidFill>
                  <a:srgbClr val="0081C6"/>
                </a:solidFill>
                <a:latin typeface="+mj-lt"/>
                <a:ea typeface="+mj-ea"/>
                <a:cs typeface="+mj-cs"/>
              </a:defRPr>
            </a:lvl1pPr>
            <a:lvl2pPr algn="l" rtl="0" eaLnBrk="1" fontAlgn="base" hangingPunct="1">
              <a:spcBef>
                <a:spcPct val="0"/>
              </a:spcBef>
              <a:spcAft>
                <a:spcPct val="0"/>
              </a:spcAft>
              <a:defRPr sz="3800" b="1">
                <a:solidFill>
                  <a:srgbClr val="0081C6"/>
                </a:solidFill>
                <a:latin typeface="Century Gothic" pitchFamily="34" charset="0"/>
                <a:cs typeface="Arial" charset="0"/>
              </a:defRPr>
            </a:lvl2pPr>
            <a:lvl3pPr algn="l" rtl="0" eaLnBrk="1" fontAlgn="base" hangingPunct="1">
              <a:spcBef>
                <a:spcPct val="0"/>
              </a:spcBef>
              <a:spcAft>
                <a:spcPct val="0"/>
              </a:spcAft>
              <a:defRPr sz="3800" b="1">
                <a:solidFill>
                  <a:srgbClr val="0081C6"/>
                </a:solidFill>
                <a:latin typeface="Century Gothic" pitchFamily="34" charset="0"/>
                <a:cs typeface="Arial" charset="0"/>
              </a:defRPr>
            </a:lvl3pPr>
            <a:lvl4pPr algn="l" rtl="0" eaLnBrk="1" fontAlgn="base" hangingPunct="1">
              <a:spcBef>
                <a:spcPct val="0"/>
              </a:spcBef>
              <a:spcAft>
                <a:spcPct val="0"/>
              </a:spcAft>
              <a:defRPr sz="3800" b="1">
                <a:solidFill>
                  <a:srgbClr val="0081C6"/>
                </a:solidFill>
                <a:latin typeface="Century Gothic" pitchFamily="34" charset="0"/>
                <a:cs typeface="Arial" charset="0"/>
              </a:defRPr>
            </a:lvl4pPr>
            <a:lvl5pPr algn="l" rtl="0" eaLnBrk="1" fontAlgn="base" hangingPunct="1">
              <a:spcBef>
                <a:spcPct val="0"/>
              </a:spcBef>
              <a:spcAft>
                <a:spcPct val="0"/>
              </a:spcAft>
              <a:defRPr sz="3800" b="1">
                <a:solidFill>
                  <a:srgbClr val="0081C6"/>
                </a:solidFill>
                <a:latin typeface="Century Gothic" pitchFamily="34" charset="0"/>
                <a:cs typeface="Arial" charset="0"/>
              </a:defRPr>
            </a:lvl5pPr>
            <a:lvl6pPr marL="457200" algn="l" rtl="0" eaLnBrk="1" fontAlgn="base" hangingPunct="1">
              <a:spcBef>
                <a:spcPct val="0"/>
              </a:spcBef>
              <a:spcAft>
                <a:spcPct val="0"/>
              </a:spcAft>
              <a:defRPr sz="3800" b="1">
                <a:solidFill>
                  <a:srgbClr val="0081C6"/>
                </a:solidFill>
                <a:latin typeface="Century Gothic" pitchFamily="34" charset="0"/>
                <a:cs typeface="Arial" charset="0"/>
              </a:defRPr>
            </a:lvl6pPr>
            <a:lvl7pPr marL="914400" algn="l" rtl="0" eaLnBrk="1" fontAlgn="base" hangingPunct="1">
              <a:spcBef>
                <a:spcPct val="0"/>
              </a:spcBef>
              <a:spcAft>
                <a:spcPct val="0"/>
              </a:spcAft>
              <a:defRPr sz="3800" b="1">
                <a:solidFill>
                  <a:srgbClr val="0081C6"/>
                </a:solidFill>
                <a:latin typeface="Century Gothic" pitchFamily="34" charset="0"/>
                <a:cs typeface="Arial" charset="0"/>
              </a:defRPr>
            </a:lvl7pPr>
            <a:lvl8pPr marL="1371600" algn="l" rtl="0" eaLnBrk="1" fontAlgn="base" hangingPunct="1">
              <a:spcBef>
                <a:spcPct val="0"/>
              </a:spcBef>
              <a:spcAft>
                <a:spcPct val="0"/>
              </a:spcAft>
              <a:defRPr sz="3800" b="1">
                <a:solidFill>
                  <a:srgbClr val="0081C6"/>
                </a:solidFill>
                <a:latin typeface="Century Gothic" pitchFamily="34" charset="0"/>
                <a:cs typeface="Arial" charset="0"/>
              </a:defRPr>
            </a:lvl8pPr>
            <a:lvl9pPr marL="1828800" algn="l" rtl="0" eaLnBrk="1" fontAlgn="base" hangingPunct="1">
              <a:spcBef>
                <a:spcPct val="0"/>
              </a:spcBef>
              <a:spcAft>
                <a:spcPct val="0"/>
              </a:spcAft>
              <a:defRPr sz="3800" b="1">
                <a:solidFill>
                  <a:srgbClr val="0081C6"/>
                </a:solidFill>
                <a:latin typeface="Century Gothic" pitchFamily="34" charset="0"/>
                <a:cs typeface="Arial" charset="0"/>
              </a:defRPr>
            </a:lvl9pPr>
          </a:lstStyle>
          <a:p>
            <a:pPr algn="ctr"/>
            <a:r>
              <a:rPr lang="en-US" sz="4400" kern="0" spc="-150" dirty="0">
                <a:solidFill>
                  <a:schemeClr val="bg1"/>
                </a:solidFill>
              </a:rPr>
              <a:t>Stage 2 Community Studies A</a:t>
            </a:r>
            <a:endParaRPr lang="en-AU" sz="4400" kern="0" spc="-150" dirty="0">
              <a:solidFill>
                <a:schemeClr val="bg1"/>
              </a:solidFill>
            </a:endParaRPr>
          </a:p>
        </p:txBody>
      </p:sp>
      <p:sp>
        <p:nvSpPr>
          <p:cNvPr id="7" name="Content Placeholder 2"/>
          <p:cNvSpPr txBox="1">
            <a:spLocks/>
          </p:cNvSpPr>
          <p:nvPr/>
        </p:nvSpPr>
        <p:spPr bwMode="auto">
          <a:xfrm>
            <a:off x="457200" y="1700808"/>
            <a:ext cx="8229600" cy="309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buFontTx/>
              <a:buNone/>
            </a:pPr>
            <a:r>
              <a:rPr lang="en-US" sz="2800" b="1" kern="0" dirty="0" smtClean="0">
                <a:solidFill>
                  <a:srgbClr val="0070C0"/>
                </a:solidFill>
              </a:rPr>
              <a:t>What has changed?</a:t>
            </a:r>
          </a:p>
          <a:p>
            <a:pPr>
              <a:buClr>
                <a:srgbClr val="00B0F0"/>
              </a:buClr>
              <a:buFont typeface="Wingdings" panose="05000000000000000000" pitchFamily="2" charset="2"/>
              <a:buChar char="§"/>
            </a:pPr>
            <a:r>
              <a:rPr lang="en-US" sz="2400" kern="0" dirty="0">
                <a:solidFill>
                  <a:schemeClr val="tx1">
                    <a:lumMod val="75000"/>
                    <a:lumOff val="25000"/>
                  </a:schemeClr>
                </a:solidFill>
              </a:rPr>
              <a:t>Name</a:t>
            </a:r>
          </a:p>
          <a:p>
            <a:pPr>
              <a:buClr>
                <a:srgbClr val="00B0F0"/>
              </a:buClr>
              <a:buFont typeface="Wingdings" panose="05000000000000000000" pitchFamily="2" charset="2"/>
              <a:buChar char="§"/>
            </a:pPr>
            <a:r>
              <a:rPr lang="en-US" sz="2400" kern="0" dirty="0">
                <a:solidFill>
                  <a:schemeClr val="tx1">
                    <a:lumMod val="75000"/>
                    <a:lumOff val="25000"/>
                  </a:schemeClr>
                </a:solidFill>
              </a:rPr>
              <a:t>Capabilities</a:t>
            </a:r>
            <a:endParaRPr lang="en-US" sz="2400" kern="0" dirty="0" smtClean="0">
              <a:solidFill>
                <a:schemeClr val="tx1">
                  <a:lumMod val="75000"/>
                  <a:lumOff val="25000"/>
                </a:schemeClr>
              </a:solidFill>
            </a:endParaRPr>
          </a:p>
          <a:p>
            <a:pPr marL="0" lvl="1" indent="0">
              <a:spcBef>
                <a:spcPts val="2400"/>
              </a:spcBef>
              <a:buFontTx/>
              <a:buNone/>
            </a:pPr>
            <a:r>
              <a:rPr lang="en-US" sz="2800" b="1" kern="0" dirty="0" smtClean="0">
                <a:solidFill>
                  <a:srgbClr val="0070C0"/>
                </a:solidFill>
              </a:rPr>
              <a:t>Flow on changes</a:t>
            </a:r>
          </a:p>
          <a:p>
            <a:pPr marL="347472" lvl="2" indent="-347472">
              <a:buClr>
                <a:srgbClr val="00B0F0"/>
              </a:buClr>
              <a:buFont typeface="Wingdings" panose="05000000000000000000" pitchFamily="2" charset="2"/>
              <a:buChar char="§"/>
            </a:pPr>
            <a:r>
              <a:rPr lang="en-US" kern="0" dirty="0">
                <a:solidFill>
                  <a:schemeClr val="tx1">
                    <a:lumMod val="75000"/>
                    <a:lumOff val="25000"/>
                  </a:schemeClr>
                </a:solidFill>
              </a:rPr>
              <a:t>Assessment Program Planner</a:t>
            </a:r>
          </a:p>
          <a:p>
            <a:pPr marL="347472" lvl="2" indent="-347472">
              <a:buClr>
                <a:srgbClr val="00B0F0"/>
              </a:buClr>
              <a:buFont typeface="Wingdings" panose="05000000000000000000" pitchFamily="2" charset="2"/>
              <a:buChar char="§"/>
            </a:pPr>
            <a:r>
              <a:rPr lang="en-US" kern="0" dirty="0">
                <a:solidFill>
                  <a:schemeClr val="tx1">
                    <a:lumMod val="75000"/>
                    <a:lumOff val="25000"/>
                  </a:schemeClr>
                </a:solidFill>
              </a:rPr>
              <a:t>Contract of Work template</a:t>
            </a:r>
          </a:p>
          <a:p>
            <a:pPr marL="347472" lvl="2" indent="-347472">
              <a:buClr>
                <a:srgbClr val="00B0F0"/>
              </a:buClr>
              <a:buFont typeface="Wingdings" panose="05000000000000000000" pitchFamily="2" charset="2"/>
              <a:buChar char="§"/>
            </a:pPr>
            <a:r>
              <a:rPr lang="en-US" kern="0" dirty="0">
                <a:solidFill>
                  <a:schemeClr val="tx1">
                    <a:lumMod val="75000"/>
                    <a:lumOff val="25000"/>
                  </a:schemeClr>
                </a:solidFill>
              </a:rPr>
              <a:t>Using Materials from Another Subject</a:t>
            </a:r>
          </a:p>
          <a:p>
            <a:pPr marL="347472" lvl="2" indent="-347472">
              <a:buClr>
                <a:srgbClr val="00B0F0"/>
              </a:buClr>
              <a:buFont typeface="Wingdings" panose="05000000000000000000" pitchFamily="2" charset="2"/>
              <a:buChar char="§"/>
            </a:pPr>
            <a:r>
              <a:rPr lang="en-US" kern="0" dirty="0">
                <a:solidFill>
                  <a:schemeClr val="tx1">
                    <a:lumMod val="75000"/>
                    <a:lumOff val="25000"/>
                  </a:schemeClr>
                </a:solidFill>
              </a:rPr>
              <a:t>Cover sheets (School &amp; External </a:t>
            </a:r>
            <a:r>
              <a:rPr lang="en-US" kern="0" dirty="0" smtClean="0">
                <a:solidFill>
                  <a:schemeClr val="tx1">
                    <a:lumMod val="75000"/>
                    <a:lumOff val="25000"/>
                  </a:schemeClr>
                </a:solidFill>
              </a:rPr>
              <a:t>Assessment)</a:t>
            </a:r>
            <a:endParaRPr lang="en-US" sz="2400" kern="0" dirty="0" smtClean="0">
              <a:solidFill>
                <a:schemeClr val="tx1">
                  <a:lumMod val="75000"/>
                  <a:lumOff val="25000"/>
                </a:schemeClr>
              </a:solidFill>
            </a:endParaRPr>
          </a:p>
          <a:p>
            <a:pPr lvl="1"/>
            <a:endParaRPr lang="en-AU" sz="2400" kern="0" dirty="0">
              <a:solidFill>
                <a:schemeClr val="tx1">
                  <a:lumMod val="75000"/>
                  <a:lumOff val="25000"/>
                </a:schemeClr>
              </a:solidFill>
            </a:endParaRPr>
          </a:p>
        </p:txBody>
      </p:sp>
    </p:spTree>
    <p:extLst>
      <p:ext uri="{BB962C8B-B14F-4D97-AF65-F5344CB8AC3E}">
        <p14:creationId xmlns:p14="http://schemas.microsoft.com/office/powerpoint/2010/main" val="135150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par>
                          <p:cTn id="25" fill="hold">
                            <p:stCondLst>
                              <p:cond delay="0"/>
                            </p:stCondLst>
                            <p:childTnLst>
                              <p:par>
                                <p:cTn id="26" presetID="2" presetClass="entr" presetSubtype="2" fill="hold" nodeType="afterEffect">
                                  <p:stCondLst>
                                    <p:cond delay="50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2" fill="hold" nodeType="afterEffect">
                                  <p:stCondLst>
                                    <p:cond delay="50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2" fill="hold" nodeType="afterEffect">
                                  <p:stCondLst>
                                    <p:cond delay="500"/>
                                  </p:stCondLst>
                                  <p:childTnLst>
                                    <p:set>
                                      <p:cBhvr>
                                        <p:cTn id="37" dur="1" fill="hold">
                                          <p:stCondLst>
                                            <p:cond delay="0"/>
                                          </p:stCondLst>
                                        </p:cTn>
                                        <p:tgtEl>
                                          <p:spTgt spid="7">
                                            <p:txEl>
                                              <p:pRg st="6" end="6"/>
                                            </p:txEl>
                                          </p:spTgt>
                                        </p:tgtEl>
                                        <p:attrNameLst>
                                          <p:attrName>style.visibility</p:attrName>
                                        </p:attrNameLst>
                                      </p:cBhvr>
                                      <p:to>
                                        <p:strVal val="visible"/>
                                      </p:to>
                                    </p:set>
                                    <p:anim calcmode="lin" valueType="num">
                                      <p:cBhvr additive="base">
                                        <p:cTn id="38"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2" fill="hold" nodeType="afterEffect">
                                  <p:stCondLst>
                                    <p:cond delay="50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88640"/>
            <a:ext cx="9144000" cy="1143000"/>
          </a:xfrm>
        </p:spPr>
        <p:txBody>
          <a:bodyPr/>
          <a:lstStyle/>
          <a:p>
            <a:pPr algn="ctr"/>
            <a:r>
              <a:rPr lang="en-US" sz="4400" spc="-150" dirty="0">
                <a:solidFill>
                  <a:schemeClr val="bg1"/>
                </a:solidFill>
              </a:rPr>
              <a:t>Stage 2 Community Studies B</a:t>
            </a:r>
            <a:endParaRPr lang="en-AU" sz="4400" spc="-150" dirty="0">
              <a:solidFill>
                <a:schemeClr val="bg1"/>
              </a:solidFill>
            </a:endParaRPr>
          </a:p>
        </p:txBody>
      </p:sp>
      <p:sp>
        <p:nvSpPr>
          <p:cNvPr id="3" name="Content Placeholder 2"/>
          <p:cNvSpPr>
            <a:spLocks noGrp="1"/>
          </p:cNvSpPr>
          <p:nvPr>
            <p:ph idx="1"/>
          </p:nvPr>
        </p:nvSpPr>
        <p:spPr>
          <a:xfrm>
            <a:off x="457200" y="1844824"/>
            <a:ext cx="7571184" cy="3312839"/>
          </a:xfrm>
        </p:spPr>
        <p:txBody>
          <a:bodyPr/>
          <a:lstStyle/>
          <a:p>
            <a:pPr marL="0" indent="0">
              <a:buNone/>
            </a:pPr>
            <a:r>
              <a:rPr lang="en-US" sz="2800" b="1" dirty="0" smtClean="0">
                <a:solidFill>
                  <a:srgbClr val="0070C0"/>
                </a:solidFill>
              </a:rPr>
              <a:t>What is it?</a:t>
            </a:r>
          </a:p>
          <a:p>
            <a:pPr marL="0" indent="0">
              <a:buNone/>
            </a:pPr>
            <a:r>
              <a:rPr lang="en-US" sz="2400" dirty="0" smtClean="0"/>
              <a:t>An </a:t>
            </a:r>
            <a:r>
              <a:rPr lang="en-US" sz="2400" dirty="0"/>
              <a:t>individual program of learning d</a:t>
            </a:r>
            <a:r>
              <a:rPr lang="en-US" sz="2400" dirty="0" smtClean="0"/>
              <a:t>eveloping the knowledge</a:t>
            </a:r>
            <a:r>
              <a:rPr lang="en-US" sz="2400" dirty="0"/>
              <a:t>, skills, and understanding described in </a:t>
            </a:r>
            <a:r>
              <a:rPr lang="en-US" sz="2400" b="1" dirty="0">
                <a:solidFill>
                  <a:srgbClr val="00B0F0"/>
                </a:solidFill>
              </a:rPr>
              <a:t>a field of study </a:t>
            </a:r>
            <a:r>
              <a:rPr lang="en-US" sz="2400" dirty="0"/>
              <a:t>in a Board-accredited SACE Stage 2 subject (e.g. Biology or </a:t>
            </a:r>
            <a:r>
              <a:rPr lang="en-US" sz="2400" dirty="0" smtClean="0"/>
              <a:t>History) by:</a:t>
            </a:r>
          </a:p>
          <a:p>
            <a:pPr marL="329184" lvl="1" indent="-329184">
              <a:spcBef>
                <a:spcPts val="1200"/>
              </a:spcBef>
              <a:buClr>
                <a:srgbClr val="00B0F0"/>
              </a:buClr>
              <a:buFont typeface="Wingdings" panose="05000000000000000000" pitchFamily="2" charset="2"/>
              <a:buChar char="§"/>
            </a:pPr>
            <a:r>
              <a:rPr lang="en-US" sz="2400" dirty="0"/>
              <a:t>c</a:t>
            </a:r>
            <a:r>
              <a:rPr lang="en-US" sz="2400" dirty="0" smtClean="0"/>
              <a:t>ompleting a </a:t>
            </a:r>
            <a:r>
              <a:rPr lang="en-US" sz="2400" dirty="0"/>
              <a:t>F</a:t>
            </a:r>
            <a:r>
              <a:rPr lang="en-US" sz="2400" dirty="0" smtClean="0"/>
              <a:t>olio of work (</a:t>
            </a:r>
            <a:r>
              <a:rPr lang="en-US" sz="2400" dirty="0"/>
              <a:t>S</a:t>
            </a:r>
            <a:r>
              <a:rPr lang="en-US" sz="2400" dirty="0" smtClean="0"/>
              <a:t>chool Assessment)</a:t>
            </a:r>
          </a:p>
          <a:p>
            <a:pPr marL="329184" lvl="1" indent="-329184">
              <a:buClr>
                <a:srgbClr val="00B0F0"/>
              </a:buClr>
              <a:buFont typeface="Wingdings" panose="05000000000000000000" pitchFamily="2" charset="2"/>
              <a:buChar char="§"/>
            </a:pPr>
            <a:r>
              <a:rPr lang="en-US" sz="2400" dirty="0"/>
              <a:t>u</a:t>
            </a:r>
            <a:r>
              <a:rPr lang="en-US" sz="2400" dirty="0" smtClean="0"/>
              <a:t>ndertaking a Community Application Activity</a:t>
            </a:r>
            <a:r>
              <a:rPr lang="en-US" sz="2400" dirty="0"/>
              <a:t> </a:t>
            </a:r>
            <a:r>
              <a:rPr lang="en-US" sz="2400" dirty="0" smtClean="0"/>
              <a:t>(External Assessment).</a:t>
            </a:r>
            <a:endParaRPr lang="en-AU" sz="2400" dirty="0"/>
          </a:p>
        </p:txBody>
      </p:sp>
    </p:spTree>
    <p:extLst>
      <p:ext uri="{BB962C8B-B14F-4D97-AF65-F5344CB8AC3E}">
        <p14:creationId xmlns:p14="http://schemas.microsoft.com/office/powerpoint/2010/main" val="35842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7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750"/>
                            </p:stCondLst>
                            <p:childTnLst>
                              <p:par>
                                <p:cTn id="21" presetID="10" presetClass="entr" presetSubtype="0" fill="hold" grpId="0" nodeType="afterEffect">
                                  <p:stCondLst>
                                    <p:cond delay="25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5750"/>
                            </p:stCondLst>
                            <p:childTnLst>
                              <p:par>
                                <p:cTn id="25" presetID="10" presetClass="entr" presetSubtype="0" fill="hold" grpId="0" nodeType="afterEffect">
                                  <p:stCondLst>
                                    <p:cond delay="20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260648"/>
            <a:ext cx="9144000" cy="1080120"/>
          </a:xfrm>
        </p:spPr>
        <p:txBody>
          <a:bodyPr/>
          <a:lstStyle/>
          <a:p>
            <a:pPr algn="ctr"/>
            <a:r>
              <a:rPr lang="en-AU" sz="4800" spc="-150" dirty="0" smtClean="0">
                <a:solidFill>
                  <a:schemeClr val="bg1"/>
                </a:solidFill>
              </a:rPr>
              <a:t>Folio of work</a:t>
            </a:r>
            <a:endParaRPr lang="en-AU" sz="4800" spc="-150" dirty="0"/>
          </a:p>
        </p:txBody>
      </p:sp>
      <p:sp>
        <p:nvSpPr>
          <p:cNvPr id="3" name="Content Placeholder 2"/>
          <p:cNvSpPr>
            <a:spLocks noGrp="1"/>
          </p:cNvSpPr>
          <p:nvPr>
            <p:ph idx="1"/>
          </p:nvPr>
        </p:nvSpPr>
        <p:spPr>
          <a:xfrm>
            <a:off x="539552" y="1700808"/>
            <a:ext cx="8229600" cy="4680520"/>
          </a:xfrm>
        </p:spPr>
        <p:txBody>
          <a:bodyPr/>
          <a:lstStyle/>
          <a:p>
            <a:pPr marL="0" indent="0">
              <a:buNone/>
            </a:pPr>
            <a:r>
              <a:rPr lang="en-US" sz="2800" b="1" dirty="0" smtClean="0">
                <a:solidFill>
                  <a:srgbClr val="0070C0"/>
                </a:solidFill>
              </a:rPr>
              <a:t>A student:</a:t>
            </a:r>
          </a:p>
          <a:p>
            <a:pPr>
              <a:buClr>
                <a:srgbClr val="00B0F0"/>
              </a:buClr>
              <a:buFont typeface="Wingdings" panose="05000000000000000000" pitchFamily="2" charset="2"/>
              <a:buChar char="§"/>
            </a:pPr>
            <a:r>
              <a:rPr lang="en-US" sz="2200" dirty="0" smtClean="0">
                <a:solidFill>
                  <a:schemeClr val="tx1">
                    <a:lumMod val="75000"/>
                    <a:lumOff val="25000"/>
                  </a:schemeClr>
                </a:solidFill>
              </a:rPr>
              <a:t>may submit for Community Studies B, </a:t>
            </a:r>
            <a:r>
              <a:rPr lang="en-AU" sz="2200" dirty="0" smtClean="0">
                <a:solidFill>
                  <a:schemeClr val="tx1">
                    <a:lumMod val="75000"/>
                    <a:lumOff val="25000"/>
                  </a:schemeClr>
                </a:solidFill>
              </a:rPr>
              <a:t>subject tasks that are:</a:t>
            </a:r>
          </a:p>
          <a:p>
            <a:pPr lvl="1">
              <a:buClr>
                <a:srgbClr val="00B0F0"/>
              </a:buClr>
              <a:buFont typeface="Arial" panose="020B0604020202020204" pitchFamily="34" charset="0"/>
              <a:buChar char="•"/>
            </a:pPr>
            <a:r>
              <a:rPr lang="en-AU" sz="2000" dirty="0" smtClean="0">
                <a:solidFill>
                  <a:schemeClr val="tx1">
                    <a:lumMod val="75000"/>
                    <a:lumOff val="25000"/>
                  </a:schemeClr>
                </a:solidFill>
              </a:rPr>
              <a:t>identified in the learning and assessment plan of the related SACE Stage 2 Subject</a:t>
            </a:r>
          </a:p>
          <a:p>
            <a:pPr marL="731520" lvl="1" indent="0">
              <a:buClr>
                <a:srgbClr val="00B0F0"/>
              </a:buClr>
              <a:buNone/>
            </a:pPr>
            <a:r>
              <a:rPr lang="en-AU" sz="2000" i="1" dirty="0" smtClean="0">
                <a:solidFill>
                  <a:schemeClr val="bg2"/>
                </a:solidFill>
              </a:rPr>
              <a:t>and/ or </a:t>
            </a:r>
          </a:p>
          <a:p>
            <a:pPr lvl="1">
              <a:buClr>
                <a:srgbClr val="00B0F0"/>
              </a:buClr>
              <a:buFont typeface="Arial" panose="020B0604020202020204" pitchFamily="34" charset="0"/>
              <a:buChar char="•"/>
            </a:pPr>
            <a:r>
              <a:rPr lang="en-AU" sz="2000" dirty="0" smtClean="0">
                <a:solidFill>
                  <a:schemeClr val="tx1">
                    <a:lumMod val="75000"/>
                    <a:lumOff val="25000"/>
                  </a:schemeClr>
                </a:solidFill>
              </a:rPr>
              <a:t>newly developed tasks that </a:t>
            </a:r>
            <a:r>
              <a:rPr lang="en-AU" sz="2000" dirty="0">
                <a:solidFill>
                  <a:schemeClr val="tx1">
                    <a:lumMod val="75000"/>
                    <a:lumOff val="25000"/>
                  </a:schemeClr>
                </a:solidFill>
              </a:rPr>
              <a:t>relate to </a:t>
            </a:r>
            <a:r>
              <a:rPr lang="en-AU" sz="2000" dirty="0" smtClean="0">
                <a:solidFill>
                  <a:schemeClr val="tx1">
                    <a:lumMod val="75000"/>
                    <a:lumOff val="25000"/>
                  </a:schemeClr>
                </a:solidFill>
              </a:rPr>
              <a:t>the SACE </a:t>
            </a:r>
            <a:r>
              <a:rPr lang="en-AU" sz="2000" dirty="0">
                <a:solidFill>
                  <a:schemeClr val="tx1">
                    <a:lumMod val="75000"/>
                    <a:lumOff val="25000"/>
                  </a:schemeClr>
                </a:solidFill>
              </a:rPr>
              <a:t>Stage 2 </a:t>
            </a:r>
            <a:r>
              <a:rPr lang="en-AU" sz="2000" dirty="0" smtClean="0">
                <a:solidFill>
                  <a:schemeClr val="tx1">
                    <a:lumMod val="75000"/>
                    <a:lumOff val="25000"/>
                  </a:schemeClr>
                </a:solidFill>
              </a:rPr>
              <a:t>subject learning requirements</a:t>
            </a:r>
          </a:p>
          <a:p>
            <a:pPr>
              <a:spcBef>
                <a:spcPts val="1200"/>
              </a:spcBef>
              <a:buClr>
                <a:srgbClr val="00B0F0"/>
              </a:buClr>
              <a:buFont typeface="Wingdings" panose="05000000000000000000" pitchFamily="2" charset="2"/>
              <a:buChar char="§"/>
            </a:pPr>
            <a:r>
              <a:rPr lang="en-AU" sz="2200" dirty="0">
                <a:solidFill>
                  <a:schemeClr val="tx1">
                    <a:lumMod val="75000"/>
                    <a:lumOff val="25000"/>
                  </a:schemeClr>
                </a:solidFill>
              </a:rPr>
              <a:t>m</a:t>
            </a:r>
            <a:r>
              <a:rPr lang="en-AU" sz="2200" dirty="0" smtClean="0">
                <a:solidFill>
                  <a:schemeClr val="tx1">
                    <a:lumMod val="75000"/>
                    <a:lumOff val="25000"/>
                  </a:schemeClr>
                </a:solidFill>
              </a:rPr>
              <a:t>ay include formative </a:t>
            </a:r>
            <a:r>
              <a:rPr lang="en-AU" sz="2200" dirty="0">
                <a:solidFill>
                  <a:schemeClr val="tx1">
                    <a:lumMod val="75000"/>
                    <a:lumOff val="25000"/>
                  </a:schemeClr>
                </a:solidFill>
              </a:rPr>
              <a:t>or summative assessment </a:t>
            </a:r>
            <a:r>
              <a:rPr lang="en-AU" sz="2200" dirty="0" smtClean="0">
                <a:solidFill>
                  <a:schemeClr val="tx1">
                    <a:lumMod val="75000"/>
                    <a:lumOff val="25000"/>
                  </a:schemeClr>
                </a:solidFill>
              </a:rPr>
              <a:t>tasks.</a:t>
            </a:r>
            <a:endParaRPr lang="en-US" sz="2200" dirty="0">
              <a:solidFill>
                <a:schemeClr val="tx1">
                  <a:lumMod val="75000"/>
                  <a:lumOff val="25000"/>
                </a:schemeClr>
              </a:solidFill>
            </a:endParaRPr>
          </a:p>
          <a:p>
            <a:pPr marL="57150" indent="0">
              <a:spcBef>
                <a:spcPts val="1200"/>
              </a:spcBef>
              <a:buNone/>
            </a:pPr>
            <a:r>
              <a:rPr lang="en-US" sz="2000" dirty="0" smtClean="0">
                <a:solidFill>
                  <a:schemeClr val="tx1">
                    <a:lumMod val="75000"/>
                    <a:lumOff val="25000"/>
                  </a:schemeClr>
                </a:solidFill>
              </a:rPr>
              <a:t>All tasks are </a:t>
            </a:r>
            <a:r>
              <a:rPr lang="en-US" sz="2000" dirty="0">
                <a:solidFill>
                  <a:schemeClr val="tx1">
                    <a:lumMod val="75000"/>
                    <a:lumOff val="25000"/>
                  </a:schemeClr>
                </a:solidFill>
              </a:rPr>
              <a:t>assessed against the Community Studies B </a:t>
            </a:r>
            <a:r>
              <a:rPr lang="en-US" sz="2000" dirty="0" smtClean="0">
                <a:solidFill>
                  <a:schemeClr val="tx1">
                    <a:lumMod val="75000"/>
                    <a:lumOff val="25000"/>
                  </a:schemeClr>
                </a:solidFill>
              </a:rPr>
              <a:t>Assessment Design Criteria.</a:t>
            </a:r>
            <a:endParaRPr lang="en-AU" sz="2000" dirty="0" smtClean="0">
              <a:solidFill>
                <a:schemeClr val="tx1">
                  <a:lumMod val="75000"/>
                  <a:lumOff val="25000"/>
                </a:schemeClr>
              </a:solidFill>
            </a:endParaRPr>
          </a:p>
        </p:txBody>
      </p:sp>
    </p:spTree>
    <p:extLst>
      <p:ext uri="{BB962C8B-B14F-4D97-AF65-F5344CB8AC3E}">
        <p14:creationId xmlns:p14="http://schemas.microsoft.com/office/powerpoint/2010/main" val="279602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New SACE powerpoint_template">
  <a:themeElements>
    <a:clrScheme name="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4856</TotalTime>
  <Words>4940</Words>
  <Application>Microsoft Office PowerPoint</Application>
  <PresentationFormat>On-screen Show (4:3)</PresentationFormat>
  <Paragraphs>361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New SACE powerpoint_template</vt:lpstr>
      <vt:lpstr>Community Studies Implementation workshop </vt:lpstr>
      <vt:lpstr>Community Studies</vt:lpstr>
      <vt:lpstr>Capabilities</vt:lpstr>
      <vt:lpstr>Stage 1 Community Studies</vt:lpstr>
      <vt:lpstr>Stage 2 Community Studies Options</vt:lpstr>
      <vt:lpstr>Stage 2 Community Studies A</vt:lpstr>
      <vt:lpstr>PowerPoint Presentation</vt:lpstr>
      <vt:lpstr>Stage 2 Community Studies B</vt:lpstr>
      <vt:lpstr>Folio of work</vt:lpstr>
      <vt:lpstr>Community Application Activity</vt:lpstr>
      <vt:lpstr>Stage 2 Community Studies B </vt:lpstr>
      <vt:lpstr>Stage 2 Community Studies 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Phases of Quality Assurance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What’s next?</vt:lpstr>
    </vt:vector>
  </TitlesOfParts>
  <Company>SACE Board of South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PowerPoint Title Here</dc:title>
  <dc:creator>Joy Cresp</dc:creator>
  <cp:lastModifiedBy>Joy Cresp</cp:lastModifiedBy>
  <cp:revision>248</cp:revision>
  <cp:lastPrinted>2015-10-22T00:06:40Z</cp:lastPrinted>
  <dcterms:created xsi:type="dcterms:W3CDTF">2014-01-14T05:21:22Z</dcterms:created>
  <dcterms:modified xsi:type="dcterms:W3CDTF">2016-03-01T23:13:44Z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A481471</vt:lpwstr>
  </property>
  <property fmtid="{D5CDD505-2E9C-101B-9397-08002B2CF9AE}" pid="3" name="Objective-Comment">
    <vt:lpwstr/>
  </property>
  <property fmtid="{D5CDD505-2E9C-101B-9397-08002B2CF9AE}" pid="4" name="Objective-CreationStamp">
    <vt:filetime>2015-10-12T05:06:56Z</vt:filetime>
  </property>
  <property fmtid="{D5CDD505-2E9C-101B-9397-08002B2CF9AE}" pid="5" name="Objective-IsApproved">
    <vt:bool>false</vt:bool>
  </property>
  <property fmtid="{D5CDD505-2E9C-101B-9397-08002B2CF9AE}" pid="6" name="Objective-IsPublished">
    <vt:bool>false</vt:bool>
  </property>
  <property fmtid="{D5CDD505-2E9C-101B-9397-08002B2CF9AE}" pid="7" name="Objective-DatePublished">
    <vt:lpwstr/>
  </property>
  <property fmtid="{D5CDD505-2E9C-101B-9397-08002B2CF9AE}" pid="8" name="Objective-ModificationStamp">
    <vt:filetime>2016-03-01T23:13:24Z</vt:filetime>
  </property>
  <property fmtid="{D5CDD505-2E9C-101B-9397-08002B2CF9AE}" pid="9" name="Objective-Owner">
    <vt:lpwstr>Alina Pietrzyk</vt:lpwstr>
  </property>
  <property fmtid="{D5CDD505-2E9C-101B-9397-08002B2CF9AE}" pid="10" name="Objective-Path">
    <vt:lpwstr>Objective Global Folder:Curriculum:Curriculum renewal:Cross-disciplinary:Community Studies Redevelopment 2016:Implementation Workshops Planning:Workshop Booklet:</vt:lpwstr>
  </property>
  <property fmtid="{D5CDD505-2E9C-101B-9397-08002B2CF9AE}" pid="11" name="Objective-Parent">
    <vt:lpwstr>Workshop Booklet</vt:lpwstr>
  </property>
  <property fmtid="{D5CDD505-2E9C-101B-9397-08002B2CF9AE}" pid="12" name="Objective-State">
    <vt:lpwstr>Being Edited</vt:lpwstr>
  </property>
  <property fmtid="{D5CDD505-2E9C-101B-9397-08002B2CF9AE}" pid="13" name="Objective-Title">
    <vt:lpwstr>Implementation Community Studies B (final)</vt:lpwstr>
  </property>
  <property fmtid="{D5CDD505-2E9C-101B-9397-08002B2CF9AE}" pid="14" name="Objective-Version">
    <vt:lpwstr>2.2</vt:lpwstr>
  </property>
  <property fmtid="{D5CDD505-2E9C-101B-9397-08002B2CF9AE}" pid="15" name="Objective-VersionComment">
    <vt:lpwstr/>
  </property>
  <property fmtid="{D5CDD505-2E9C-101B-9397-08002B2CF9AE}" pid="16" name="Objective-VersionNumber">
    <vt:r8>4</vt:r8>
  </property>
  <property fmtid="{D5CDD505-2E9C-101B-9397-08002B2CF9AE}" pid="17" name="Objective-FileNumber">
    <vt:lpwstr>qA5718</vt:lpwstr>
  </property>
  <property fmtid="{D5CDD505-2E9C-101B-9397-08002B2CF9AE}" pid="18" name="Objective-Classification">
    <vt:lpwstr>[Inherited - none]</vt:lpwstr>
  </property>
  <property fmtid="{D5CDD505-2E9C-101B-9397-08002B2CF9AE}" pid="19" name="Objective-Caveats">
    <vt:lpwstr/>
  </property>
</Properties>
</file>