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74" r:id="rId6"/>
    <p:sldMasterId id="2147483686" r:id="rId7"/>
  </p:sldMasterIdLst>
  <p:notesMasterIdLst>
    <p:notesMasterId r:id="rId34"/>
  </p:notesMasterIdLst>
  <p:sldIdLst>
    <p:sldId id="285" r:id="rId8"/>
    <p:sldId id="286" r:id="rId9"/>
    <p:sldId id="287" r:id="rId10"/>
    <p:sldId id="290" r:id="rId11"/>
    <p:sldId id="288" r:id="rId12"/>
    <p:sldId id="291" r:id="rId13"/>
    <p:sldId id="292" r:id="rId14"/>
    <p:sldId id="280" r:id="rId15"/>
    <p:sldId id="289" r:id="rId16"/>
    <p:sldId id="301" r:id="rId17"/>
    <p:sldId id="256" r:id="rId18"/>
    <p:sldId id="283" r:id="rId19"/>
    <p:sldId id="302" r:id="rId20"/>
    <p:sldId id="284" r:id="rId21"/>
    <p:sldId id="308" r:id="rId22"/>
    <p:sldId id="294" r:id="rId23"/>
    <p:sldId id="309" r:id="rId24"/>
    <p:sldId id="282" r:id="rId25"/>
    <p:sldId id="310" r:id="rId26"/>
    <p:sldId id="293" r:id="rId27"/>
    <p:sldId id="296" r:id="rId28"/>
    <p:sldId id="311" r:id="rId29"/>
    <p:sldId id="297" r:id="rId30"/>
    <p:sldId id="300" r:id="rId31"/>
    <p:sldId id="299" r:id="rId32"/>
    <p:sldId id="298" r:id="rId33"/>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029BE-592C-4ACB-A87B-331F2E7DD64C}" v="35" dt="2021-09-09T02:56:00.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3711" autoAdjust="0"/>
  </p:normalViewPr>
  <p:slideViewPr>
    <p:cSldViewPr snapToGrid="0">
      <p:cViewPr varScale="1">
        <p:scale>
          <a:sx n="59" d="100"/>
          <a:sy n="59" d="100"/>
        </p:scale>
        <p:origin x="19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les, Deanna (SACE)" userId="S::deanna.isles@sa.gov.au::6619194f-c001-42d4-b76a-59917c88002e" providerId="AD" clId="Web-{AA1A0616-36B0-4FD2-BAD9-59EDB4119F23}"/>
    <pc:docChg chg="mod modMainMaster">
      <pc:chgData name="Isles, Deanna (SACE)" userId="S::deanna.isles@sa.gov.au::6619194f-c001-42d4-b76a-59917c88002e" providerId="AD" clId="Web-{AA1A0616-36B0-4FD2-BAD9-59EDB4119F23}" dt="2021-09-09T05:52:07.647" v="1" actId="33475"/>
      <pc:docMkLst>
        <pc:docMk/>
      </pc:docMkLst>
      <pc:sldMasterChg chg="addSp">
        <pc:chgData name="Isles, Deanna (SACE)" userId="S::deanna.isles@sa.gov.au::6619194f-c001-42d4-b76a-59917c88002e" providerId="AD" clId="Web-{AA1A0616-36B0-4FD2-BAD9-59EDB4119F23}" dt="2021-09-09T05:52:07.631" v="0" actId="33475"/>
        <pc:sldMasterMkLst>
          <pc:docMk/>
          <pc:sldMasterMk cId="2680931115" sldId="2147483660"/>
        </pc:sldMasterMkLst>
        <pc:spChg chg="add">
          <ac:chgData name="Isles, Deanna (SACE)" userId="S::deanna.isles@sa.gov.au::6619194f-c001-42d4-b76a-59917c88002e" providerId="AD" clId="Web-{AA1A0616-36B0-4FD2-BAD9-59EDB4119F23}" dt="2021-09-09T05:52:07.631" v="0" actId="33475"/>
          <ac:spMkLst>
            <pc:docMk/>
            <pc:sldMasterMk cId="2680931115" sldId="2147483660"/>
            <ac:spMk id="8" creationId="{746F51C9-38ED-47DE-8BF8-3D5558893B85}"/>
          </ac:spMkLst>
        </pc:spChg>
      </pc:sldMasterChg>
      <pc:sldMasterChg chg="addSp">
        <pc:chgData name="Isles, Deanna (SACE)" userId="S::deanna.isles@sa.gov.au::6619194f-c001-42d4-b76a-59917c88002e" providerId="AD" clId="Web-{AA1A0616-36B0-4FD2-BAD9-59EDB4119F23}" dt="2021-09-09T05:52:07.631" v="0" actId="33475"/>
        <pc:sldMasterMkLst>
          <pc:docMk/>
          <pc:sldMasterMk cId="2603434086" sldId="2147483662"/>
        </pc:sldMasterMkLst>
        <pc:spChg chg="add">
          <ac:chgData name="Isles, Deanna (SACE)" userId="S::deanna.isles@sa.gov.au::6619194f-c001-42d4-b76a-59917c88002e" providerId="AD" clId="Web-{AA1A0616-36B0-4FD2-BAD9-59EDB4119F23}" dt="2021-09-09T05:52:07.631" v="0" actId="33475"/>
          <ac:spMkLst>
            <pc:docMk/>
            <pc:sldMasterMk cId="2603434086" sldId="2147483662"/>
            <ac:spMk id="9" creationId="{A9E104E9-46AD-4948-9359-B329457006BF}"/>
          </ac:spMkLst>
        </pc:spChg>
      </pc:sldMasterChg>
      <pc:sldMasterChg chg="addSp">
        <pc:chgData name="Isles, Deanna (SACE)" userId="S::deanna.isles@sa.gov.au::6619194f-c001-42d4-b76a-59917c88002e" providerId="AD" clId="Web-{AA1A0616-36B0-4FD2-BAD9-59EDB4119F23}" dt="2021-09-09T05:52:07.631" v="0" actId="33475"/>
        <pc:sldMasterMkLst>
          <pc:docMk/>
          <pc:sldMasterMk cId="1433428161" sldId="2147483674"/>
        </pc:sldMasterMkLst>
        <pc:spChg chg="add">
          <ac:chgData name="Isles, Deanna (SACE)" userId="S::deanna.isles@sa.gov.au::6619194f-c001-42d4-b76a-59917c88002e" providerId="AD" clId="Web-{AA1A0616-36B0-4FD2-BAD9-59EDB4119F23}" dt="2021-09-09T05:52:07.631" v="0" actId="33475"/>
          <ac:spMkLst>
            <pc:docMk/>
            <pc:sldMasterMk cId="1433428161" sldId="2147483674"/>
            <ac:spMk id="8" creationId="{3CD5F3EF-F148-487D-A956-AE68379682EC}"/>
          </ac:spMkLst>
        </pc:spChg>
      </pc:sldMasterChg>
      <pc:sldMasterChg chg="addSp">
        <pc:chgData name="Isles, Deanna (SACE)" userId="S::deanna.isles@sa.gov.au::6619194f-c001-42d4-b76a-59917c88002e" providerId="AD" clId="Web-{AA1A0616-36B0-4FD2-BAD9-59EDB4119F23}" dt="2021-09-09T05:52:07.631" v="0" actId="33475"/>
        <pc:sldMasterMkLst>
          <pc:docMk/>
          <pc:sldMasterMk cId="934576738" sldId="2147483686"/>
        </pc:sldMasterMkLst>
        <pc:spChg chg="add">
          <ac:chgData name="Isles, Deanna (SACE)" userId="S::deanna.isles@sa.gov.au::6619194f-c001-42d4-b76a-59917c88002e" providerId="AD" clId="Web-{AA1A0616-36B0-4FD2-BAD9-59EDB4119F23}" dt="2021-09-09T05:52:07.631" v="0" actId="33475"/>
          <ac:spMkLst>
            <pc:docMk/>
            <pc:sldMasterMk cId="934576738" sldId="2147483686"/>
            <ac:spMk id="9" creationId="{707A6B29-1281-4CC7-88A8-B6FAA103136C}"/>
          </ac:spMkLst>
        </pc:spChg>
      </pc:sldMasterChg>
      <pc:sldMasterChg chg="addSp">
        <pc:chgData name="Isles, Deanna (SACE)" userId="S::deanna.isles@sa.gov.au::6619194f-c001-42d4-b76a-59917c88002e" providerId="AD" clId="Web-{AA1A0616-36B0-4FD2-BAD9-59EDB4119F23}" dt="2021-09-09T05:52:07.631" v="0" actId="33475"/>
        <pc:sldMasterMkLst>
          <pc:docMk/>
          <pc:sldMasterMk cId="2413508348" sldId="2147483698"/>
        </pc:sldMasterMkLst>
        <pc:spChg chg="add">
          <ac:chgData name="Isles, Deanna (SACE)" userId="S::deanna.isles@sa.gov.au::6619194f-c001-42d4-b76a-59917c88002e" providerId="AD" clId="Web-{AA1A0616-36B0-4FD2-BAD9-59EDB4119F23}" dt="2021-09-09T05:52:07.631" v="0" actId="33475"/>
          <ac:spMkLst>
            <pc:docMk/>
            <pc:sldMasterMk cId="2413508348" sldId="2147483698"/>
            <ac:spMk id="8" creationId="{6CA8E03C-156F-4758-BDCF-E1480023B5F4}"/>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3352E0E-13F4-41C8-B14E-5383191B87B1}" type="datetimeFigureOut">
              <a:rPr lang="en-AU" smtClean="0"/>
              <a:t>13/09/2021</a:t>
            </a:fld>
            <a:endParaRPr lang="en-AU"/>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F3395C80-D296-4D10-9988-6917C71DA94F}" type="slidenum">
              <a:rPr lang="en-AU" smtClean="0"/>
              <a:t>‹#›</a:t>
            </a:fld>
            <a:endParaRPr lang="en-AU"/>
          </a:p>
        </p:txBody>
      </p:sp>
    </p:spTree>
    <p:extLst>
      <p:ext uri="{BB962C8B-B14F-4D97-AF65-F5344CB8AC3E}">
        <p14:creationId xmlns:p14="http://schemas.microsoft.com/office/powerpoint/2010/main" val="302836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DEANNA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31251-E561-4EA0-AF39-330F1CF3D6C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21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SHANE</a:t>
            </a:r>
          </a:p>
        </p:txBody>
      </p:sp>
      <p:sp>
        <p:nvSpPr>
          <p:cNvPr id="4" name="Slide Number Placeholder 3"/>
          <p:cNvSpPr>
            <a:spLocks noGrp="1"/>
          </p:cNvSpPr>
          <p:nvPr>
            <p:ph type="sldNum" sz="quarter" idx="5"/>
          </p:nvPr>
        </p:nvSpPr>
        <p:spPr/>
        <p:txBody>
          <a:bodyPr/>
          <a:lstStyle/>
          <a:p>
            <a:fld id="{F3395C80-D296-4D10-9988-6917C71DA94F}" type="slidenum">
              <a:rPr lang="en-AU" smtClean="0"/>
              <a:t>10</a:t>
            </a:fld>
            <a:endParaRPr lang="en-AU"/>
          </a:p>
        </p:txBody>
      </p:sp>
    </p:spTree>
    <p:extLst>
      <p:ext uri="{BB962C8B-B14F-4D97-AF65-F5344CB8AC3E}">
        <p14:creationId xmlns:p14="http://schemas.microsoft.com/office/powerpoint/2010/main" val="163627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SHANE</a:t>
            </a:r>
          </a:p>
        </p:txBody>
      </p:sp>
      <p:sp>
        <p:nvSpPr>
          <p:cNvPr id="4" name="Slide Number Placeholder 3"/>
          <p:cNvSpPr>
            <a:spLocks noGrp="1"/>
          </p:cNvSpPr>
          <p:nvPr>
            <p:ph type="sldNum" sz="quarter" idx="5"/>
          </p:nvPr>
        </p:nvSpPr>
        <p:spPr/>
        <p:txBody>
          <a:bodyPr/>
          <a:lstStyle/>
          <a:p>
            <a:fld id="{F3395C80-D296-4D10-9988-6917C71DA94F}" type="slidenum">
              <a:rPr lang="en-AU" smtClean="0"/>
              <a:t>11</a:t>
            </a:fld>
            <a:endParaRPr lang="en-AU"/>
          </a:p>
        </p:txBody>
      </p:sp>
    </p:spTree>
    <p:extLst>
      <p:ext uri="{BB962C8B-B14F-4D97-AF65-F5344CB8AC3E}">
        <p14:creationId xmlns:p14="http://schemas.microsoft.com/office/powerpoint/2010/main" val="375307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SHANE</a:t>
            </a:r>
          </a:p>
          <a:p>
            <a:r>
              <a:rPr lang="en-AU" dirty="0"/>
              <a:t>(From C level up) Parts or components of improvement could look like examining aspects of performance or participation (e.g. appreciation for the complex nature of skilful performance and the factors influencing it) or it could look like stages or levels of improvement.</a:t>
            </a:r>
          </a:p>
          <a:p>
            <a:endParaRPr lang="en-AU" dirty="0"/>
          </a:p>
          <a:p>
            <a:r>
              <a:rPr lang="en-AU" dirty="0"/>
              <a:t>What differentiates a C from a 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a student solely describes or explains that there was improvement without any value or evidence, it is a D.</a:t>
            </a:r>
          </a:p>
          <a:p>
            <a:pPr marL="171450" indent="-171450">
              <a:buFont typeface="Arial" panose="020B0604020202020204" pitchFamily="34" charset="0"/>
              <a:buChar char="•"/>
            </a:pPr>
            <a:r>
              <a:rPr lang="en-AU" dirty="0"/>
              <a:t>C has to demonstrate some evaluation, which means </a:t>
            </a:r>
            <a:r>
              <a:rPr lang="en-AU" b="0" dirty="0"/>
              <a:t>there is a judgment about the level of improvement with some evidence</a:t>
            </a:r>
            <a:r>
              <a:rPr lang="en-AU" dirty="0"/>
              <a:t>.</a:t>
            </a:r>
          </a:p>
          <a:p>
            <a:endParaRPr lang="en-AU" dirty="0"/>
          </a:p>
          <a:p>
            <a:r>
              <a:rPr lang="en-AU" dirty="0"/>
              <a:t>What differentiates an A from a 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B level = well evidenced but not as much depth exploring different factors or perspectives to the improvement or why there was or was not improvement. Judgements may be more holistic in nature</a:t>
            </a:r>
          </a:p>
          <a:p>
            <a:pPr marL="171450" indent="-171450">
              <a:buFont typeface="Arial" panose="020B0604020202020204" pitchFamily="34" charset="0"/>
              <a:buChar char="•"/>
            </a:pPr>
            <a:r>
              <a:rPr lang="en-AU" dirty="0"/>
              <a:t>A level = examines parts or components of improvement + consideration of different factors and perspectives + multiple forms of evidence. For example, student clearly identifies and justifies “this part of performance improved in this way, whereas this part did not improve for these reasons”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31251-E561-4EA0-AF39-330F1CF3D6C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53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3395C80-D296-4D10-9988-6917C71DA94F}" type="slidenum">
              <a:rPr lang="en-AU" smtClean="0"/>
              <a:t>13</a:t>
            </a:fld>
            <a:endParaRPr lang="en-AU"/>
          </a:p>
        </p:txBody>
      </p:sp>
    </p:spTree>
    <p:extLst>
      <p:ext uri="{BB962C8B-B14F-4D97-AF65-F5344CB8AC3E}">
        <p14:creationId xmlns:p14="http://schemas.microsoft.com/office/powerpoint/2010/main" val="236466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a:p>
            <a:endParaRPr lang="en-AU" dirty="0"/>
          </a:p>
          <a:p>
            <a:r>
              <a:rPr lang="en-AU" dirty="0"/>
              <a:t>What differentiates a C from a 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D level = student just describes what they did. It’s a narrative.</a:t>
            </a:r>
          </a:p>
          <a:p>
            <a:pPr marL="171450" indent="-171450">
              <a:buFont typeface="Arial" panose="020B0604020202020204" pitchFamily="34" charset="0"/>
              <a:buChar char="•"/>
            </a:pPr>
            <a:r>
              <a:rPr lang="en-AU" dirty="0"/>
              <a:t>C is more accessible than in 2020 – student may still describe predominantly their strategies, but as long as they are able to provide some evaluation of at least one strategy there is evidence for a C. Was the strategy effective or not with at least one reason as to why.</a:t>
            </a:r>
          </a:p>
          <a:p>
            <a:endParaRPr lang="en-AU" dirty="0"/>
          </a:p>
          <a:p>
            <a:r>
              <a:rPr lang="en-AU" dirty="0"/>
              <a:t>What differentiates an A from a 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B level = evidence is clearly used to support justifying a strategy being effective or not. Beyond the superficial that is a C level.</a:t>
            </a:r>
          </a:p>
          <a:p>
            <a:pPr marL="171450" indent="-171450">
              <a:buFont typeface="Arial" panose="020B0604020202020204" pitchFamily="34" charset="0"/>
              <a:buChar char="•"/>
            </a:pPr>
            <a:r>
              <a:rPr lang="en-AU" dirty="0"/>
              <a:t>A level is being able to use evidence to identify how a strategy can be more or less effective in different situations or times or with different people, etc. The aspects of the strategy are unpacked to go into the depth as to what exactly about the strategy was effective or not and being able to use evidence to support the judgements being made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31251-E561-4EA0-AF39-330F1CF3D6C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08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95C80-D296-4D10-9988-6917C71DA94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097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BRAD</a:t>
            </a:r>
          </a:p>
          <a:p>
            <a:endParaRPr lang="en-AU" dirty="0"/>
          </a:p>
          <a:p>
            <a:r>
              <a:rPr lang="en-AU" dirty="0"/>
              <a:t>Examples</a:t>
            </a:r>
          </a:p>
          <a:p>
            <a:pPr marL="171450" indent="-171450">
              <a:buFont typeface="Arial" panose="020B0604020202020204" pitchFamily="34" charset="0"/>
              <a:buChar char="•"/>
            </a:pPr>
            <a:r>
              <a:rPr lang="en-AU" dirty="0"/>
              <a:t>D = photos/video of group meetings, emails/messages, etc. ‘plonked’ on screen</a:t>
            </a:r>
          </a:p>
          <a:p>
            <a:pPr marL="171450" indent="-171450">
              <a:buFont typeface="Arial" panose="020B0604020202020204" pitchFamily="34" charset="0"/>
              <a:buChar char="•"/>
            </a:pPr>
            <a:r>
              <a:rPr lang="en-AU" dirty="0"/>
              <a:t>C = some form of additional information (e.g. annotation, verbal explanation, in the task response) identifying </a:t>
            </a:r>
            <a:r>
              <a:rPr lang="en-AU" b="1" dirty="0"/>
              <a:t>how</a:t>
            </a:r>
            <a:r>
              <a:rPr lang="en-AU" dirty="0"/>
              <a:t> this is evidence of C&amp;C for or within a physical activity context</a:t>
            </a:r>
          </a:p>
          <a:p>
            <a:pPr marL="171450" indent="-171450">
              <a:buFont typeface="Arial" panose="020B0604020202020204" pitchFamily="34" charset="0"/>
              <a:buChar char="•"/>
            </a:pPr>
            <a:r>
              <a:rPr lang="en-AU" dirty="0"/>
              <a:t>B = identifies specific C&amp;C skill/s being used in that group meeting or message, etc. For example they identify how pooling resources has helped the coaching team or the coach + player to improve the player’s performance.</a:t>
            </a:r>
          </a:p>
          <a:p>
            <a:pPr marL="171450" indent="-171450">
              <a:buFont typeface="Arial" panose="020B0604020202020204" pitchFamily="34" charset="0"/>
              <a:buChar char="•"/>
            </a:pPr>
            <a:r>
              <a:rPr lang="en-AU" dirty="0"/>
              <a:t>A = more than one example of that C&amp;C skill being used with evidence of how it is being adapted or tailored to the context. For example using specific collaborative skills that suit the player you are coaching or using collaborative skills that best allow 2 or more coaches to work together to achieve what they need to. For example the student is able to recognise how they contribute to pooling resources, how they receive and use the resources shared by others, how they invite further contribution of resources, how they build on or further develop resources through the sharing process with a thread throughout as to how this is achieving an outcome.</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**to achieve at an A or B level it is most likely that the student has given evidence throughout their task response and not just a tack on at the end. Although they may still draw together a summary of their C&amp;C skills at the end in addition to evidence throughout.</a:t>
            </a:r>
          </a:p>
          <a:p>
            <a:endParaRPr lang="en-AU" dirty="0"/>
          </a:p>
        </p:txBody>
      </p:sp>
      <p:sp>
        <p:nvSpPr>
          <p:cNvPr id="4" name="Slide Number Placeholder 3"/>
          <p:cNvSpPr>
            <a:spLocks noGrp="1"/>
          </p:cNvSpPr>
          <p:nvPr>
            <p:ph type="sldNum" sz="quarter" idx="5"/>
          </p:nvPr>
        </p:nvSpPr>
        <p:spPr/>
        <p:txBody>
          <a:bodyPr/>
          <a:lstStyle/>
          <a:p>
            <a:fld id="{F3395C80-D296-4D10-9988-6917C71DA94F}" type="slidenum">
              <a:rPr lang="en-AU" smtClean="0"/>
              <a:t>16</a:t>
            </a:fld>
            <a:endParaRPr lang="en-AU"/>
          </a:p>
        </p:txBody>
      </p:sp>
    </p:spTree>
    <p:extLst>
      <p:ext uri="{BB962C8B-B14F-4D97-AF65-F5344CB8AC3E}">
        <p14:creationId xmlns:p14="http://schemas.microsoft.com/office/powerpoint/2010/main" val="332075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95C80-D296-4D10-9988-6917C71DA94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705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a:p>
            <a:endParaRPr lang="en-AU" dirty="0"/>
          </a:p>
          <a:p>
            <a:r>
              <a:rPr lang="en-AU" dirty="0"/>
              <a:t>Examples:</a:t>
            </a:r>
          </a:p>
          <a:p>
            <a:pPr marL="171450" indent="-171450">
              <a:buFont typeface="Arial" panose="020B0604020202020204" pitchFamily="34" charset="0"/>
              <a:buChar char="•"/>
            </a:pPr>
            <a:r>
              <a:rPr lang="en-AU" dirty="0"/>
              <a:t>D level = Data is put into basic table or graph or there are some simple annotations on a photo/video</a:t>
            </a:r>
          </a:p>
          <a:p>
            <a:pPr marL="171450" indent="-171450">
              <a:buFont typeface="Arial" panose="020B0604020202020204" pitchFamily="34" charset="0"/>
              <a:buChar char="•"/>
            </a:pPr>
            <a:r>
              <a:rPr lang="en-AU" dirty="0"/>
              <a:t>C = as above with additional break down and relationship of evidence identified and there is a clear link of the evidence being used to support other points e.g. evaluation of improvement or strategies</a:t>
            </a:r>
          </a:p>
          <a:p>
            <a:pPr marL="171450" indent="-171450">
              <a:buFont typeface="Arial" panose="020B0604020202020204" pitchFamily="34" charset="0"/>
              <a:buChar char="•"/>
            </a:pPr>
            <a:r>
              <a:rPr lang="en-AU" dirty="0"/>
              <a:t>B = rich or multiple forms of data collected throughout the performance journey. Relevant evidence used to support other points.</a:t>
            </a:r>
          </a:p>
          <a:p>
            <a:pPr marL="171450" indent="-171450">
              <a:buFont typeface="Arial" panose="020B0604020202020204" pitchFamily="34" charset="0"/>
              <a:buChar char="•"/>
            </a:pPr>
            <a:r>
              <a:rPr lang="en-AU" dirty="0"/>
              <a:t>A = rich &amp; multiple form of data synthesised throughout. Targeted/focused selection of evidence for drawing out information to support evaluation of improvement or strategies.</a:t>
            </a:r>
          </a:p>
          <a:p>
            <a:pPr marL="0" indent="0">
              <a:buFont typeface="Arial" panose="020B0604020202020204" pitchFamily="34" charset="0"/>
              <a:buNone/>
            </a:pPr>
            <a:r>
              <a:rPr lang="en-AU" dirty="0"/>
              <a:t>You don’t ‘get lost’ in the data, it tells a clear story</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31251-E561-4EA0-AF39-330F1CF3D6C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984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95C80-D296-4D10-9988-6917C71DA94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55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DEANNA</a:t>
            </a:r>
          </a:p>
          <a:p>
            <a:endParaRPr lang="en-AU" dirty="0"/>
          </a:p>
          <a:p>
            <a:r>
              <a:rPr lang="en-AU" dirty="0"/>
              <a:t>Focus will be predominantly on Part 2 as this will also support part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229D6-DC9B-4419-A7B3-A7DA7755843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55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SHANE</a:t>
            </a:r>
          </a:p>
          <a:p>
            <a:endParaRPr lang="en-AU" dirty="0"/>
          </a:p>
          <a:p>
            <a:r>
              <a:rPr lang="en-AU" dirty="0"/>
              <a:t>What differentiates a C from a D:</a:t>
            </a:r>
          </a:p>
          <a:p>
            <a:pPr marL="171450" indent="-171450">
              <a:buFont typeface="Arial" panose="020B0604020202020204" pitchFamily="34" charset="0"/>
              <a:buChar char="•"/>
            </a:pPr>
            <a:r>
              <a:rPr lang="en-AU" dirty="0"/>
              <a:t>D level = student has some understanding, perhaps there are some definitions</a:t>
            </a:r>
          </a:p>
          <a:p>
            <a:pPr marL="171450" indent="-171450">
              <a:buFont typeface="Arial" panose="020B0604020202020204" pitchFamily="34" charset="0"/>
              <a:buChar char="•"/>
            </a:pPr>
            <a:r>
              <a:rPr lang="en-AU" dirty="0"/>
              <a:t>C level = accurate and contextual (i.e. relevant) but probably quite general</a:t>
            </a:r>
          </a:p>
          <a:p>
            <a:endParaRPr lang="en-AU" dirty="0"/>
          </a:p>
          <a:p>
            <a:r>
              <a:rPr lang="en-AU" dirty="0"/>
              <a:t>What differentiates an A from a B:</a:t>
            </a:r>
          </a:p>
          <a:p>
            <a:pPr marL="171450" indent="-171450">
              <a:buFont typeface="Arial" panose="020B0604020202020204" pitchFamily="34" charset="0"/>
              <a:buChar char="•"/>
            </a:pPr>
            <a:r>
              <a:rPr lang="en-AU" dirty="0"/>
              <a:t>B level = relevant and accurate and used to inform the other components of the task. Clear links to AE2, AE3</a:t>
            </a:r>
          </a:p>
          <a:p>
            <a:pPr marL="171450" indent="-171450">
              <a:buFont typeface="Arial" panose="020B0604020202020204" pitchFamily="34" charset="0"/>
              <a:buChar char="•"/>
            </a:pPr>
            <a:r>
              <a:rPr lang="en-AU" dirty="0"/>
              <a:t>A level = highly specific and tailored to the context of the physical activity and the participant. i.e. selected and used appropriately. Not an information dump, allowing for focus and depth.</a:t>
            </a:r>
          </a:p>
        </p:txBody>
      </p:sp>
      <p:sp>
        <p:nvSpPr>
          <p:cNvPr id="4" name="Slide Number Placeholder 3"/>
          <p:cNvSpPr>
            <a:spLocks noGrp="1"/>
          </p:cNvSpPr>
          <p:nvPr>
            <p:ph type="sldNum" sz="quarter" idx="5"/>
          </p:nvPr>
        </p:nvSpPr>
        <p:spPr/>
        <p:txBody>
          <a:bodyPr/>
          <a:lstStyle/>
          <a:p>
            <a:fld id="{F3395C80-D296-4D10-9988-6917C71DA94F}" type="slidenum">
              <a:rPr lang="en-AU" smtClean="0"/>
              <a:t>20</a:t>
            </a:fld>
            <a:endParaRPr lang="en-AU"/>
          </a:p>
        </p:txBody>
      </p:sp>
    </p:spTree>
    <p:extLst>
      <p:ext uri="{BB962C8B-B14F-4D97-AF65-F5344CB8AC3E}">
        <p14:creationId xmlns:p14="http://schemas.microsoft.com/office/powerpoint/2010/main" val="594982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BRAD</a:t>
            </a:r>
          </a:p>
        </p:txBody>
      </p:sp>
      <p:sp>
        <p:nvSpPr>
          <p:cNvPr id="4" name="Slide Number Placeholder 3"/>
          <p:cNvSpPr>
            <a:spLocks noGrp="1"/>
          </p:cNvSpPr>
          <p:nvPr>
            <p:ph type="sldNum" sz="quarter" idx="5"/>
          </p:nvPr>
        </p:nvSpPr>
        <p:spPr/>
        <p:txBody>
          <a:bodyPr/>
          <a:lstStyle/>
          <a:p>
            <a:fld id="{F3395C80-D296-4D10-9988-6917C71DA94F}" type="slidenum">
              <a:rPr lang="en-AU" smtClean="0"/>
              <a:t>21</a:t>
            </a:fld>
            <a:endParaRPr lang="en-AU"/>
          </a:p>
        </p:txBody>
      </p:sp>
    </p:spTree>
    <p:extLst>
      <p:ext uri="{BB962C8B-B14F-4D97-AF65-F5344CB8AC3E}">
        <p14:creationId xmlns:p14="http://schemas.microsoft.com/office/powerpoint/2010/main" val="1069714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95C80-D296-4D10-9988-6917C71DA94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126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DEANNA</a:t>
            </a:r>
          </a:p>
        </p:txBody>
      </p:sp>
      <p:sp>
        <p:nvSpPr>
          <p:cNvPr id="4" name="Slide Number Placeholder 3"/>
          <p:cNvSpPr>
            <a:spLocks noGrp="1"/>
          </p:cNvSpPr>
          <p:nvPr>
            <p:ph type="sldNum" sz="quarter" idx="5"/>
          </p:nvPr>
        </p:nvSpPr>
        <p:spPr/>
        <p:txBody>
          <a:bodyPr/>
          <a:lstStyle/>
          <a:p>
            <a:fld id="{F3395C80-D296-4D10-9988-6917C71DA94F}" type="slidenum">
              <a:rPr lang="en-AU" smtClean="0"/>
              <a:t>23</a:t>
            </a:fld>
            <a:endParaRPr lang="en-AU"/>
          </a:p>
        </p:txBody>
      </p:sp>
    </p:spTree>
    <p:extLst>
      <p:ext uri="{BB962C8B-B14F-4D97-AF65-F5344CB8AC3E}">
        <p14:creationId xmlns:p14="http://schemas.microsoft.com/office/powerpoint/2010/main" val="1898438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SHARED</a:t>
            </a:r>
          </a:p>
        </p:txBody>
      </p:sp>
      <p:sp>
        <p:nvSpPr>
          <p:cNvPr id="4" name="Slide Number Placeholder 3"/>
          <p:cNvSpPr>
            <a:spLocks noGrp="1"/>
          </p:cNvSpPr>
          <p:nvPr>
            <p:ph type="sldNum" sz="quarter" idx="5"/>
          </p:nvPr>
        </p:nvSpPr>
        <p:spPr/>
        <p:txBody>
          <a:bodyPr/>
          <a:lstStyle/>
          <a:p>
            <a:fld id="{F3395C80-D296-4D10-9988-6917C71DA94F}" type="slidenum">
              <a:rPr lang="en-AU" smtClean="0"/>
              <a:t>24</a:t>
            </a:fld>
            <a:endParaRPr lang="en-AU"/>
          </a:p>
        </p:txBody>
      </p:sp>
    </p:spTree>
    <p:extLst>
      <p:ext uri="{BB962C8B-B14F-4D97-AF65-F5344CB8AC3E}">
        <p14:creationId xmlns:p14="http://schemas.microsoft.com/office/powerpoint/2010/main" val="3377401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DEANNA</a:t>
            </a:r>
          </a:p>
        </p:txBody>
      </p:sp>
      <p:sp>
        <p:nvSpPr>
          <p:cNvPr id="4" name="Slide Number Placeholder 3"/>
          <p:cNvSpPr>
            <a:spLocks noGrp="1"/>
          </p:cNvSpPr>
          <p:nvPr>
            <p:ph type="sldNum" sz="quarter" idx="5"/>
          </p:nvPr>
        </p:nvSpPr>
        <p:spPr/>
        <p:txBody>
          <a:bodyPr/>
          <a:lstStyle/>
          <a:p>
            <a:fld id="{F3395C80-D296-4D10-9988-6917C71DA94F}" type="slidenum">
              <a:rPr lang="en-AU" smtClean="0"/>
              <a:t>25</a:t>
            </a:fld>
            <a:endParaRPr lang="en-AU"/>
          </a:p>
        </p:txBody>
      </p:sp>
    </p:spTree>
    <p:extLst>
      <p:ext uri="{BB962C8B-B14F-4D97-AF65-F5344CB8AC3E}">
        <p14:creationId xmlns:p14="http://schemas.microsoft.com/office/powerpoint/2010/main" val="3033123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31251-E561-4EA0-AF39-330F1CF3D6C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73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DEANNA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31251-E561-4EA0-AF39-330F1CF3D6C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3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DEANNA</a:t>
            </a:r>
          </a:p>
          <a:p>
            <a:endParaRPr lang="en-AU" dirty="0"/>
          </a:p>
          <a:p>
            <a:r>
              <a:rPr lang="en-AU" dirty="0"/>
              <a:t>Mention other resources available in Advice &amp; Strategies specifically:</a:t>
            </a:r>
          </a:p>
          <a:p>
            <a:pPr marL="171450" indent="-171450">
              <a:buFont typeface="Arial" panose="020B0604020202020204" pitchFamily="34" charset="0"/>
              <a:buChar char="•"/>
            </a:pPr>
            <a:r>
              <a:rPr lang="en-AU" dirty="0"/>
              <a:t>Examining AE1, AE2 and AE3</a:t>
            </a:r>
          </a:p>
          <a:p>
            <a:pPr marL="171450" indent="-171450">
              <a:buFont typeface="Arial" panose="020B0604020202020204" pitchFamily="34" charset="0"/>
              <a:buChar char="•"/>
            </a:pPr>
            <a:r>
              <a:rPr lang="en-AU" dirty="0"/>
              <a:t>C&amp;C session</a:t>
            </a:r>
          </a:p>
        </p:txBody>
      </p:sp>
      <p:sp>
        <p:nvSpPr>
          <p:cNvPr id="4" name="Slide Number Placeholder 3"/>
          <p:cNvSpPr>
            <a:spLocks noGrp="1"/>
          </p:cNvSpPr>
          <p:nvPr>
            <p:ph type="sldNum" sz="quarter" idx="5"/>
          </p:nvPr>
        </p:nvSpPr>
        <p:spPr/>
        <p:txBody>
          <a:bodyPr/>
          <a:lstStyle/>
          <a:p>
            <a:fld id="{F3395C80-D296-4D10-9988-6917C71DA94F}" type="slidenum">
              <a:rPr lang="en-AU" smtClean="0"/>
              <a:t>4</a:t>
            </a:fld>
            <a:endParaRPr lang="en-AU"/>
          </a:p>
        </p:txBody>
      </p:sp>
    </p:spTree>
    <p:extLst>
      <p:ext uri="{BB962C8B-B14F-4D97-AF65-F5344CB8AC3E}">
        <p14:creationId xmlns:p14="http://schemas.microsoft.com/office/powerpoint/2010/main" val="169655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F3395C80-D296-4D10-9988-6917C71DA94F}" type="slidenum">
              <a:rPr lang="en-AU" smtClean="0"/>
              <a:t>5</a:t>
            </a:fld>
            <a:endParaRPr lang="en-AU"/>
          </a:p>
        </p:txBody>
      </p:sp>
    </p:spTree>
    <p:extLst>
      <p:ext uri="{BB962C8B-B14F-4D97-AF65-F5344CB8AC3E}">
        <p14:creationId xmlns:p14="http://schemas.microsoft.com/office/powerpoint/2010/main" val="107927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F3395C80-D296-4D10-9988-6917C71DA94F}" type="slidenum">
              <a:rPr lang="en-AU" smtClean="0"/>
              <a:t>6</a:t>
            </a:fld>
            <a:endParaRPr lang="en-AU"/>
          </a:p>
        </p:txBody>
      </p:sp>
    </p:spTree>
    <p:extLst>
      <p:ext uri="{BB962C8B-B14F-4D97-AF65-F5344CB8AC3E}">
        <p14:creationId xmlns:p14="http://schemas.microsoft.com/office/powerpoint/2010/main" val="230631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BRAD </a:t>
            </a:r>
          </a:p>
          <a:p>
            <a:endParaRPr lang="en-AU" dirty="0"/>
          </a:p>
          <a:p>
            <a:r>
              <a:rPr lang="en-AU" dirty="0"/>
              <a:t>Many students in 2020 were disadvantaged for not getting these right. </a:t>
            </a:r>
          </a:p>
        </p:txBody>
      </p:sp>
      <p:sp>
        <p:nvSpPr>
          <p:cNvPr id="4" name="Slide Number Placeholder 3"/>
          <p:cNvSpPr>
            <a:spLocks noGrp="1"/>
          </p:cNvSpPr>
          <p:nvPr>
            <p:ph type="sldNum" sz="quarter" idx="5"/>
          </p:nvPr>
        </p:nvSpPr>
        <p:spPr/>
        <p:txBody>
          <a:bodyPr/>
          <a:lstStyle/>
          <a:p>
            <a:fld id="{F3395C80-D296-4D10-9988-6917C71DA94F}" type="slidenum">
              <a:rPr lang="en-AU" smtClean="0"/>
              <a:t>7</a:t>
            </a:fld>
            <a:endParaRPr lang="en-AU"/>
          </a:p>
        </p:txBody>
      </p:sp>
    </p:spTree>
    <p:extLst>
      <p:ext uri="{BB962C8B-B14F-4D97-AF65-F5344CB8AC3E}">
        <p14:creationId xmlns:p14="http://schemas.microsoft.com/office/powerpoint/2010/main" val="2499030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BRAD</a:t>
            </a:r>
            <a:endParaRPr lang="en-GB" dirty="0"/>
          </a:p>
        </p:txBody>
      </p:sp>
      <p:sp>
        <p:nvSpPr>
          <p:cNvPr id="4" name="Slide Number Placeholder 3"/>
          <p:cNvSpPr>
            <a:spLocks noGrp="1"/>
          </p:cNvSpPr>
          <p:nvPr>
            <p:ph type="sldNum" sz="quarter" idx="5"/>
          </p:nvPr>
        </p:nvSpPr>
        <p:spPr/>
        <p:txBody>
          <a:bodyPr/>
          <a:lstStyle/>
          <a:p>
            <a:fld id="{F3395C80-D296-4D10-9988-6917C71DA94F}" type="slidenum">
              <a:rPr lang="en-AU" smtClean="0"/>
              <a:t>8</a:t>
            </a:fld>
            <a:endParaRPr lang="en-AU"/>
          </a:p>
        </p:txBody>
      </p:sp>
    </p:spTree>
    <p:extLst>
      <p:ext uri="{BB962C8B-B14F-4D97-AF65-F5344CB8AC3E}">
        <p14:creationId xmlns:p14="http://schemas.microsoft.com/office/powerpoint/2010/main" val="257526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SHANE</a:t>
            </a:r>
          </a:p>
        </p:txBody>
      </p:sp>
      <p:sp>
        <p:nvSpPr>
          <p:cNvPr id="4" name="Slide Number Placeholder 3"/>
          <p:cNvSpPr>
            <a:spLocks noGrp="1"/>
          </p:cNvSpPr>
          <p:nvPr>
            <p:ph type="sldNum" sz="quarter" idx="5"/>
          </p:nvPr>
        </p:nvSpPr>
        <p:spPr/>
        <p:txBody>
          <a:bodyPr/>
          <a:lstStyle/>
          <a:p>
            <a:fld id="{F3395C80-D296-4D10-9988-6917C71DA94F}" type="slidenum">
              <a:rPr lang="en-AU" smtClean="0"/>
              <a:t>9</a:t>
            </a:fld>
            <a:endParaRPr lang="en-AU"/>
          </a:p>
        </p:txBody>
      </p:sp>
    </p:spTree>
    <p:extLst>
      <p:ext uri="{BB962C8B-B14F-4D97-AF65-F5344CB8AC3E}">
        <p14:creationId xmlns:p14="http://schemas.microsoft.com/office/powerpoint/2010/main" val="85828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6098-D926-4D64-90DA-ADD5DA5B488F}"/>
              </a:ext>
            </a:extLst>
          </p:cNvPr>
          <p:cNvSpPr>
            <a:spLocks noGrp="1"/>
          </p:cNvSpPr>
          <p:nvPr>
            <p:ph type="ctrTitle" hasCustomPrompt="1"/>
          </p:nvPr>
        </p:nvSpPr>
        <p:spPr>
          <a:xfrm>
            <a:off x="6201600" y="1461600"/>
            <a:ext cx="5379859" cy="1656000"/>
          </a:xfrm>
        </p:spPr>
        <p:txBody>
          <a:bodyPr lIns="0" tIns="0" rIns="0" bIns="0" anchor="ctr" anchorCtr="0"/>
          <a:lstStyle>
            <a:lvl1pPr marL="0" indent="0" algn="l">
              <a:defRPr sz="4400"/>
            </a:lvl1pPr>
          </a:lstStyle>
          <a:p>
            <a:r>
              <a:rPr lang="en-US"/>
              <a:t>Insert your </a:t>
            </a:r>
            <a:br>
              <a:rPr lang="en-US"/>
            </a:br>
            <a:r>
              <a:rPr lang="en-US"/>
              <a:t>title here</a:t>
            </a:r>
          </a:p>
        </p:txBody>
      </p:sp>
      <p:sp>
        <p:nvSpPr>
          <p:cNvPr id="3" name="Subtitle 2">
            <a:extLst>
              <a:ext uri="{FF2B5EF4-FFF2-40B4-BE49-F238E27FC236}">
                <a16:creationId xmlns:a16="http://schemas.microsoft.com/office/drawing/2014/main" id="{6F55A5A1-467A-4B8D-B006-E2ED52E9C791}"/>
              </a:ext>
            </a:extLst>
          </p:cNvPr>
          <p:cNvSpPr>
            <a:spLocks noGrp="1"/>
          </p:cNvSpPr>
          <p:nvPr>
            <p:ph type="subTitle" idx="1"/>
          </p:nvPr>
        </p:nvSpPr>
        <p:spPr>
          <a:xfrm>
            <a:off x="6202544" y="3693600"/>
            <a:ext cx="5379857" cy="1411060"/>
          </a:xfrm>
        </p:spPr>
        <p:txBody>
          <a:bodyPr lIns="0" tIns="0" rIns="0" bIns="0"/>
          <a:lstStyle>
            <a:lvl1pPr marL="0" indent="0" algn="l">
              <a:buNone/>
              <a:defRPr sz="16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Tree>
    <p:extLst>
      <p:ext uri="{BB962C8B-B14F-4D97-AF65-F5344CB8AC3E}">
        <p14:creationId xmlns:p14="http://schemas.microsoft.com/office/powerpoint/2010/main" val="184386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072635-266F-4274-AD67-E2A13FF46E20}" type="datetimeFigureOut">
              <a:rPr lang="en-AU" smtClean="0"/>
              <a:t>13/09/2021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11290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7DF10E-5731-44F6-A0B6-9762C6D5057B}" type="datetimeFigureOut">
              <a:rPr lang="en-AU" smtClean="0"/>
              <a:t>13/09/2021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3117869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7DF10E-5731-44F6-A0B6-9762C6D5057B}" type="datetimeFigureOut">
              <a:rPr lang="en-AU" smtClean="0"/>
              <a:t>13/09/2021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1041881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AABF-B56C-4327-A4C6-DCECBB4992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94DC192-F8D7-412D-84EF-B099A7DFBD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D37EEEB-855D-46C5-BA26-0E2166527920}"/>
              </a:ext>
            </a:extLst>
          </p:cNvPr>
          <p:cNvSpPr>
            <a:spLocks noGrp="1"/>
          </p:cNvSpPr>
          <p:nvPr>
            <p:ph type="dt" sz="half" idx="10"/>
          </p:nvPr>
        </p:nvSpPr>
        <p:spPr/>
        <p:txBody>
          <a:bodyPr/>
          <a:lstStyle/>
          <a:p>
            <a:fld id="{860EB284-F48F-4E23-A8F5-AA04F0C5A59E}" type="datetimeFigureOut">
              <a:rPr lang="en-AU" smtClean="0"/>
              <a:t>13/09/2021</a:t>
            </a:fld>
            <a:endParaRPr lang="en-AU"/>
          </a:p>
        </p:txBody>
      </p:sp>
      <p:sp>
        <p:nvSpPr>
          <p:cNvPr id="5" name="Footer Placeholder 4">
            <a:extLst>
              <a:ext uri="{FF2B5EF4-FFF2-40B4-BE49-F238E27FC236}">
                <a16:creationId xmlns:a16="http://schemas.microsoft.com/office/drawing/2014/main" id="{65A77E0F-353F-468E-A994-E7284EEC11D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1D557A-2E5A-4ED7-961E-47AB9A79E356}"/>
              </a:ext>
            </a:extLst>
          </p:cNvPr>
          <p:cNvSpPr>
            <a:spLocks noGrp="1"/>
          </p:cNvSpPr>
          <p:nvPr>
            <p:ph type="sldNum" sz="quarter" idx="12"/>
          </p:nvPr>
        </p:nvSpPr>
        <p:spPr/>
        <p:txBody>
          <a:bodyPr/>
          <a:lstStyle/>
          <a:p>
            <a:fld id="{427BF146-247E-4836-873F-99C94605D6E0}" type="slidenum">
              <a:rPr lang="en-AU" smtClean="0"/>
              <a:t>‹#›</a:t>
            </a:fld>
            <a:endParaRPr lang="en-AU"/>
          </a:p>
        </p:txBody>
      </p:sp>
    </p:spTree>
    <p:extLst>
      <p:ext uri="{BB962C8B-B14F-4D97-AF65-F5344CB8AC3E}">
        <p14:creationId xmlns:p14="http://schemas.microsoft.com/office/powerpoint/2010/main" val="712498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90DF-EB93-4968-9CE7-7B62DC477FA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E1DF472-57D7-4BA8-9B97-8588A6BB33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EED4C0-DB14-4F1E-8242-1C86D3AD50C4}"/>
              </a:ext>
            </a:extLst>
          </p:cNvPr>
          <p:cNvSpPr>
            <a:spLocks noGrp="1"/>
          </p:cNvSpPr>
          <p:nvPr>
            <p:ph type="dt" sz="half" idx="10"/>
          </p:nvPr>
        </p:nvSpPr>
        <p:spPr/>
        <p:txBody>
          <a:bodyPr/>
          <a:lstStyle/>
          <a:p>
            <a:fld id="{860EB284-F48F-4E23-A8F5-AA04F0C5A59E}" type="datetimeFigureOut">
              <a:rPr lang="en-AU" smtClean="0"/>
              <a:t>13/09/2021</a:t>
            </a:fld>
            <a:endParaRPr lang="en-AU"/>
          </a:p>
        </p:txBody>
      </p:sp>
      <p:sp>
        <p:nvSpPr>
          <p:cNvPr id="5" name="Footer Placeholder 4">
            <a:extLst>
              <a:ext uri="{FF2B5EF4-FFF2-40B4-BE49-F238E27FC236}">
                <a16:creationId xmlns:a16="http://schemas.microsoft.com/office/drawing/2014/main" id="{F2D2690E-30A2-45D9-BCBB-9649FB29F4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0712E18-3682-46E6-86C6-7BF84EBC308E}"/>
              </a:ext>
            </a:extLst>
          </p:cNvPr>
          <p:cNvSpPr>
            <a:spLocks noGrp="1"/>
          </p:cNvSpPr>
          <p:nvPr>
            <p:ph type="sldNum" sz="quarter" idx="12"/>
          </p:nvPr>
        </p:nvSpPr>
        <p:spPr/>
        <p:txBody>
          <a:bodyPr/>
          <a:lstStyle/>
          <a:p>
            <a:fld id="{427BF146-247E-4836-873F-99C94605D6E0}" type="slidenum">
              <a:rPr lang="en-AU" smtClean="0"/>
              <a:t>‹#›</a:t>
            </a:fld>
            <a:endParaRPr lang="en-AU"/>
          </a:p>
        </p:txBody>
      </p:sp>
    </p:spTree>
    <p:extLst>
      <p:ext uri="{BB962C8B-B14F-4D97-AF65-F5344CB8AC3E}">
        <p14:creationId xmlns:p14="http://schemas.microsoft.com/office/powerpoint/2010/main" val="135978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120F3-FFA4-4638-970B-6F6A3A8518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9324CE6-6D62-43B4-8DB1-9672F21564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88D9FA-8FCD-4D1C-990B-4A84A3EB8642}"/>
              </a:ext>
            </a:extLst>
          </p:cNvPr>
          <p:cNvSpPr>
            <a:spLocks noGrp="1"/>
          </p:cNvSpPr>
          <p:nvPr>
            <p:ph type="dt" sz="half" idx="10"/>
          </p:nvPr>
        </p:nvSpPr>
        <p:spPr/>
        <p:txBody>
          <a:bodyPr/>
          <a:lstStyle/>
          <a:p>
            <a:fld id="{860EB284-F48F-4E23-A8F5-AA04F0C5A59E}" type="datetimeFigureOut">
              <a:rPr lang="en-AU" smtClean="0"/>
              <a:t>13/09/2021</a:t>
            </a:fld>
            <a:endParaRPr lang="en-AU"/>
          </a:p>
        </p:txBody>
      </p:sp>
      <p:sp>
        <p:nvSpPr>
          <p:cNvPr id="5" name="Footer Placeholder 4">
            <a:extLst>
              <a:ext uri="{FF2B5EF4-FFF2-40B4-BE49-F238E27FC236}">
                <a16:creationId xmlns:a16="http://schemas.microsoft.com/office/drawing/2014/main" id="{8C1708DB-F8DF-47A8-839F-49D81340985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90E978-E7FD-4540-BB29-4316A99C2208}"/>
              </a:ext>
            </a:extLst>
          </p:cNvPr>
          <p:cNvSpPr>
            <a:spLocks noGrp="1"/>
          </p:cNvSpPr>
          <p:nvPr>
            <p:ph type="sldNum" sz="quarter" idx="12"/>
          </p:nvPr>
        </p:nvSpPr>
        <p:spPr/>
        <p:txBody>
          <a:bodyPr/>
          <a:lstStyle/>
          <a:p>
            <a:fld id="{427BF146-247E-4836-873F-99C94605D6E0}" type="slidenum">
              <a:rPr lang="en-AU" smtClean="0"/>
              <a:t>‹#›</a:t>
            </a:fld>
            <a:endParaRPr lang="en-AU"/>
          </a:p>
        </p:txBody>
      </p:sp>
    </p:spTree>
    <p:extLst>
      <p:ext uri="{BB962C8B-B14F-4D97-AF65-F5344CB8AC3E}">
        <p14:creationId xmlns:p14="http://schemas.microsoft.com/office/powerpoint/2010/main" val="722703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14E9-7305-4BE7-A72B-BF73E15D0D2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8BB4DE6-A6C0-4C87-81A3-A458A014CF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A8C77C9-0088-48CA-A25C-1AD693D95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BE1D9B0-4D0A-4C90-98F1-74E2099A7691}"/>
              </a:ext>
            </a:extLst>
          </p:cNvPr>
          <p:cNvSpPr>
            <a:spLocks noGrp="1"/>
          </p:cNvSpPr>
          <p:nvPr>
            <p:ph type="dt" sz="half" idx="10"/>
          </p:nvPr>
        </p:nvSpPr>
        <p:spPr/>
        <p:txBody>
          <a:bodyPr/>
          <a:lstStyle/>
          <a:p>
            <a:fld id="{860EB284-F48F-4E23-A8F5-AA04F0C5A59E}" type="datetimeFigureOut">
              <a:rPr lang="en-AU" smtClean="0"/>
              <a:t>13/09/2021</a:t>
            </a:fld>
            <a:endParaRPr lang="en-AU"/>
          </a:p>
        </p:txBody>
      </p:sp>
      <p:sp>
        <p:nvSpPr>
          <p:cNvPr id="6" name="Footer Placeholder 5">
            <a:extLst>
              <a:ext uri="{FF2B5EF4-FFF2-40B4-BE49-F238E27FC236}">
                <a16:creationId xmlns:a16="http://schemas.microsoft.com/office/drawing/2014/main" id="{C1BBC98F-2B0D-4860-82A8-8A48F72421B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D98E378-100A-48BC-8969-80FA9BF3536F}"/>
              </a:ext>
            </a:extLst>
          </p:cNvPr>
          <p:cNvSpPr>
            <a:spLocks noGrp="1"/>
          </p:cNvSpPr>
          <p:nvPr>
            <p:ph type="sldNum" sz="quarter" idx="12"/>
          </p:nvPr>
        </p:nvSpPr>
        <p:spPr/>
        <p:txBody>
          <a:bodyPr/>
          <a:lstStyle/>
          <a:p>
            <a:fld id="{427BF146-247E-4836-873F-99C94605D6E0}" type="slidenum">
              <a:rPr lang="en-AU" smtClean="0"/>
              <a:t>‹#›</a:t>
            </a:fld>
            <a:endParaRPr lang="en-AU"/>
          </a:p>
        </p:txBody>
      </p:sp>
    </p:spTree>
    <p:extLst>
      <p:ext uri="{BB962C8B-B14F-4D97-AF65-F5344CB8AC3E}">
        <p14:creationId xmlns:p14="http://schemas.microsoft.com/office/powerpoint/2010/main" val="2567875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DB54-F678-4EEF-8716-CE8865E288B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B3BCD8-7599-4F52-878C-DC4B0A585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580D6-5ADB-465A-B3A0-32193E57A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9BFA5B1-9052-4857-822B-48AD2DBAB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D4CDD-12DF-4639-82A7-2A45A035C7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D2A5F3D-0AAE-454C-BEAF-8F7E3216061B}"/>
              </a:ext>
            </a:extLst>
          </p:cNvPr>
          <p:cNvSpPr>
            <a:spLocks noGrp="1"/>
          </p:cNvSpPr>
          <p:nvPr>
            <p:ph type="dt" sz="half" idx="10"/>
          </p:nvPr>
        </p:nvSpPr>
        <p:spPr/>
        <p:txBody>
          <a:bodyPr/>
          <a:lstStyle/>
          <a:p>
            <a:fld id="{860EB284-F48F-4E23-A8F5-AA04F0C5A59E}" type="datetimeFigureOut">
              <a:rPr lang="en-AU" smtClean="0"/>
              <a:t>13/09/2021</a:t>
            </a:fld>
            <a:endParaRPr lang="en-AU"/>
          </a:p>
        </p:txBody>
      </p:sp>
      <p:sp>
        <p:nvSpPr>
          <p:cNvPr id="8" name="Footer Placeholder 7">
            <a:extLst>
              <a:ext uri="{FF2B5EF4-FFF2-40B4-BE49-F238E27FC236}">
                <a16:creationId xmlns:a16="http://schemas.microsoft.com/office/drawing/2014/main" id="{FA485E45-821F-4D5C-AF28-73CD483412C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46E3583-3221-4AC6-8A61-15D904320B4A}"/>
              </a:ext>
            </a:extLst>
          </p:cNvPr>
          <p:cNvSpPr>
            <a:spLocks noGrp="1"/>
          </p:cNvSpPr>
          <p:nvPr>
            <p:ph type="sldNum" sz="quarter" idx="12"/>
          </p:nvPr>
        </p:nvSpPr>
        <p:spPr/>
        <p:txBody>
          <a:bodyPr/>
          <a:lstStyle/>
          <a:p>
            <a:fld id="{427BF146-247E-4836-873F-99C94605D6E0}" type="slidenum">
              <a:rPr lang="en-AU" smtClean="0"/>
              <a:t>‹#›</a:t>
            </a:fld>
            <a:endParaRPr lang="en-AU"/>
          </a:p>
        </p:txBody>
      </p:sp>
    </p:spTree>
    <p:extLst>
      <p:ext uri="{BB962C8B-B14F-4D97-AF65-F5344CB8AC3E}">
        <p14:creationId xmlns:p14="http://schemas.microsoft.com/office/powerpoint/2010/main" val="2400177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8A736-34CB-4295-A8F8-63BCA39D504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A8505CC-F5F1-43BD-BCBE-4224AE03E7BF}"/>
              </a:ext>
            </a:extLst>
          </p:cNvPr>
          <p:cNvSpPr>
            <a:spLocks noGrp="1"/>
          </p:cNvSpPr>
          <p:nvPr>
            <p:ph type="dt" sz="half" idx="10"/>
          </p:nvPr>
        </p:nvSpPr>
        <p:spPr/>
        <p:txBody>
          <a:bodyPr/>
          <a:lstStyle/>
          <a:p>
            <a:fld id="{860EB284-F48F-4E23-A8F5-AA04F0C5A59E}" type="datetimeFigureOut">
              <a:rPr lang="en-AU" smtClean="0"/>
              <a:t>13/09/2021</a:t>
            </a:fld>
            <a:endParaRPr lang="en-AU"/>
          </a:p>
        </p:txBody>
      </p:sp>
      <p:sp>
        <p:nvSpPr>
          <p:cNvPr id="4" name="Footer Placeholder 3">
            <a:extLst>
              <a:ext uri="{FF2B5EF4-FFF2-40B4-BE49-F238E27FC236}">
                <a16:creationId xmlns:a16="http://schemas.microsoft.com/office/drawing/2014/main" id="{BF885D24-7DDA-4F2D-A476-A8144A637BF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EED8541-B815-400A-B606-8D7B91CC1E2A}"/>
              </a:ext>
            </a:extLst>
          </p:cNvPr>
          <p:cNvSpPr>
            <a:spLocks noGrp="1"/>
          </p:cNvSpPr>
          <p:nvPr>
            <p:ph type="sldNum" sz="quarter" idx="12"/>
          </p:nvPr>
        </p:nvSpPr>
        <p:spPr/>
        <p:txBody>
          <a:bodyPr/>
          <a:lstStyle/>
          <a:p>
            <a:fld id="{427BF146-247E-4836-873F-99C94605D6E0}" type="slidenum">
              <a:rPr lang="en-AU" smtClean="0"/>
              <a:t>‹#›</a:t>
            </a:fld>
            <a:endParaRPr lang="en-AU"/>
          </a:p>
        </p:txBody>
      </p:sp>
    </p:spTree>
    <p:extLst>
      <p:ext uri="{BB962C8B-B14F-4D97-AF65-F5344CB8AC3E}">
        <p14:creationId xmlns:p14="http://schemas.microsoft.com/office/powerpoint/2010/main" val="2809056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0AF6D0-7DA4-4F71-804B-9896F1089FE9}"/>
              </a:ext>
            </a:extLst>
          </p:cNvPr>
          <p:cNvSpPr>
            <a:spLocks noGrp="1"/>
          </p:cNvSpPr>
          <p:nvPr>
            <p:ph type="dt" sz="half" idx="10"/>
          </p:nvPr>
        </p:nvSpPr>
        <p:spPr/>
        <p:txBody>
          <a:bodyPr/>
          <a:lstStyle/>
          <a:p>
            <a:fld id="{860EB284-F48F-4E23-A8F5-AA04F0C5A59E}" type="datetimeFigureOut">
              <a:rPr lang="en-AU" smtClean="0"/>
              <a:t>13/09/2021</a:t>
            </a:fld>
            <a:endParaRPr lang="en-AU"/>
          </a:p>
        </p:txBody>
      </p:sp>
      <p:sp>
        <p:nvSpPr>
          <p:cNvPr id="3" name="Footer Placeholder 2">
            <a:extLst>
              <a:ext uri="{FF2B5EF4-FFF2-40B4-BE49-F238E27FC236}">
                <a16:creationId xmlns:a16="http://schemas.microsoft.com/office/drawing/2014/main" id="{CC56E637-A1A9-4D98-885E-3C8141B09B9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F6F5C8D-DA1E-484F-BBCD-B467473A46F1}"/>
              </a:ext>
            </a:extLst>
          </p:cNvPr>
          <p:cNvSpPr>
            <a:spLocks noGrp="1"/>
          </p:cNvSpPr>
          <p:nvPr>
            <p:ph type="sldNum" sz="quarter" idx="12"/>
          </p:nvPr>
        </p:nvSpPr>
        <p:spPr/>
        <p:txBody>
          <a:bodyPr/>
          <a:lstStyle/>
          <a:p>
            <a:fld id="{427BF146-247E-4836-873F-99C94605D6E0}" type="slidenum">
              <a:rPr lang="en-AU" smtClean="0"/>
              <a:t>‹#›</a:t>
            </a:fld>
            <a:endParaRPr lang="en-AU"/>
          </a:p>
        </p:txBody>
      </p:sp>
    </p:spTree>
    <p:extLst>
      <p:ext uri="{BB962C8B-B14F-4D97-AF65-F5344CB8AC3E}">
        <p14:creationId xmlns:p14="http://schemas.microsoft.com/office/powerpoint/2010/main" val="345162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97DF10E-5731-44F6-A0B6-9762C6D5057B}" type="datetimeFigureOut">
              <a:rPr lang="en-AU" smtClean="0"/>
              <a:t>13/09/2021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2977747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044B-8E85-40E0-BB0A-16531A672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BAFDFCB-8493-4303-9F9D-D04E9718D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9D6918D-D4E7-409B-A624-E9317941F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36917-124F-4F2C-BC34-498740AEB157}"/>
              </a:ext>
            </a:extLst>
          </p:cNvPr>
          <p:cNvSpPr>
            <a:spLocks noGrp="1"/>
          </p:cNvSpPr>
          <p:nvPr>
            <p:ph type="dt" sz="half" idx="10"/>
          </p:nvPr>
        </p:nvSpPr>
        <p:spPr/>
        <p:txBody>
          <a:bodyPr/>
          <a:lstStyle/>
          <a:p>
            <a:fld id="{860EB284-F48F-4E23-A8F5-AA04F0C5A59E}" type="datetimeFigureOut">
              <a:rPr lang="en-AU" smtClean="0"/>
              <a:t>13/09/2021</a:t>
            </a:fld>
            <a:endParaRPr lang="en-AU"/>
          </a:p>
        </p:txBody>
      </p:sp>
      <p:sp>
        <p:nvSpPr>
          <p:cNvPr id="6" name="Footer Placeholder 5">
            <a:extLst>
              <a:ext uri="{FF2B5EF4-FFF2-40B4-BE49-F238E27FC236}">
                <a16:creationId xmlns:a16="http://schemas.microsoft.com/office/drawing/2014/main" id="{EC252273-F058-4CD5-B711-736F7943A04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97B6652-C28E-4798-8155-D42E7D7EBC08}"/>
              </a:ext>
            </a:extLst>
          </p:cNvPr>
          <p:cNvSpPr>
            <a:spLocks noGrp="1"/>
          </p:cNvSpPr>
          <p:nvPr>
            <p:ph type="sldNum" sz="quarter" idx="12"/>
          </p:nvPr>
        </p:nvSpPr>
        <p:spPr/>
        <p:txBody>
          <a:bodyPr/>
          <a:lstStyle/>
          <a:p>
            <a:fld id="{427BF146-247E-4836-873F-99C94605D6E0}" type="slidenum">
              <a:rPr lang="en-AU" smtClean="0"/>
              <a:t>‹#›</a:t>
            </a:fld>
            <a:endParaRPr lang="en-AU"/>
          </a:p>
        </p:txBody>
      </p:sp>
    </p:spTree>
    <p:extLst>
      <p:ext uri="{BB962C8B-B14F-4D97-AF65-F5344CB8AC3E}">
        <p14:creationId xmlns:p14="http://schemas.microsoft.com/office/powerpoint/2010/main" val="1918580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1C6F-2CFE-49FA-9EDF-BC1562C66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175FD83-1370-4822-BEA4-BB694E88F3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ACD69B0-47C8-4D20-B173-E6B5D0314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E416AA-903F-47C6-AF84-A98B95DEACEE}"/>
              </a:ext>
            </a:extLst>
          </p:cNvPr>
          <p:cNvSpPr>
            <a:spLocks noGrp="1"/>
          </p:cNvSpPr>
          <p:nvPr>
            <p:ph type="dt" sz="half" idx="10"/>
          </p:nvPr>
        </p:nvSpPr>
        <p:spPr/>
        <p:txBody>
          <a:bodyPr/>
          <a:lstStyle/>
          <a:p>
            <a:fld id="{860EB284-F48F-4E23-A8F5-AA04F0C5A59E}" type="datetimeFigureOut">
              <a:rPr lang="en-AU" smtClean="0"/>
              <a:t>13/09/2021</a:t>
            </a:fld>
            <a:endParaRPr lang="en-AU"/>
          </a:p>
        </p:txBody>
      </p:sp>
      <p:sp>
        <p:nvSpPr>
          <p:cNvPr id="6" name="Footer Placeholder 5">
            <a:extLst>
              <a:ext uri="{FF2B5EF4-FFF2-40B4-BE49-F238E27FC236}">
                <a16:creationId xmlns:a16="http://schemas.microsoft.com/office/drawing/2014/main" id="{40498480-5D85-4B56-826D-8B61B0B678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54B9DB-A6B8-4918-90AD-CE482084C6B7}"/>
              </a:ext>
            </a:extLst>
          </p:cNvPr>
          <p:cNvSpPr>
            <a:spLocks noGrp="1"/>
          </p:cNvSpPr>
          <p:nvPr>
            <p:ph type="sldNum" sz="quarter" idx="12"/>
          </p:nvPr>
        </p:nvSpPr>
        <p:spPr/>
        <p:txBody>
          <a:bodyPr/>
          <a:lstStyle/>
          <a:p>
            <a:fld id="{427BF146-247E-4836-873F-99C94605D6E0}" type="slidenum">
              <a:rPr lang="en-AU" smtClean="0"/>
              <a:t>‹#›</a:t>
            </a:fld>
            <a:endParaRPr lang="en-AU"/>
          </a:p>
        </p:txBody>
      </p:sp>
    </p:spTree>
    <p:extLst>
      <p:ext uri="{BB962C8B-B14F-4D97-AF65-F5344CB8AC3E}">
        <p14:creationId xmlns:p14="http://schemas.microsoft.com/office/powerpoint/2010/main" val="1420164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6947-7794-4A75-8C4D-563C9A212D1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3C0364D-FAA3-4407-A2B9-1A1C11ACE5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BBC5323-4F77-4C4B-BF16-0DBEB24F8246}"/>
              </a:ext>
            </a:extLst>
          </p:cNvPr>
          <p:cNvSpPr>
            <a:spLocks noGrp="1"/>
          </p:cNvSpPr>
          <p:nvPr>
            <p:ph type="dt" sz="half" idx="10"/>
          </p:nvPr>
        </p:nvSpPr>
        <p:spPr/>
        <p:txBody>
          <a:bodyPr/>
          <a:lstStyle/>
          <a:p>
            <a:fld id="{860EB284-F48F-4E23-A8F5-AA04F0C5A59E}" type="datetimeFigureOut">
              <a:rPr lang="en-AU" smtClean="0"/>
              <a:t>13/09/2021</a:t>
            </a:fld>
            <a:endParaRPr lang="en-AU"/>
          </a:p>
        </p:txBody>
      </p:sp>
      <p:sp>
        <p:nvSpPr>
          <p:cNvPr id="5" name="Footer Placeholder 4">
            <a:extLst>
              <a:ext uri="{FF2B5EF4-FFF2-40B4-BE49-F238E27FC236}">
                <a16:creationId xmlns:a16="http://schemas.microsoft.com/office/drawing/2014/main" id="{3C044D4E-8AD2-4C0E-B639-B2671FFE42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C3DBCA-2BC3-4377-9417-32E14C003B60}"/>
              </a:ext>
            </a:extLst>
          </p:cNvPr>
          <p:cNvSpPr>
            <a:spLocks noGrp="1"/>
          </p:cNvSpPr>
          <p:nvPr>
            <p:ph type="sldNum" sz="quarter" idx="12"/>
          </p:nvPr>
        </p:nvSpPr>
        <p:spPr/>
        <p:txBody>
          <a:bodyPr/>
          <a:lstStyle/>
          <a:p>
            <a:fld id="{427BF146-247E-4836-873F-99C94605D6E0}" type="slidenum">
              <a:rPr lang="en-AU" smtClean="0"/>
              <a:t>‹#›</a:t>
            </a:fld>
            <a:endParaRPr lang="en-AU"/>
          </a:p>
        </p:txBody>
      </p:sp>
    </p:spTree>
    <p:extLst>
      <p:ext uri="{BB962C8B-B14F-4D97-AF65-F5344CB8AC3E}">
        <p14:creationId xmlns:p14="http://schemas.microsoft.com/office/powerpoint/2010/main" val="214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7AB4F-AAF4-4569-9CD5-5C2044EC19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9834253-C0B8-48C6-B329-084792700B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2D661D-5967-44BC-A495-5978D7CB4035}"/>
              </a:ext>
            </a:extLst>
          </p:cNvPr>
          <p:cNvSpPr>
            <a:spLocks noGrp="1"/>
          </p:cNvSpPr>
          <p:nvPr>
            <p:ph type="dt" sz="half" idx="10"/>
          </p:nvPr>
        </p:nvSpPr>
        <p:spPr/>
        <p:txBody>
          <a:bodyPr/>
          <a:lstStyle/>
          <a:p>
            <a:fld id="{860EB284-F48F-4E23-A8F5-AA04F0C5A59E}" type="datetimeFigureOut">
              <a:rPr lang="en-AU" smtClean="0"/>
              <a:t>13/09/2021</a:t>
            </a:fld>
            <a:endParaRPr lang="en-AU"/>
          </a:p>
        </p:txBody>
      </p:sp>
      <p:sp>
        <p:nvSpPr>
          <p:cNvPr id="5" name="Footer Placeholder 4">
            <a:extLst>
              <a:ext uri="{FF2B5EF4-FFF2-40B4-BE49-F238E27FC236}">
                <a16:creationId xmlns:a16="http://schemas.microsoft.com/office/drawing/2014/main" id="{A5517570-FD97-450C-A196-8240134D4B9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31F274-1AD9-4146-AEDF-B05A7142D759}"/>
              </a:ext>
            </a:extLst>
          </p:cNvPr>
          <p:cNvSpPr>
            <a:spLocks noGrp="1"/>
          </p:cNvSpPr>
          <p:nvPr>
            <p:ph type="sldNum" sz="quarter" idx="12"/>
          </p:nvPr>
        </p:nvSpPr>
        <p:spPr/>
        <p:txBody>
          <a:bodyPr/>
          <a:lstStyle/>
          <a:p>
            <a:fld id="{427BF146-247E-4836-873F-99C94605D6E0}" type="slidenum">
              <a:rPr lang="en-AU" smtClean="0"/>
              <a:t>‹#›</a:t>
            </a:fld>
            <a:endParaRPr lang="en-AU"/>
          </a:p>
        </p:txBody>
      </p:sp>
    </p:spTree>
    <p:extLst>
      <p:ext uri="{BB962C8B-B14F-4D97-AF65-F5344CB8AC3E}">
        <p14:creationId xmlns:p14="http://schemas.microsoft.com/office/powerpoint/2010/main" val="3731901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97DF10E-5731-44F6-A0B6-9762C6D5057B}" type="datetimeFigureOut">
              <a:rPr lang="en-AU" smtClean="0"/>
              <a:t>13/09/2021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2412935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072635-266F-4274-AD67-E2A13FF46E20}" type="datetimeFigureOut">
              <a:rPr lang="en-AU" smtClean="0"/>
              <a:t>13/09/2021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10020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D4DB45-AD12-40FC-AE60-3CA20DDA53F6}" type="datetimeFigureOut">
              <a:rPr lang="en-AU" smtClean="0"/>
              <a:t>13/09/2021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138C28-C622-4DDE-975F-EFB99E973448}" type="slidenum">
              <a:rPr lang="en-AU" smtClean="0"/>
              <a:t>‹#›</a:t>
            </a:fld>
            <a:endParaRPr lang="en-AU"/>
          </a:p>
        </p:txBody>
      </p:sp>
    </p:spTree>
    <p:extLst>
      <p:ext uri="{BB962C8B-B14F-4D97-AF65-F5344CB8AC3E}">
        <p14:creationId xmlns:p14="http://schemas.microsoft.com/office/powerpoint/2010/main" val="3903506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7DF10E-5731-44F6-A0B6-9762C6D5057B}" type="datetimeFigureOut">
              <a:rPr lang="en-AU" smtClean="0"/>
              <a:t>13/09/2021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3675651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97DF10E-5731-44F6-A0B6-9762C6D5057B}" type="datetimeFigureOut">
              <a:rPr lang="en-AU" smtClean="0"/>
              <a:t>13/09/2021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3720216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97DF10E-5731-44F6-A0B6-9762C6D5057B}" type="datetimeFigureOut">
              <a:rPr lang="en-AU" smtClean="0"/>
              <a:t>13/09/2021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397769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499D22-FF72-4C94-85EF-5B10C3E5D838}"/>
              </a:ext>
            </a:extLst>
          </p:cNvPr>
          <p:cNvSpPr txBox="1">
            <a:spLocks/>
          </p:cNvSpPr>
          <p:nvPr userDrawn="1"/>
        </p:nvSpPr>
        <p:spPr>
          <a:xfrm>
            <a:off x="838201" y="365124"/>
            <a:ext cx="10515600"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072635-266F-4274-AD67-E2A13FF46E20}" type="datetimeFigureOut">
              <a:rPr lang="en-AU" smtClean="0"/>
              <a:t>13/09/2021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763290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4DB45-AD12-40FC-AE60-3CA20DDA53F6}" type="datetimeFigureOut">
              <a:rPr lang="en-AU" smtClean="0"/>
              <a:t>13/09/2021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C138C28-C622-4DDE-975F-EFB99E973448}" type="slidenum">
              <a:rPr lang="en-AU" smtClean="0"/>
              <a:t>‹#›</a:t>
            </a:fld>
            <a:endParaRPr lang="en-AU"/>
          </a:p>
        </p:txBody>
      </p:sp>
    </p:spTree>
    <p:extLst>
      <p:ext uri="{BB962C8B-B14F-4D97-AF65-F5344CB8AC3E}">
        <p14:creationId xmlns:p14="http://schemas.microsoft.com/office/powerpoint/2010/main" val="3639631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072635-266F-4274-AD67-E2A13FF46E20}" type="datetimeFigureOut">
              <a:rPr lang="en-AU" smtClean="0"/>
              <a:t>13/09/2021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2882935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072635-266F-4274-AD67-E2A13FF46E20}" type="datetimeFigureOut">
              <a:rPr lang="en-AU" smtClean="0"/>
              <a:t>13/09/2021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2953865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7DF10E-5731-44F6-A0B6-9762C6D5057B}" type="datetimeFigureOut">
              <a:rPr lang="en-AU" smtClean="0"/>
              <a:t>13/09/2021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3912968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7DF10E-5731-44F6-A0B6-9762C6D5057B}" type="datetimeFigureOut">
              <a:rPr lang="en-AU" smtClean="0"/>
              <a:t>13/09/2021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356042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D4DB45-AD12-40FC-AE60-3CA20DDA53F6}" type="datetimeFigureOut">
              <a:rPr lang="en-AU" smtClean="0"/>
              <a:t>13/09/2021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138C28-C622-4DDE-975F-EFB99E973448}" type="slidenum">
              <a:rPr lang="en-AU" smtClean="0"/>
              <a:t>‹#›</a:t>
            </a:fld>
            <a:endParaRPr lang="en-AU"/>
          </a:p>
        </p:txBody>
      </p:sp>
    </p:spTree>
    <p:extLst>
      <p:ext uri="{BB962C8B-B14F-4D97-AF65-F5344CB8AC3E}">
        <p14:creationId xmlns:p14="http://schemas.microsoft.com/office/powerpoint/2010/main" val="338622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5D2506-0224-4D55-8051-A104876AD085}"/>
              </a:ext>
            </a:extLst>
          </p:cNvPr>
          <p:cNvSpPr txBox="1">
            <a:spLocks/>
          </p:cNvSpPr>
          <p:nvPr userDrawn="1"/>
        </p:nvSpPr>
        <p:spPr>
          <a:xfrm>
            <a:off x="838201" y="365124"/>
            <a:ext cx="10515600"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7DF10E-5731-44F6-A0B6-9762C6D5057B}" type="datetimeFigureOut">
              <a:rPr lang="en-AU" smtClean="0"/>
              <a:t>13/09/2021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101839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988178-B4EF-4660-A42F-392D8FBC24E6}"/>
              </a:ext>
            </a:extLst>
          </p:cNvPr>
          <p:cNvSpPr txBox="1">
            <a:spLocks/>
          </p:cNvSpPr>
          <p:nvPr userDrawn="1"/>
        </p:nvSpPr>
        <p:spPr>
          <a:xfrm>
            <a:off x="838201" y="365124"/>
            <a:ext cx="10515600"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97DF10E-5731-44F6-A0B6-9762C6D5057B}" type="datetimeFigureOut">
              <a:rPr lang="en-AU" smtClean="0"/>
              <a:t>13/09/2021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292060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F24660-677D-4F5F-84E8-1853348B21B8}"/>
              </a:ext>
            </a:extLst>
          </p:cNvPr>
          <p:cNvSpPr txBox="1">
            <a:spLocks/>
          </p:cNvSpPr>
          <p:nvPr userDrawn="1"/>
        </p:nvSpPr>
        <p:spPr>
          <a:xfrm>
            <a:off x="838201" y="365124"/>
            <a:ext cx="10515600"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97DF10E-5731-44F6-A0B6-9762C6D5057B}" type="datetimeFigureOut">
              <a:rPr lang="en-AU" smtClean="0"/>
              <a:t>13/09/2021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83520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4DB45-AD12-40FC-AE60-3CA20DDA53F6}" type="datetimeFigureOut">
              <a:rPr lang="en-AU" smtClean="0"/>
              <a:t>13/09/2021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C138C28-C622-4DDE-975F-EFB99E973448}" type="slidenum">
              <a:rPr lang="en-AU" smtClean="0"/>
              <a:t>‹#›</a:t>
            </a:fld>
            <a:endParaRPr lang="en-AU"/>
          </a:p>
        </p:txBody>
      </p:sp>
    </p:spTree>
    <p:extLst>
      <p:ext uri="{BB962C8B-B14F-4D97-AF65-F5344CB8AC3E}">
        <p14:creationId xmlns:p14="http://schemas.microsoft.com/office/powerpoint/2010/main" val="409636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072635-266F-4274-AD67-E2A13FF46E20}" type="datetimeFigureOut">
              <a:rPr lang="en-AU" smtClean="0"/>
              <a:t>13/09/2021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146798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descr="Background colour with SACE Board South Australia Logo and Government of South Australia Logo">
            <a:extLst>
              <a:ext uri="{FF2B5EF4-FFF2-40B4-BE49-F238E27FC236}">
                <a16:creationId xmlns:a16="http://schemas.microsoft.com/office/drawing/2014/main" id="{C2324399-F682-4DDA-B90C-97F596C2EB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12193200" cy="68607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2193200" cy="48960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5"/>
            <a:endParaRPr lang="en-AU"/>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13/09/2021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
        <p:nvSpPr>
          <p:cNvPr id="8" name="TextBox 7">
            <a:extLst>
              <a:ext uri="{FF2B5EF4-FFF2-40B4-BE49-F238E27FC236}">
                <a16:creationId xmlns:a16="http://schemas.microsoft.com/office/drawing/2014/main" id="{746F51C9-38ED-47DE-8BF8-3D5558893B85}"/>
              </a:ext>
            </a:extLst>
          </p:cNvPr>
          <p:cNvSpPr txBox="1"/>
          <p:nvPr>
            <p:extLst>
              <p:ext uri="{1162E1C5-73C7-4A58-AE30-91384D911F3F}">
                <p184:classification xmlns:p184="http://schemas.microsoft.com/office/powerpoint/2018/4/main" val="hdr"/>
              </p:ext>
            </p:extLst>
          </p:nvPr>
        </p:nvSpPr>
        <p:spPr>
          <a:xfrm>
            <a:off x="5728462" y="0"/>
            <a:ext cx="585788" cy="182880"/>
          </a:xfrm>
          <a:prstGeom prst="rect">
            <a:avLst/>
          </a:prstGeom>
        </p:spPr>
        <p:txBody>
          <a:bodyPr horzOverflow="overflow" lIns="0" tIns="0" rIns="0" bIns="0">
            <a:spAutoFit/>
          </a:bodyPr>
          <a:lstStyle/>
          <a:p>
            <a:pPr algn="ctr"/>
            <a:r>
              <a:rPr lang="en-US" sz="12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68093111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DF10E-5731-44F6-A0B6-9762C6D5057B}" type="datetimeFigureOut">
              <a:rPr lang="en-AU" smtClean="0"/>
              <a:t>13/09/2021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D73AC-B34D-41F3-95C2-C5ADD5569B25}" type="slidenum">
              <a:rPr lang="en-AU" smtClean="0"/>
              <a:t>‹#›</a:t>
            </a:fld>
            <a:endParaRPr lang="en-AU"/>
          </a:p>
        </p:txBody>
      </p:sp>
      <p:pic>
        <p:nvPicPr>
          <p:cNvPr id="7" name="Picture 2" descr="Background image">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9E104E9-46AD-4948-9359-B329457006BF}"/>
              </a:ext>
            </a:extLst>
          </p:cNvPr>
          <p:cNvSpPr txBox="1"/>
          <p:nvPr>
            <p:extLst>
              <p:ext uri="{1162E1C5-73C7-4A58-AE30-91384D911F3F}">
                <p184:classification xmlns:p184="http://schemas.microsoft.com/office/powerpoint/2018/4/main" val="hdr"/>
              </p:ext>
            </p:extLst>
          </p:nvPr>
        </p:nvSpPr>
        <p:spPr>
          <a:xfrm>
            <a:off x="5728462" y="0"/>
            <a:ext cx="585788" cy="182880"/>
          </a:xfrm>
          <a:prstGeom prst="rect">
            <a:avLst/>
          </a:prstGeom>
        </p:spPr>
        <p:txBody>
          <a:bodyPr horzOverflow="overflow" lIns="0" tIns="0" rIns="0" bIns="0">
            <a:spAutoFit/>
          </a:bodyPr>
          <a:lstStyle/>
          <a:p>
            <a:pPr algn="ctr"/>
            <a:r>
              <a:rPr lang="en-US" sz="12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6034340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A9A847-C141-464A-98E6-124C12684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3997B7-5405-4CD6-9B77-1EB63D86E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E79663F-BAA1-458D-A5EC-2950C0783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EB284-F48F-4E23-A8F5-AA04F0C5A59E}" type="datetimeFigureOut">
              <a:rPr lang="en-AU" smtClean="0"/>
              <a:t>13/09/2021</a:t>
            </a:fld>
            <a:endParaRPr lang="en-AU"/>
          </a:p>
        </p:txBody>
      </p:sp>
      <p:sp>
        <p:nvSpPr>
          <p:cNvPr id="5" name="Footer Placeholder 4">
            <a:extLst>
              <a:ext uri="{FF2B5EF4-FFF2-40B4-BE49-F238E27FC236}">
                <a16:creationId xmlns:a16="http://schemas.microsoft.com/office/drawing/2014/main" id="{9BA17623-4FD0-4743-A819-CB7EC7FCE3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0A5F4E4-7060-4C83-9960-F5E73C1AD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BF146-247E-4836-873F-99C94605D6E0}" type="slidenum">
              <a:rPr lang="en-AU" smtClean="0"/>
              <a:t>‹#›</a:t>
            </a:fld>
            <a:endParaRPr lang="en-AU"/>
          </a:p>
        </p:txBody>
      </p:sp>
      <p:sp>
        <p:nvSpPr>
          <p:cNvPr id="8" name="TextBox 7">
            <a:extLst>
              <a:ext uri="{FF2B5EF4-FFF2-40B4-BE49-F238E27FC236}">
                <a16:creationId xmlns:a16="http://schemas.microsoft.com/office/drawing/2014/main" id="{3CD5F3EF-F148-487D-A956-AE68379682EC}"/>
              </a:ext>
            </a:extLst>
          </p:cNvPr>
          <p:cNvSpPr txBox="1"/>
          <p:nvPr>
            <p:extLst>
              <p:ext uri="{1162E1C5-73C7-4A58-AE30-91384D911F3F}">
                <p184:classification xmlns:p184="http://schemas.microsoft.com/office/powerpoint/2018/4/main" val="hdr"/>
              </p:ext>
            </p:extLst>
          </p:nvPr>
        </p:nvSpPr>
        <p:spPr>
          <a:xfrm>
            <a:off x="5728462" y="0"/>
            <a:ext cx="585788" cy="182880"/>
          </a:xfrm>
          <a:prstGeom prst="rect">
            <a:avLst/>
          </a:prstGeom>
        </p:spPr>
        <p:txBody>
          <a:bodyPr horzOverflow="overflow" lIns="0" tIns="0" rIns="0" bIns="0">
            <a:spAutoFit/>
          </a:bodyPr>
          <a:lstStyle/>
          <a:p>
            <a:pPr algn="ctr"/>
            <a:r>
              <a:rPr lang="en-US" sz="12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4334281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DF10E-5731-44F6-A0B6-9762C6D5057B}" type="datetimeFigureOut">
              <a:rPr lang="en-AU" smtClean="0"/>
              <a:t>13/09/2021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D73AC-B34D-41F3-95C2-C5ADD5569B25}" type="slidenum">
              <a:rPr lang="en-AU" smtClean="0"/>
              <a:t>‹#›</a:t>
            </a:fld>
            <a:endParaRPr lang="en-AU"/>
          </a:p>
        </p:txBody>
      </p:sp>
      <p:pic>
        <p:nvPicPr>
          <p:cNvPr id="7" name="Picture 2" descr="Background image">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07A6B29-1281-4CC7-88A8-B6FAA103136C}"/>
              </a:ext>
            </a:extLst>
          </p:cNvPr>
          <p:cNvSpPr txBox="1"/>
          <p:nvPr>
            <p:extLst>
              <p:ext uri="{1162E1C5-73C7-4A58-AE30-91384D911F3F}">
                <p184:classification xmlns:p184="http://schemas.microsoft.com/office/powerpoint/2018/4/main" val="hdr"/>
              </p:ext>
            </p:extLst>
          </p:nvPr>
        </p:nvSpPr>
        <p:spPr>
          <a:xfrm>
            <a:off x="5728462" y="0"/>
            <a:ext cx="585788" cy="182880"/>
          </a:xfrm>
          <a:prstGeom prst="rect">
            <a:avLst/>
          </a:prstGeom>
        </p:spPr>
        <p:txBody>
          <a:bodyPr horzOverflow="overflow" lIns="0" tIns="0" rIns="0" bIns="0">
            <a:spAutoFit/>
          </a:bodyPr>
          <a:lstStyle/>
          <a:p>
            <a:pPr algn="ctr"/>
            <a:r>
              <a:rPr lang="en-US" sz="12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9345767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sace.sa.edu.au/web/physical-education/overview"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49230-1086-4F7B-A181-01D3F887A681}"/>
              </a:ext>
            </a:extLst>
          </p:cNvPr>
          <p:cNvSpPr>
            <a:spLocks noGrp="1"/>
          </p:cNvSpPr>
          <p:nvPr>
            <p:ph type="ctrTitle"/>
          </p:nvPr>
        </p:nvSpPr>
        <p:spPr>
          <a:xfrm>
            <a:off x="6202544" y="1620626"/>
            <a:ext cx="5378916" cy="1656000"/>
          </a:xfrm>
        </p:spPr>
        <p:txBody>
          <a:bodyPr/>
          <a:lstStyle/>
          <a:p>
            <a:r>
              <a:rPr lang="en-AU" dirty="0"/>
              <a:t>Assessment Type 3: Group Dynamics</a:t>
            </a:r>
            <a:br>
              <a:rPr lang="en-AU" dirty="0"/>
            </a:br>
            <a:endParaRPr lang="en-AU" dirty="0"/>
          </a:p>
        </p:txBody>
      </p:sp>
      <p:sp>
        <p:nvSpPr>
          <p:cNvPr id="3" name="Subtitle 2">
            <a:extLst>
              <a:ext uri="{FF2B5EF4-FFF2-40B4-BE49-F238E27FC236}">
                <a16:creationId xmlns:a16="http://schemas.microsoft.com/office/drawing/2014/main" id="{99E2612E-1227-4687-915F-A3BBE73E86E5}"/>
              </a:ext>
            </a:extLst>
          </p:cNvPr>
          <p:cNvSpPr>
            <a:spLocks noGrp="1"/>
          </p:cNvSpPr>
          <p:nvPr>
            <p:ph type="subTitle" idx="1"/>
          </p:nvPr>
        </p:nvSpPr>
        <p:spPr>
          <a:xfrm>
            <a:off x="6202544" y="3485296"/>
            <a:ext cx="5379857" cy="1960463"/>
          </a:xfrm>
        </p:spPr>
        <p:txBody>
          <a:bodyPr/>
          <a:lstStyle/>
          <a:p>
            <a:r>
              <a:rPr lang="en-US" sz="2400" b="1" dirty="0"/>
              <a:t>Support for collating task responses and assessment decisions</a:t>
            </a:r>
          </a:p>
          <a:p>
            <a:endParaRPr lang="en-US" sz="1400" b="1" dirty="0"/>
          </a:p>
          <a:p>
            <a:r>
              <a:rPr lang="en-US" sz="2400" b="1" dirty="0"/>
              <a:t>PHYSICAL EDUCATION</a:t>
            </a:r>
          </a:p>
          <a:p>
            <a:r>
              <a:rPr lang="en-US" sz="2400" b="1" dirty="0"/>
              <a:t>TERM 3 2021</a:t>
            </a:r>
            <a:endParaRPr lang="en-AU" sz="2400" b="1" dirty="0"/>
          </a:p>
        </p:txBody>
      </p:sp>
    </p:spTree>
    <p:extLst>
      <p:ext uri="{BB962C8B-B14F-4D97-AF65-F5344CB8AC3E}">
        <p14:creationId xmlns:p14="http://schemas.microsoft.com/office/powerpoint/2010/main" val="340546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09EB7-5081-4EF2-B7D3-D0DFA4C83C1C}"/>
              </a:ext>
            </a:extLst>
          </p:cNvPr>
          <p:cNvSpPr>
            <a:spLocks noGrp="1"/>
          </p:cNvSpPr>
          <p:nvPr>
            <p:ph type="title"/>
          </p:nvPr>
        </p:nvSpPr>
        <p:spPr/>
        <p:txBody>
          <a:bodyPr/>
          <a:lstStyle/>
          <a:p>
            <a:r>
              <a:rPr lang="en-AU" dirty="0"/>
              <a:t>Prioritising SF for AT3</a:t>
            </a:r>
          </a:p>
        </p:txBody>
      </p:sp>
      <p:sp>
        <p:nvSpPr>
          <p:cNvPr id="3" name="Content Placeholder 2">
            <a:extLst>
              <a:ext uri="{FF2B5EF4-FFF2-40B4-BE49-F238E27FC236}">
                <a16:creationId xmlns:a16="http://schemas.microsoft.com/office/drawing/2014/main" id="{A94047F6-05AB-44C3-A585-096BEC8043D2}"/>
              </a:ext>
            </a:extLst>
          </p:cNvPr>
          <p:cNvSpPr>
            <a:spLocks noGrp="1"/>
          </p:cNvSpPr>
          <p:nvPr>
            <p:ph idx="1"/>
          </p:nvPr>
        </p:nvSpPr>
        <p:spPr/>
        <p:txBody>
          <a:bodyPr/>
          <a:lstStyle/>
          <a:p>
            <a:pPr>
              <a:lnSpc>
                <a:spcPct val="150000"/>
              </a:lnSpc>
            </a:pPr>
            <a:r>
              <a:rPr lang="en-AU" dirty="0"/>
              <a:t>AE2, AE3, AC2 form the foundation of the task response</a:t>
            </a:r>
          </a:p>
          <a:p>
            <a:pPr>
              <a:lnSpc>
                <a:spcPct val="150000"/>
              </a:lnSpc>
            </a:pPr>
            <a:endParaRPr lang="en-AU" dirty="0"/>
          </a:p>
          <a:p>
            <a:pPr>
              <a:lnSpc>
                <a:spcPct val="150000"/>
              </a:lnSpc>
            </a:pPr>
            <a:r>
              <a:rPr lang="en-AU" dirty="0"/>
              <a:t>AE1, AC1 and AC4 provide the supporting evidence that informs the evaluation of improvement and strategies and application of C&amp;C skills</a:t>
            </a:r>
          </a:p>
        </p:txBody>
      </p:sp>
    </p:spTree>
    <p:extLst>
      <p:ext uri="{BB962C8B-B14F-4D97-AF65-F5344CB8AC3E}">
        <p14:creationId xmlns:p14="http://schemas.microsoft.com/office/powerpoint/2010/main" val="424171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37ED-9975-4401-A823-E78843460E75}"/>
              </a:ext>
            </a:extLst>
          </p:cNvPr>
          <p:cNvSpPr>
            <a:spLocks noGrp="1"/>
          </p:cNvSpPr>
          <p:nvPr>
            <p:ph type="ctrTitle"/>
          </p:nvPr>
        </p:nvSpPr>
        <p:spPr/>
        <p:txBody>
          <a:bodyPr/>
          <a:lstStyle/>
          <a:p>
            <a:r>
              <a:rPr lang="en-AU" dirty="0">
                <a:latin typeface="Roboto Light" panose="02000000000000000000" pitchFamily="2" charset="0"/>
                <a:ea typeface="Roboto Light" panose="02000000000000000000" pitchFamily="2" charset="0"/>
              </a:rPr>
              <a:t>Performance Standards Elaborations</a:t>
            </a:r>
          </a:p>
        </p:txBody>
      </p:sp>
      <p:sp>
        <p:nvSpPr>
          <p:cNvPr id="3" name="Subtitle 2">
            <a:extLst>
              <a:ext uri="{FF2B5EF4-FFF2-40B4-BE49-F238E27FC236}">
                <a16:creationId xmlns:a16="http://schemas.microsoft.com/office/drawing/2014/main" id="{218DDBCC-6C12-4D95-A289-C36126FB8E01}"/>
              </a:ext>
            </a:extLst>
          </p:cNvPr>
          <p:cNvSpPr>
            <a:spLocks noGrp="1"/>
          </p:cNvSpPr>
          <p:nvPr>
            <p:ph type="subTitle" idx="1"/>
          </p:nvPr>
        </p:nvSpPr>
        <p:spPr>
          <a:xfrm>
            <a:off x="1524000" y="3602037"/>
            <a:ext cx="9144000" cy="2133599"/>
          </a:xfrm>
        </p:spPr>
        <p:txBody>
          <a:bodyPr>
            <a:normAutofit/>
          </a:bodyPr>
          <a:lstStyle/>
          <a:p>
            <a:pPr>
              <a:lnSpc>
                <a:spcPct val="150000"/>
              </a:lnSpc>
            </a:pPr>
            <a:r>
              <a:rPr lang="en-AU" i="1" dirty="0">
                <a:latin typeface="Roboto Light" panose="02000000000000000000" pitchFamily="2" charset="0"/>
                <a:ea typeface="Roboto Light" panose="02000000000000000000" pitchFamily="2" charset="0"/>
              </a:rPr>
              <a:t>Elaborations are a guide only.</a:t>
            </a:r>
          </a:p>
          <a:p>
            <a:pPr>
              <a:lnSpc>
                <a:spcPct val="150000"/>
              </a:lnSpc>
            </a:pPr>
            <a:r>
              <a:rPr lang="en-AU" dirty="0">
                <a:latin typeface="Roboto Light" panose="02000000000000000000" pitchFamily="2" charset="0"/>
                <a:ea typeface="Roboto Light" panose="02000000000000000000" pitchFamily="2" charset="0"/>
              </a:rPr>
              <a:t>Recommendation: use this PowerPoint in conjunction with the documents “Stage 2 Physical Education – Assessment Support”</a:t>
            </a:r>
          </a:p>
        </p:txBody>
      </p:sp>
      <p:sp>
        <p:nvSpPr>
          <p:cNvPr id="4" name="Title 1">
            <a:extLst>
              <a:ext uri="{FF2B5EF4-FFF2-40B4-BE49-F238E27FC236}">
                <a16:creationId xmlns:a16="http://schemas.microsoft.com/office/drawing/2014/main" id="{455D00D4-7621-499D-8D42-19547EC3D74D}"/>
              </a:ext>
            </a:extLst>
          </p:cNvPr>
          <p:cNvSpPr txBox="1">
            <a:spLocks/>
          </p:cNvSpPr>
          <p:nvPr/>
        </p:nvSpPr>
        <p:spPr>
          <a:xfrm>
            <a:off x="384495" y="6107184"/>
            <a:ext cx="8507835" cy="4991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2865755" algn="ctr"/>
                <a:tab pos="6391275" algn="r"/>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A1022547, </a:t>
            </a: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Stage 2 Physical Education</a:t>
            </a:r>
          </a:p>
          <a:p>
            <a:pPr marL="0" marR="0" lvl="0" indent="0" algn="l" defTabSz="914400" rtl="0" eaLnBrk="1" fontAlgn="auto" latinLnBrk="0" hangingPunct="1">
              <a:lnSpc>
                <a:spcPct val="90000"/>
              </a:lnSpc>
              <a:spcBef>
                <a:spcPct val="0"/>
              </a:spcBef>
              <a:spcAft>
                <a:spcPts val="0"/>
              </a:spcAft>
              <a:buClrTx/>
              <a:buSzTx/>
              <a:buFontTx/>
              <a:buNone/>
              <a:tabLst>
                <a:tab pos="2971800" algn="ctr"/>
                <a:tab pos="5943600" algn="r"/>
              </a:tabLst>
              <a:defRPr/>
            </a:pPr>
            <a:r>
              <a:rPr kumimoji="0" lang="en-AU"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SACE Board of South Australia 2021</a:t>
            </a:r>
            <a:endParaRPr kumimoji="0" lang="en-AU" sz="11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6514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F84AAD-71BE-4933-84F5-108820C8CE4F}"/>
              </a:ext>
            </a:extLst>
          </p:cNvPr>
          <p:cNvGraphicFramePr>
            <a:graphicFrameLocks noGrp="1"/>
          </p:cNvGraphicFramePr>
          <p:nvPr/>
        </p:nvGraphicFramePr>
        <p:xfrm>
          <a:off x="177567" y="372739"/>
          <a:ext cx="11878196" cy="6378370"/>
        </p:xfrm>
        <a:graphic>
          <a:graphicData uri="http://schemas.openxmlformats.org/drawingml/2006/table">
            <a:tbl>
              <a:tblPr firstRow="1" firstCol="1" bandRow="1">
                <a:tableStyleId>{5C22544A-7EE6-4342-B048-85BDC9FD1C3A}</a:tableStyleId>
              </a:tblPr>
              <a:tblGrid>
                <a:gridCol w="819985">
                  <a:extLst>
                    <a:ext uri="{9D8B030D-6E8A-4147-A177-3AD203B41FA5}">
                      <a16:colId xmlns:a16="http://schemas.microsoft.com/office/drawing/2014/main" val="667729081"/>
                    </a:ext>
                  </a:extLst>
                </a:gridCol>
                <a:gridCol w="2078344">
                  <a:extLst>
                    <a:ext uri="{9D8B030D-6E8A-4147-A177-3AD203B41FA5}">
                      <a16:colId xmlns:a16="http://schemas.microsoft.com/office/drawing/2014/main" val="1110788285"/>
                    </a:ext>
                  </a:extLst>
                </a:gridCol>
                <a:gridCol w="8979867">
                  <a:extLst>
                    <a:ext uri="{9D8B030D-6E8A-4147-A177-3AD203B41FA5}">
                      <a16:colId xmlns:a16="http://schemas.microsoft.com/office/drawing/2014/main" val="1998152066"/>
                    </a:ext>
                  </a:extLst>
                </a:gridCol>
              </a:tblGrid>
              <a:tr h="596060">
                <a:tc>
                  <a:txBody>
                    <a:bodyPr/>
                    <a:lstStyle/>
                    <a:p>
                      <a:pPr marL="270510" indent="-270510">
                        <a:spcAft>
                          <a:spcPts val="600"/>
                        </a:spcAft>
                      </a:pPr>
                      <a:r>
                        <a:rPr lang="en-AU" sz="1800" dirty="0">
                          <a:effectLst/>
                        </a:rPr>
                        <a:t> AE2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lgn="ctr">
                        <a:spcAft>
                          <a:spcPts val="600"/>
                        </a:spcAft>
                      </a:pPr>
                      <a:r>
                        <a:rPr lang="en-AU" sz="1800" dirty="0">
                          <a:effectLst/>
                        </a:rPr>
                        <a:t>Performance Standard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AU" sz="1800" dirty="0">
                          <a:effectLst/>
                        </a:rPr>
                        <a:t>Some examples of how students may demonstrate this.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864934641"/>
                  </a:ext>
                </a:extLst>
              </a:tr>
              <a:tr h="1352071">
                <a:tc>
                  <a:txBody>
                    <a:bodyPr/>
                    <a:lstStyle/>
                    <a:p>
                      <a:pPr algn="ctr">
                        <a:spcAft>
                          <a:spcPts val="600"/>
                        </a:spcAft>
                      </a:pPr>
                      <a:r>
                        <a:rPr lang="en-AU" sz="1800" dirty="0">
                          <a:effectLst/>
                        </a:rPr>
                        <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Insightful</a:t>
                      </a:r>
                      <a:r>
                        <a:rPr lang="en-AU" sz="1800" dirty="0">
                          <a:effectLst/>
                        </a:rPr>
                        <a:t> reflection on and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examines parts or components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the performance or participation improvement (or lack of) </a:t>
                      </a:r>
                      <a:b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from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different perspectives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 with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consideration given to various factors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influencing the improvement outcomes. The reflection on improvement demonstrates an appreciation for the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complex, multidimensional nature of performance or participation improvement</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Judgments</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made about the value or level of improvement are supported with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multiple forms of evidence</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txBody>
                  <a:tcPr marL="53880" marR="53880" marT="0" marB="0" anchor="ctr"/>
                </a:tc>
                <a:extLst>
                  <a:ext uri="{0D108BD9-81ED-4DB2-BD59-A6C34878D82A}">
                    <a16:rowId xmlns:a16="http://schemas.microsoft.com/office/drawing/2014/main" val="4046447960"/>
                  </a:ext>
                </a:extLst>
              </a:tr>
              <a:tr h="1360714">
                <a:tc>
                  <a:txBody>
                    <a:bodyPr/>
                    <a:lstStyle/>
                    <a:p>
                      <a:pPr algn="ctr">
                        <a:spcAft>
                          <a:spcPts val="600"/>
                        </a:spcAft>
                      </a:pPr>
                      <a:r>
                        <a:rPr lang="en-AU" sz="1800" dirty="0">
                          <a:effectLst/>
                        </a:rPr>
                        <a:t>B</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dirty="0">
                          <a:effectLst/>
                        </a:rPr>
                        <a:t>Considered reflection on and evaluation with </a:t>
                      </a:r>
                      <a:r>
                        <a:rPr lang="en-AU" sz="1800" b="1" dirty="0">
                          <a:effectLst/>
                        </a:rPr>
                        <a:t>some insights</a:t>
                      </a:r>
                      <a:endParaRPr lang="en-A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examines parts or components</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the performance or participation improvement (or lack of). There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may be consideration given to different perspectives or other factors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influencing the improvement outcomes.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There are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clear judgments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about the value or level of improvement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supported with evidence</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Some judgments may be supported with multiple forms of evidence.</a:t>
                      </a:r>
                    </a:p>
                  </a:txBody>
                  <a:tcPr marL="53880" marR="53880" marT="0" marB="0" anchor="ctr"/>
                </a:tc>
                <a:extLst>
                  <a:ext uri="{0D108BD9-81ED-4DB2-BD59-A6C34878D82A}">
                    <a16:rowId xmlns:a16="http://schemas.microsoft.com/office/drawing/2014/main" val="2015481064"/>
                  </a:ext>
                </a:extLst>
              </a:tr>
              <a:tr h="1153885">
                <a:tc>
                  <a:txBody>
                    <a:bodyPr/>
                    <a:lstStyle/>
                    <a:p>
                      <a:pPr algn="ctr">
                        <a:spcAft>
                          <a:spcPts val="600"/>
                        </a:spcAft>
                      </a:pPr>
                      <a:r>
                        <a:rPr lang="en-AU" sz="1800" dirty="0">
                          <a:effectLst/>
                        </a:rPr>
                        <a:t>C</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Some </a:t>
                      </a:r>
                      <a:r>
                        <a:rPr lang="en-AU" sz="1800" b="0" dirty="0">
                          <a:effectLst/>
                        </a:rPr>
                        <a:t>r</a:t>
                      </a:r>
                      <a:r>
                        <a:rPr lang="en-AU" sz="1800" dirty="0">
                          <a:effectLst/>
                        </a:rPr>
                        <a:t>eflection on and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identifies</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whether there was improvement or not with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some exploration into different parts or components</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the participation or performance.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There is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some judgment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about the value or level of improvement which is supported with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some evidence</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 judgment/s may be general in nature and the evidence used may be broad and superficial.</a:t>
                      </a:r>
                    </a:p>
                  </a:txBody>
                  <a:tcPr marL="53880" marR="53880" marT="0" marB="0" anchor="ctr"/>
                </a:tc>
                <a:extLst>
                  <a:ext uri="{0D108BD9-81ED-4DB2-BD59-A6C34878D82A}">
                    <a16:rowId xmlns:a16="http://schemas.microsoft.com/office/drawing/2014/main" val="3979384671"/>
                  </a:ext>
                </a:extLst>
              </a:tr>
              <a:tr h="1009968">
                <a:tc>
                  <a:txBody>
                    <a:bodyPr/>
                    <a:lstStyle/>
                    <a:p>
                      <a:pPr algn="ctr">
                        <a:spcAft>
                          <a:spcPts val="600"/>
                        </a:spcAft>
                      </a:pPr>
                      <a:r>
                        <a:rPr lang="en-AU" sz="1800" dirty="0">
                          <a:effectLst/>
                        </a:rPr>
                        <a:t>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Some</a:t>
                      </a:r>
                      <a:r>
                        <a:rPr lang="en-AU" sz="1800" dirty="0">
                          <a:effectLst/>
                        </a:rPr>
                        <a:t> reflection on and </a:t>
                      </a:r>
                      <a:r>
                        <a:rPr lang="en-AU" sz="1800" b="1" dirty="0">
                          <a:effectLst/>
                        </a:rPr>
                        <a:t>description</a:t>
                      </a:r>
                      <a:endParaRPr lang="en-A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600" dirty="0">
                          <a:effectLst/>
                        </a:rPr>
                        <a:t>Student </a:t>
                      </a:r>
                      <a:r>
                        <a:rPr lang="en-AU" sz="1600" b="1" dirty="0">
                          <a:effectLst/>
                        </a:rPr>
                        <a:t>identifies</a:t>
                      </a:r>
                      <a:r>
                        <a:rPr lang="en-AU" sz="1600" dirty="0">
                          <a:effectLst/>
                        </a:rPr>
                        <a:t> whether there was improvement or not in performance or participation. </a:t>
                      </a:r>
                    </a:p>
                    <a:p>
                      <a:pPr>
                        <a:spcAft>
                          <a:spcPts val="600"/>
                        </a:spcAft>
                      </a:pPr>
                      <a:r>
                        <a:rPr lang="en-AU" sz="1600" dirty="0">
                          <a:effectLst/>
                        </a:rPr>
                        <a:t>The performance or participation experience is </a:t>
                      </a:r>
                      <a:r>
                        <a:rPr lang="en-AU" sz="1600" b="1" dirty="0">
                          <a:effectLst/>
                        </a:rPr>
                        <a:t>explained</a:t>
                      </a:r>
                      <a:r>
                        <a:rPr lang="en-AU" sz="1600" dirty="0">
                          <a:effectLst/>
                        </a:rPr>
                        <a:t>. There may be information given about how the player felt about the experience or their general strengths and weaknesses rather than on the improvement (or lack of) that was attained.</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2350349226"/>
                  </a:ext>
                </a:extLst>
              </a:tr>
              <a:tr h="864080">
                <a:tc>
                  <a:txBody>
                    <a:bodyPr/>
                    <a:lstStyle/>
                    <a:p>
                      <a:pPr algn="ctr">
                        <a:spcAft>
                          <a:spcPts val="600"/>
                        </a:spcAft>
                      </a:pPr>
                      <a:r>
                        <a:rPr lang="en-AU" sz="1800" dirty="0">
                          <a:effectLst/>
                        </a:rPr>
                        <a:t>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Attempted</a:t>
                      </a:r>
                      <a:r>
                        <a:rPr lang="en-AU" sz="1800" dirty="0">
                          <a:effectLst/>
                        </a:rPr>
                        <a:t> reflection on and description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600" dirty="0">
                          <a:effectLst/>
                        </a:rPr>
                        <a:t>Student </a:t>
                      </a:r>
                      <a:r>
                        <a:rPr lang="en-AU" sz="1600" b="1" dirty="0">
                          <a:effectLst/>
                        </a:rPr>
                        <a:t>outlines</a:t>
                      </a:r>
                      <a:r>
                        <a:rPr lang="en-AU" sz="1600" dirty="0">
                          <a:effectLst/>
                        </a:rPr>
                        <a:t> the performance or participation experience with minimal reference to whether there was improvement or not.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3643636040"/>
                  </a:ext>
                </a:extLst>
              </a:tr>
            </a:tbl>
          </a:graphicData>
        </a:graphic>
      </p:graphicFrame>
      <p:sp>
        <p:nvSpPr>
          <p:cNvPr id="6" name="TextBox 5">
            <a:extLst>
              <a:ext uri="{FF2B5EF4-FFF2-40B4-BE49-F238E27FC236}">
                <a16:creationId xmlns:a16="http://schemas.microsoft.com/office/drawing/2014/main" id="{155398A8-4BA9-4593-9335-DEB6DF3BFC7A}"/>
              </a:ext>
            </a:extLst>
          </p:cNvPr>
          <p:cNvSpPr txBox="1"/>
          <p:nvPr/>
        </p:nvSpPr>
        <p:spPr>
          <a:xfrm>
            <a:off x="136236" y="25971"/>
            <a:ext cx="119195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AE2: Reflection on and evaluation of participation and/or performance improvement.</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46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253B-FA89-4B9D-B0D4-E3947AF74BA4}"/>
              </a:ext>
            </a:extLst>
          </p:cNvPr>
          <p:cNvSpPr>
            <a:spLocks noGrp="1"/>
          </p:cNvSpPr>
          <p:nvPr>
            <p:ph type="title"/>
          </p:nvPr>
        </p:nvSpPr>
        <p:spPr/>
        <p:txBody>
          <a:bodyPr/>
          <a:lstStyle/>
          <a:p>
            <a:r>
              <a:rPr lang="en-AU" dirty="0"/>
              <a:t>METRO RETRO BOARD</a:t>
            </a:r>
          </a:p>
        </p:txBody>
      </p:sp>
      <p:sp>
        <p:nvSpPr>
          <p:cNvPr id="3" name="Text Placeholder 2">
            <a:extLst>
              <a:ext uri="{FF2B5EF4-FFF2-40B4-BE49-F238E27FC236}">
                <a16:creationId xmlns:a16="http://schemas.microsoft.com/office/drawing/2014/main" id="{F35406E4-A2D2-4CA9-A593-165501BEEACD}"/>
              </a:ext>
            </a:extLst>
          </p:cNvPr>
          <p:cNvSpPr>
            <a:spLocks noGrp="1"/>
          </p:cNvSpPr>
          <p:nvPr>
            <p:ph idx="1"/>
          </p:nvPr>
        </p:nvSpPr>
        <p:spPr/>
        <p:txBody>
          <a:bodyPr>
            <a:normAutofit/>
          </a:bodyPr>
          <a:lstStyle/>
          <a:p>
            <a:r>
              <a:rPr lang="en-AU" sz="2800" dirty="0">
                <a:effectLst/>
                <a:latin typeface="Calibri" panose="020F0502020204030204" pitchFamily="34" charset="0"/>
                <a:ea typeface="Times New Roman" panose="02020603050405020304" pitchFamily="18" charset="0"/>
              </a:rPr>
              <a:t>How might your students demonstrate evidence of AE2 in their task?</a:t>
            </a:r>
            <a:endParaRPr lang="en-AU" sz="3600" dirty="0"/>
          </a:p>
        </p:txBody>
      </p:sp>
      <p:pic>
        <p:nvPicPr>
          <p:cNvPr id="5" name="Picture 4">
            <a:extLst>
              <a:ext uri="{FF2B5EF4-FFF2-40B4-BE49-F238E27FC236}">
                <a16:creationId xmlns:a16="http://schemas.microsoft.com/office/drawing/2014/main" id="{F9B67F40-D196-4E16-81F9-D22E7F372F69}"/>
              </a:ext>
            </a:extLst>
          </p:cNvPr>
          <p:cNvPicPr>
            <a:picLocks noChangeAspect="1"/>
          </p:cNvPicPr>
          <p:nvPr/>
        </p:nvPicPr>
        <p:blipFill>
          <a:blip r:embed="rId3"/>
          <a:stretch>
            <a:fillRect/>
          </a:stretch>
        </p:blipFill>
        <p:spPr>
          <a:xfrm>
            <a:off x="1107178" y="2553367"/>
            <a:ext cx="4988822" cy="3758533"/>
          </a:xfrm>
          <a:prstGeom prst="rect">
            <a:avLst/>
          </a:prstGeom>
        </p:spPr>
      </p:pic>
    </p:spTree>
    <p:extLst>
      <p:ext uri="{BB962C8B-B14F-4D97-AF65-F5344CB8AC3E}">
        <p14:creationId xmlns:p14="http://schemas.microsoft.com/office/powerpoint/2010/main" val="164361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F84AAD-71BE-4933-84F5-108820C8CE4F}"/>
              </a:ext>
            </a:extLst>
          </p:cNvPr>
          <p:cNvGraphicFramePr>
            <a:graphicFrameLocks noGrp="1"/>
          </p:cNvGraphicFramePr>
          <p:nvPr/>
        </p:nvGraphicFramePr>
        <p:xfrm>
          <a:off x="134930" y="323264"/>
          <a:ext cx="11922140" cy="6468127"/>
        </p:xfrm>
        <a:graphic>
          <a:graphicData uri="http://schemas.openxmlformats.org/drawingml/2006/table">
            <a:tbl>
              <a:tblPr firstRow="1" firstCol="1" bandRow="1">
                <a:tableStyleId>{F5AB1C69-6EDB-4FF4-983F-18BD219EF322}</a:tableStyleId>
              </a:tblPr>
              <a:tblGrid>
                <a:gridCol w="560059">
                  <a:extLst>
                    <a:ext uri="{9D8B030D-6E8A-4147-A177-3AD203B41FA5}">
                      <a16:colId xmlns:a16="http://schemas.microsoft.com/office/drawing/2014/main" val="667729081"/>
                    </a:ext>
                  </a:extLst>
                </a:gridCol>
                <a:gridCol w="1334814">
                  <a:extLst>
                    <a:ext uri="{9D8B030D-6E8A-4147-A177-3AD203B41FA5}">
                      <a16:colId xmlns:a16="http://schemas.microsoft.com/office/drawing/2014/main" val="1110788285"/>
                    </a:ext>
                  </a:extLst>
                </a:gridCol>
                <a:gridCol w="10027267">
                  <a:extLst>
                    <a:ext uri="{9D8B030D-6E8A-4147-A177-3AD203B41FA5}">
                      <a16:colId xmlns:a16="http://schemas.microsoft.com/office/drawing/2014/main" val="1998152066"/>
                    </a:ext>
                  </a:extLst>
                </a:gridCol>
              </a:tblGrid>
              <a:tr h="560656">
                <a:tc>
                  <a:txBody>
                    <a:bodyPr/>
                    <a:lstStyle/>
                    <a:p>
                      <a:pPr marL="270510" indent="-270510">
                        <a:spcAft>
                          <a:spcPts val="600"/>
                        </a:spcAft>
                      </a:pPr>
                      <a:r>
                        <a:rPr lang="en-AU" sz="1800" dirty="0">
                          <a:effectLst/>
                        </a:rPr>
                        <a:t> AE3</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lgn="ctr">
                        <a:spcAft>
                          <a:spcPts val="600"/>
                        </a:spcAft>
                      </a:pPr>
                      <a:r>
                        <a:rPr lang="en-AU" sz="1800" dirty="0">
                          <a:effectLst/>
                        </a:rPr>
                        <a:t>Performance Standard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lgn="l">
                        <a:spcAft>
                          <a:spcPts val="600"/>
                        </a:spcAft>
                      </a:pPr>
                      <a:r>
                        <a:rPr lang="en-AU" sz="1800" dirty="0">
                          <a:effectLst/>
                        </a:rPr>
                        <a:t>Some examples of how students may demonstrate this.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864934641"/>
                  </a:ext>
                </a:extLst>
              </a:tr>
              <a:tr h="1761189">
                <a:tc>
                  <a:txBody>
                    <a:bodyPr/>
                    <a:lstStyle/>
                    <a:p>
                      <a:pPr algn="ctr">
                        <a:spcAft>
                          <a:spcPts val="600"/>
                        </a:spcAft>
                      </a:pPr>
                      <a:r>
                        <a:rPr lang="en-AU" sz="1800" dirty="0">
                          <a:effectLst/>
                        </a:rPr>
                        <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Perceptive</a:t>
                      </a:r>
                      <a:r>
                        <a:rPr lang="en-AU" sz="1800" dirty="0">
                          <a:effectLst/>
                        </a:rPr>
                        <a:t>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Evaluates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deeper</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than the obvious,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judgment is nuanced and entirely founded on evidence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(criteria).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uses evidence to inform a judgment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that considers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different perspectives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why or how any particular strategy was effective and/or ineffective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whether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strategy achieved its intended outcomes</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These perspectives </a:t>
                      </a:r>
                      <a:r>
                        <a:rPr kumimoji="0" lang="en-AU"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may</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include (but are not limited to) comparing different sources of evidence (examples include evidence collected from training/practice or performance situation or post-training fitness or skills testing), different viewpoints or applying different concepts from K&amp;U to determine a level of value for the strategy. Students may use evidence of transfer from training/practice to the performance situation to support justification for the effective or ineffective aspects of the strategy. </a:t>
                      </a:r>
                    </a:p>
                  </a:txBody>
                  <a:tcPr marL="53880" marR="53880" marT="0" marB="0" anchor="ctr"/>
                </a:tc>
                <a:extLst>
                  <a:ext uri="{0D108BD9-81ED-4DB2-BD59-A6C34878D82A}">
                    <a16:rowId xmlns:a16="http://schemas.microsoft.com/office/drawing/2014/main" val="4046447960"/>
                  </a:ext>
                </a:extLst>
              </a:tr>
              <a:tr h="1279496">
                <a:tc>
                  <a:txBody>
                    <a:bodyPr/>
                    <a:lstStyle/>
                    <a:p>
                      <a:pPr algn="ctr">
                        <a:spcAft>
                          <a:spcPts val="600"/>
                        </a:spcAft>
                      </a:pPr>
                      <a:r>
                        <a:rPr lang="en-AU" sz="1800" dirty="0">
                          <a:effectLst/>
                        </a:rPr>
                        <a:t>B</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Some perceptive </a:t>
                      </a:r>
                      <a:r>
                        <a:rPr lang="en-AU" sz="1800" dirty="0">
                          <a:effectLst/>
                        </a:rPr>
                        <a:t>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Evaluation of strategies, for the most part, is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informed by evidence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(criteria), and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beyond the superficial</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uses evidence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support the reasons for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why a strategy was effective or ineffective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whether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strategy achieved its intended outcomes</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Student is able to give a judgment about the value of particular aspects of strategies, perhaps identifying parts that were effective and parts that were ineffective. Evidence may include evidence collected from training/practice or performance situation or post-training fitness or skills testing.</a:t>
                      </a:r>
                    </a:p>
                  </a:txBody>
                  <a:tcPr marL="53880" marR="53880" marT="0" marB="0" anchor="ctr"/>
                </a:tc>
                <a:extLst>
                  <a:ext uri="{0D108BD9-81ED-4DB2-BD59-A6C34878D82A}">
                    <a16:rowId xmlns:a16="http://schemas.microsoft.com/office/drawing/2014/main" val="2015481064"/>
                  </a:ext>
                </a:extLst>
              </a:tr>
              <a:tr h="1279496">
                <a:tc>
                  <a:txBody>
                    <a:bodyPr/>
                    <a:lstStyle/>
                    <a:p>
                      <a:pPr algn="ctr">
                        <a:spcAft>
                          <a:spcPts val="600"/>
                        </a:spcAft>
                      </a:pPr>
                      <a:r>
                        <a:rPr lang="en-AU" sz="1800" dirty="0">
                          <a:effectLst/>
                        </a:rPr>
                        <a:t>C</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Description, </a:t>
                      </a:r>
                      <a:r>
                        <a:rPr lang="en-AU" sz="1800" b="0" dirty="0">
                          <a:effectLst/>
                        </a:rPr>
                        <a:t>with </a:t>
                      </a:r>
                      <a:r>
                        <a:rPr lang="en-AU" sz="1800" b="1" dirty="0">
                          <a:effectLst/>
                        </a:rPr>
                        <a:t>some</a:t>
                      </a:r>
                      <a:r>
                        <a:rPr lang="en-AU" sz="1800" dirty="0">
                          <a:effectLst/>
                        </a:rPr>
                        <a:t>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There needs to be clear evidence of some evaluation of at least one strategy.</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There may be some description. The differentiating factor from a D level is that there is some evaluation – meaning the student provides a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judgement of the value of the strategy based on one or more criteria</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Evaluation may be superficial. For example, student provides a holistic judgment about the value of a strategy/</a:t>
                      </a:r>
                      <a:r>
                        <a:rPr kumimoji="0" lang="en-AU"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ies</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This may look like the student identifying that a training session was good/bad and giving some reasons why. Reasons may be general in nature.</a:t>
                      </a:r>
                      <a:endParaRPr lang="en-AU" sz="1400" dirty="0"/>
                    </a:p>
                  </a:txBody>
                  <a:tcPr marL="53880" marR="53880" marT="0" marB="0" anchor="ctr"/>
                </a:tc>
                <a:extLst>
                  <a:ext uri="{0D108BD9-81ED-4DB2-BD59-A6C34878D82A}">
                    <a16:rowId xmlns:a16="http://schemas.microsoft.com/office/drawing/2014/main" val="3979384671"/>
                  </a:ext>
                </a:extLst>
              </a:tr>
              <a:tr h="1038650">
                <a:tc>
                  <a:txBody>
                    <a:bodyPr/>
                    <a:lstStyle/>
                    <a:p>
                      <a:pPr algn="ctr">
                        <a:spcAft>
                          <a:spcPts val="600"/>
                        </a:spcAft>
                      </a:pPr>
                      <a:r>
                        <a:rPr lang="en-AU" sz="1800" dirty="0">
                          <a:effectLst/>
                        </a:rPr>
                        <a:t>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AU" sz="1800" b="1" dirty="0">
                          <a:effectLst/>
                        </a:rPr>
                        <a:t>Description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400" dirty="0">
                          <a:effectLst/>
                        </a:rPr>
                        <a:t>The experiences of implementing strategies are </a:t>
                      </a:r>
                      <a:r>
                        <a:rPr lang="en-AU" sz="1400" b="1" dirty="0">
                          <a:effectLst/>
                        </a:rPr>
                        <a:t>recounted</a:t>
                      </a:r>
                      <a:r>
                        <a:rPr lang="en-AU" sz="1400" dirty="0">
                          <a:effectLst/>
                        </a:rPr>
                        <a:t>. Student outlines, sometimes in great detail, their strategies (journey/training/practice) without providing a judgement of their value. </a:t>
                      </a:r>
                    </a:p>
                    <a:p>
                      <a:pPr marL="0" marR="0" lvl="0" indent="0" algn="l" defTabSz="457200" rtl="0" eaLnBrk="1" fontAlgn="auto" latinLnBrk="0" hangingPunct="1">
                        <a:lnSpc>
                          <a:spcPct val="100000"/>
                        </a:lnSpc>
                        <a:spcBef>
                          <a:spcPts val="0"/>
                        </a:spcBef>
                        <a:spcAft>
                          <a:spcPts val="600"/>
                        </a:spcAft>
                        <a:buClrTx/>
                        <a:buSzTx/>
                        <a:buFontTx/>
                        <a:buNone/>
                        <a:tabLst/>
                        <a:defRPr/>
                      </a:pPr>
                      <a:r>
                        <a:rPr lang="en-AU" sz="1400" dirty="0">
                          <a:effectLst/>
                        </a:rPr>
                        <a:t>For example, Student talks about how they felt when undertaking practice/training. Information about how the strategies looked and what happened is provided without a judgment given for how valuable these strategies were.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2350349226"/>
                  </a:ext>
                </a:extLst>
              </a:tr>
              <a:tr h="541904">
                <a:tc>
                  <a:txBody>
                    <a:bodyPr/>
                    <a:lstStyle/>
                    <a:p>
                      <a:pPr algn="ctr">
                        <a:spcAft>
                          <a:spcPts val="600"/>
                        </a:spcAft>
                      </a:pPr>
                      <a:r>
                        <a:rPr lang="en-AU" sz="1800" dirty="0">
                          <a:effectLst/>
                        </a:rPr>
                        <a:t>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Attempted</a:t>
                      </a:r>
                      <a:r>
                        <a:rPr lang="en-AU" sz="1800" dirty="0">
                          <a:effectLst/>
                        </a:rPr>
                        <a:t> description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400" dirty="0">
                          <a:effectLst/>
                        </a:rPr>
                        <a:t>Student has </a:t>
                      </a:r>
                      <a:r>
                        <a:rPr lang="en-AU" sz="1400" b="1" dirty="0">
                          <a:effectLst/>
                        </a:rPr>
                        <a:t>attempted to outline the strategies </a:t>
                      </a:r>
                      <a:r>
                        <a:rPr lang="en-AU" sz="1400" dirty="0">
                          <a:effectLst/>
                        </a:rPr>
                        <a:t>that they implemented but it is relatively unclear</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3643636040"/>
                  </a:ext>
                </a:extLst>
              </a:tr>
            </a:tbl>
          </a:graphicData>
        </a:graphic>
      </p:graphicFrame>
      <p:sp>
        <p:nvSpPr>
          <p:cNvPr id="6" name="TextBox 5">
            <a:extLst>
              <a:ext uri="{FF2B5EF4-FFF2-40B4-BE49-F238E27FC236}">
                <a16:creationId xmlns:a16="http://schemas.microsoft.com/office/drawing/2014/main" id="{27C8A858-8646-45CF-92FD-7CD5147ADCA1}"/>
              </a:ext>
            </a:extLst>
          </p:cNvPr>
          <p:cNvSpPr txBox="1"/>
          <p:nvPr/>
        </p:nvSpPr>
        <p:spPr>
          <a:xfrm>
            <a:off x="137542" y="14437"/>
            <a:ext cx="119195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AE3: Evaluation of implemented strategies.</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93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253B-FA89-4B9D-B0D4-E3947AF74BA4}"/>
              </a:ext>
            </a:extLst>
          </p:cNvPr>
          <p:cNvSpPr>
            <a:spLocks noGrp="1"/>
          </p:cNvSpPr>
          <p:nvPr>
            <p:ph type="title"/>
          </p:nvPr>
        </p:nvSpPr>
        <p:spPr/>
        <p:txBody>
          <a:bodyPr/>
          <a:lstStyle/>
          <a:p>
            <a:r>
              <a:rPr lang="en-AU" dirty="0"/>
              <a:t>METRO RETRO BOARD</a:t>
            </a:r>
          </a:p>
        </p:txBody>
      </p:sp>
      <p:sp>
        <p:nvSpPr>
          <p:cNvPr id="3" name="Text Placeholder 2">
            <a:extLst>
              <a:ext uri="{FF2B5EF4-FFF2-40B4-BE49-F238E27FC236}">
                <a16:creationId xmlns:a16="http://schemas.microsoft.com/office/drawing/2014/main" id="{F35406E4-A2D2-4CA9-A593-165501BEEACD}"/>
              </a:ext>
            </a:extLst>
          </p:cNvPr>
          <p:cNvSpPr>
            <a:spLocks noGrp="1"/>
          </p:cNvSpPr>
          <p:nvPr>
            <p:ph idx="1"/>
          </p:nvPr>
        </p:nvSpPr>
        <p:spPr/>
        <p:txBody>
          <a:bodyPr>
            <a:normAutofit/>
          </a:bodyPr>
          <a:lstStyle/>
          <a:p>
            <a:r>
              <a:rPr lang="en-AU" sz="2800" dirty="0">
                <a:effectLst/>
                <a:latin typeface="Calibri" panose="020F0502020204030204" pitchFamily="34" charset="0"/>
                <a:ea typeface="Times New Roman" panose="02020603050405020304" pitchFamily="18" charset="0"/>
              </a:rPr>
              <a:t>How might your students demonstrate evidence of AE3 in their task?</a:t>
            </a:r>
            <a:endParaRPr lang="en-AU" sz="3600" dirty="0"/>
          </a:p>
        </p:txBody>
      </p:sp>
      <p:pic>
        <p:nvPicPr>
          <p:cNvPr id="5" name="Picture 4">
            <a:extLst>
              <a:ext uri="{FF2B5EF4-FFF2-40B4-BE49-F238E27FC236}">
                <a16:creationId xmlns:a16="http://schemas.microsoft.com/office/drawing/2014/main" id="{F9B67F40-D196-4E16-81F9-D22E7F372F69}"/>
              </a:ext>
            </a:extLst>
          </p:cNvPr>
          <p:cNvPicPr>
            <a:picLocks noChangeAspect="1"/>
          </p:cNvPicPr>
          <p:nvPr/>
        </p:nvPicPr>
        <p:blipFill>
          <a:blip r:embed="rId3"/>
          <a:stretch>
            <a:fillRect/>
          </a:stretch>
        </p:blipFill>
        <p:spPr>
          <a:xfrm>
            <a:off x="1107178" y="2553367"/>
            <a:ext cx="4988822" cy="3758533"/>
          </a:xfrm>
          <a:prstGeom prst="rect">
            <a:avLst/>
          </a:prstGeom>
        </p:spPr>
      </p:pic>
    </p:spTree>
    <p:extLst>
      <p:ext uri="{BB962C8B-B14F-4D97-AF65-F5344CB8AC3E}">
        <p14:creationId xmlns:p14="http://schemas.microsoft.com/office/powerpoint/2010/main" val="208839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B14A3DA9-3125-4E14-9FED-65668E3F151A}"/>
              </a:ext>
            </a:extLst>
          </p:cNvPr>
          <p:cNvGraphicFramePr>
            <a:graphicFrameLocks/>
          </p:cNvGraphicFramePr>
          <p:nvPr/>
        </p:nvGraphicFramePr>
        <p:xfrm>
          <a:off x="136234" y="682580"/>
          <a:ext cx="11919529" cy="5843869"/>
        </p:xfrm>
        <a:graphic>
          <a:graphicData uri="http://schemas.openxmlformats.org/drawingml/2006/table">
            <a:tbl>
              <a:tblPr firstRow="1" bandRow="1">
                <a:tableStyleId>{5C22544A-7EE6-4342-B048-85BDC9FD1C3A}</a:tableStyleId>
              </a:tblPr>
              <a:tblGrid>
                <a:gridCol w="653060">
                  <a:extLst>
                    <a:ext uri="{9D8B030D-6E8A-4147-A177-3AD203B41FA5}">
                      <a16:colId xmlns:a16="http://schemas.microsoft.com/office/drawing/2014/main" val="2729031686"/>
                    </a:ext>
                  </a:extLst>
                </a:gridCol>
                <a:gridCol w="2488078">
                  <a:extLst>
                    <a:ext uri="{9D8B030D-6E8A-4147-A177-3AD203B41FA5}">
                      <a16:colId xmlns:a16="http://schemas.microsoft.com/office/drawing/2014/main" val="1098426247"/>
                    </a:ext>
                  </a:extLst>
                </a:gridCol>
                <a:gridCol w="8778391">
                  <a:extLst>
                    <a:ext uri="{9D8B030D-6E8A-4147-A177-3AD203B41FA5}">
                      <a16:colId xmlns:a16="http://schemas.microsoft.com/office/drawing/2014/main" val="2588976099"/>
                    </a:ext>
                  </a:extLst>
                </a:gridCol>
              </a:tblGrid>
              <a:tr h="748393">
                <a:tc>
                  <a:txBody>
                    <a:bodyPr/>
                    <a:lstStyle/>
                    <a:p>
                      <a:pPr algn="ctr"/>
                      <a:r>
                        <a:rPr lang="en-AU" sz="1800" b="1" kern="1200" dirty="0">
                          <a:solidFill>
                            <a:schemeClr val="lt1"/>
                          </a:solidFill>
                          <a:effectLst/>
                        </a:rPr>
                        <a:t>AC2</a:t>
                      </a:r>
                      <a:endParaRPr lang="en-AU" sz="1800" b="1" kern="1200" dirty="0">
                        <a:solidFill>
                          <a:schemeClr val="lt1"/>
                        </a:solidFill>
                        <a:effectLst/>
                        <a:latin typeface="+mn-lt"/>
                        <a:ea typeface="+mn-ea"/>
                        <a:cs typeface="+mn-cs"/>
                      </a:endParaRPr>
                    </a:p>
                  </a:txBody>
                  <a:tcPr anchor="ctr"/>
                </a:tc>
                <a:tc>
                  <a:txBody>
                    <a:bodyPr/>
                    <a:lstStyle/>
                    <a:p>
                      <a:pPr algn="ctr"/>
                      <a:r>
                        <a:rPr lang="en-AU" sz="1800" b="1" kern="1200" dirty="0">
                          <a:solidFill>
                            <a:schemeClr val="lt1"/>
                          </a:solidFill>
                          <a:effectLst/>
                        </a:rPr>
                        <a:t>Performance Standard</a:t>
                      </a:r>
                      <a:endParaRPr lang="en-AU" sz="1800" b="1" kern="1200" dirty="0">
                        <a:solidFill>
                          <a:schemeClr val="lt1"/>
                        </a:solidFill>
                        <a:effectLst/>
                        <a:latin typeface="+mn-lt"/>
                        <a:ea typeface="+mn-ea"/>
                        <a:cs typeface="+mn-cs"/>
                      </a:endParaRPr>
                    </a:p>
                  </a:txBody>
                  <a:tcPr anchor="ctr"/>
                </a:tc>
                <a:tc>
                  <a:txBody>
                    <a:bodyPr/>
                    <a:lstStyle/>
                    <a:p>
                      <a:pPr algn="l"/>
                      <a:r>
                        <a:rPr lang="en-AU" sz="1800" b="1" kern="1200" dirty="0">
                          <a:solidFill>
                            <a:schemeClr val="lt1"/>
                          </a:solidFill>
                          <a:effectLst/>
                        </a:rPr>
                        <a:t>Some examples of how students may demonstrate this</a:t>
                      </a:r>
                      <a:endParaRPr lang="en-AU" sz="18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418659291"/>
                  </a:ext>
                </a:extLst>
              </a:tr>
              <a:tr h="1705612">
                <a:tc>
                  <a:txBody>
                    <a:bodyPr/>
                    <a:lstStyle/>
                    <a:p>
                      <a:pPr algn="ctr"/>
                      <a:r>
                        <a:rPr lang="en-AU" sz="1800" b="1" kern="1200" dirty="0">
                          <a:solidFill>
                            <a:schemeClr val="dk1"/>
                          </a:solidFill>
                          <a:effectLst/>
                        </a:rPr>
                        <a:t>A</a:t>
                      </a:r>
                      <a:endParaRPr lang="en-AU" sz="1800" b="1"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kern="1200" dirty="0">
                          <a:solidFill>
                            <a:schemeClr val="dk1"/>
                          </a:solidFill>
                          <a:effectLst/>
                        </a:rPr>
                        <a:t>Highly effective </a:t>
                      </a:r>
                      <a:r>
                        <a:rPr lang="en-AU" sz="1800" kern="1200" dirty="0">
                          <a:solidFill>
                            <a:schemeClr val="dk1"/>
                          </a:solidFill>
                          <a:effectLst/>
                        </a:rPr>
                        <a:t>and </a:t>
                      </a:r>
                      <a:r>
                        <a:rPr lang="en-AU" sz="1800" b="1" kern="1200" dirty="0">
                          <a:solidFill>
                            <a:schemeClr val="dk1"/>
                          </a:solidFill>
                          <a:effectLst/>
                        </a:rPr>
                        <a:t>focused </a:t>
                      </a:r>
                      <a:r>
                        <a:rPr lang="en-AU" sz="1800" b="0" kern="1200" dirty="0">
                          <a:solidFill>
                            <a:schemeClr val="dk1"/>
                          </a:solidFill>
                          <a:effectLst/>
                        </a:rPr>
                        <a:t>application</a:t>
                      </a:r>
                      <a:endParaRPr lang="en-AU" sz="1800" b="1" kern="1200" dirty="0">
                        <a:solidFill>
                          <a:schemeClr val="dk1"/>
                        </a:solidFill>
                        <a:effectLst/>
                        <a:latin typeface="+mn-lt"/>
                        <a:ea typeface="+mn-ea"/>
                        <a:cs typeface="+mn-cs"/>
                      </a:endParaRPr>
                    </a:p>
                  </a:txBody>
                  <a:tcPr anchor="ctr"/>
                </a:tc>
                <a:tc>
                  <a:txBody>
                    <a:bodyPr/>
                    <a:lstStyle/>
                    <a:p>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Student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tailors</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 the use of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specific and identified</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 communication and collaboration skill/s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toward achieving an intended purpose</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 for the physical activity context and the participant/s involved. The student adapts the use of the skill/s according to the context of the person/s they are collaborating with and the context of the situation. There may be multiple communication and collaboration skills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used according to the needs of the situation</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 and/or there is evidence of the skill/s being used and modified across multiple situations in order to achieve the intended outcomes related to the physical activity and participant/s.</a:t>
                      </a:r>
                    </a:p>
                  </a:txBody>
                  <a:tcPr anchor="ctr"/>
                </a:tc>
                <a:extLst>
                  <a:ext uri="{0D108BD9-81ED-4DB2-BD59-A6C34878D82A}">
                    <a16:rowId xmlns:a16="http://schemas.microsoft.com/office/drawing/2014/main" val="3006862806"/>
                  </a:ext>
                </a:extLst>
              </a:tr>
              <a:tr h="1011804">
                <a:tc>
                  <a:txBody>
                    <a:bodyPr/>
                    <a:lstStyle/>
                    <a:p>
                      <a:pPr algn="ctr"/>
                      <a:r>
                        <a:rPr lang="en-AU" sz="1800" b="1" kern="1200" dirty="0">
                          <a:solidFill>
                            <a:schemeClr val="dk1"/>
                          </a:solidFill>
                          <a:effectLst/>
                        </a:rPr>
                        <a:t>B</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Mostly effective </a:t>
                      </a:r>
                      <a:r>
                        <a:rPr lang="en-AU" sz="1800" kern="1200" dirty="0">
                          <a:solidFill>
                            <a:schemeClr val="dk1"/>
                          </a:solidFill>
                          <a:effectLst/>
                        </a:rPr>
                        <a:t>application</a:t>
                      </a:r>
                      <a:endParaRPr lang="en-AU" sz="1800" kern="1200" dirty="0">
                        <a:solidFill>
                          <a:schemeClr val="dk1"/>
                        </a:solidFill>
                        <a:effectLst/>
                        <a:latin typeface="+mn-lt"/>
                        <a:ea typeface="+mn-ea"/>
                        <a:cs typeface="+mn-cs"/>
                      </a:endParaRPr>
                    </a:p>
                  </a:txBody>
                  <a:tcPr anchor="ctr"/>
                </a:tc>
                <a:tc>
                  <a:txBody>
                    <a:bodyPr/>
                    <a:lstStyle/>
                    <a:p>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Student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identifies</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 the communication and collaboration skill/s they are using and how they are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intended to impact the outcomes </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for the physical activity and/or participant/s. There may be multiple communication and collaboration skill/s used. The student may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adapt the skill/s used </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according to the person/s they are collaborating with and the situation.</a:t>
                      </a:r>
                    </a:p>
                  </a:txBody>
                  <a:tcPr anchor="ctr"/>
                </a:tc>
                <a:extLst>
                  <a:ext uri="{0D108BD9-81ED-4DB2-BD59-A6C34878D82A}">
                    <a16:rowId xmlns:a16="http://schemas.microsoft.com/office/drawing/2014/main" val="279734385"/>
                  </a:ext>
                </a:extLst>
              </a:tr>
              <a:tr h="780534">
                <a:tc>
                  <a:txBody>
                    <a:bodyPr/>
                    <a:lstStyle/>
                    <a:p>
                      <a:pPr algn="ctr"/>
                      <a:r>
                        <a:rPr lang="en-AU" sz="1800" b="1" kern="1200" dirty="0">
                          <a:solidFill>
                            <a:schemeClr val="dk1"/>
                          </a:solidFill>
                          <a:effectLst/>
                        </a:rPr>
                        <a:t>C</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Generally effective </a:t>
                      </a:r>
                      <a:r>
                        <a:rPr lang="en-AU" sz="1800" kern="1200" dirty="0">
                          <a:solidFill>
                            <a:schemeClr val="dk1"/>
                          </a:solidFill>
                          <a:effectLst/>
                        </a:rPr>
                        <a:t>application</a:t>
                      </a:r>
                      <a:endParaRPr lang="en-AU" sz="1800" kern="1200" dirty="0">
                        <a:solidFill>
                          <a:schemeClr val="dk1"/>
                        </a:solidFill>
                        <a:effectLst/>
                        <a:latin typeface="+mn-lt"/>
                        <a:ea typeface="+mn-ea"/>
                        <a:cs typeface="+mn-cs"/>
                      </a:endParaRPr>
                    </a:p>
                  </a:txBody>
                  <a:tcPr anchor="ctr"/>
                </a:tc>
                <a:tc>
                  <a:txBody>
                    <a:bodyPr/>
                    <a:lstStyle/>
                    <a:p>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Student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uses</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 communication and collaboration skill/s within a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physical activity context</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 The communication and collaboration skill/s may be broad or general in nature, but their use by the student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achieves an outcome </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for the participant/s and/or physical activity.</a:t>
                      </a:r>
                    </a:p>
                  </a:txBody>
                  <a:tcPr anchor="ctr"/>
                </a:tc>
                <a:extLst>
                  <a:ext uri="{0D108BD9-81ED-4DB2-BD59-A6C34878D82A}">
                    <a16:rowId xmlns:a16="http://schemas.microsoft.com/office/drawing/2014/main" val="3903777907"/>
                  </a:ext>
                </a:extLst>
              </a:tr>
              <a:tr h="570774">
                <a:tc>
                  <a:txBody>
                    <a:bodyPr/>
                    <a:lstStyle/>
                    <a:p>
                      <a:pPr algn="ctr"/>
                      <a:r>
                        <a:rPr lang="en-AU" sz="1800" b="1" kern="1200" dirty="0">
                          <a:solidFill>
                            <a:schemeClr val="dk1"/>
                          </a:solidFill>
                          <a:effectLst/>
                        </a:rPr>
                        <a:t>D</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Some</a:t>
                      </a:r>
                      <a:r>
                        <a:rPr lang="en-AU" sz="1800" kern="1200" dirty="0">
                          <a:solidFill>
                            <a:schemeClr val="dk1"/>
                          </a:solidFill>
                          <a:effectLst/>
                        </a:rPr>
                        <a:t> application</a:t>
                      </a:r>
                      <a:endParaRPr lang="en-AU" sz="1800" kern="1200" dirty="0">
                        <a:solidFill>
                          <a:schemeClr val="dk1"/>
                        </a:solidFill>
                        <a:effectLst/>
                        <a:latin typeface="+mn-lt"/>
                        <a:ea typeface="+mn-ea"/>
                        <a:cs typeface="+mn-cs"/>
                      </a:endParaRPr>
                    </a:p>
                  </a:txBody>
                  <a:tcPr anchor="ctr"/>
                </a:tc>
                <a:tc>
                  <a:txBody>
                    <a:bodyPr/>
                    <a:lstStyle/>
                    <a:p>
                      <a:r>
                        <a:rPr kumimoji="0" lang="en-AU" sz="1600" b="0" u="none" strike="noStrike" kern="1200" cap="none" spc="0" normalizeH="0" baseline="0" dirty="0">
                          <a:ln>
                            <a:noFill/>
                          </a:ln>
                          <a:solidFill>
                            <a:prstClr val="black"/>
                          </a:solidFill>
                          <a:effectLst/>
                          <a:uLnTx/>
                          <a:uFillTx/>
                          <a:latin typeface="+mn-lt"/>
                          <a:ea typeface="+mn-ea"/>
                          <a:cs typeface="+mn-cs"/>
                        </a:rPr>
                        <a:t>Student </a:t>
                      </a:r>
                      <a:r>
                        <a:rPr kumimoji="0" lang="en-AU" sz="1600" b="1" u="none" strike="noStrike" kern="1200" cap="none" spc="0" normalizeH="0" baseline="0" dirty="0">
                          <a:ln>
                            <a:noFill/>
                          </a:ln>
                          <a:solidFill>
                            <a:prstClr val="black"/>
                          </a:solidFill>
                          <a:effectLst/>
                          <a:uLnTx/>
                          <a:uFillTx/>
                          <a:latin typeface="+mn-lt"/>
                          <a:ea typeface="+mn-ea"/>
                          <a:cs typeface="+mn-cs"/>
                        </a:rPr>
                        <a:t>generalises</a:t>
                      </a:r>
                      <a:r>
                        <a:rPr kumimoji="0" lang="en-AU" sz="1600" b="0" u="none" strike="noStrike" kern="1200" cap="none" spc="0" normalizeH="0" baseline="0" dirty="0">
                          <a:ln>
                            <a:noFill/>
                          </a:ln>
                          <a:solidFill>
                            <a:prstClr val="black"/>
                          </a:solidFill>
                          <a:effectLst/>
                          <a:uLnTx/>
                          <a:uFillTx/>
                          <a:latin typeface="+mn-lt"/>
                          <a:ea typeface="+mn-ea"/>
                          <a:cs typeface="+mn-cs"/>
                        </a:rPr>
                        <a:t> their use of communication and collaboration skill/s. The skill/s are used within a physical activity context.</a:t>
                      </a:r>
                    </a:p>
                  </a:txBody>
                  <a:tcPr anchor="ctr"/>
                </a:tc>
                <a:extLst>
                  <a:ext uri="{0D108BD9-81ED-4DB2-BD59-A6C34878D82A}">
                    <a16:rowId xmlns:a16="http://schemas.microsoft.com/office/drawing/2014/main" val="1266043509"/>
                  </a:ext>
                </a:extLst>
              </a:tr>
              <a:tr h="828276">
                <a:tc>
                  <a:txBody>
                    <a:bodyPr/>
                    <a:lstStyle/>
                    <a:p>
                      <a:pPr algn="ctr"/>
                      <a:r>
                        <a:rPr lang="en-AU" sz="1800" b="1" kern="1200" dirty="0">
                          <a:solidFill>
                            <a:schemeClr val="dk1"/>
                          </a:solidFill>
                          <a:effectLst/>
                        </a:rPr>
                        <a:t>E</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Attempted</a:t>
                      </a:r>
                      <a:r>
                        <a:rPr lang="en-AU" sz="1800" kern="1200" dirty="0">
                          <a:solidFill>
                            <a:schemeClr val="dk1"/>
                          </a:solidFill>
                          <a:effectLst/>
                        </a:rPr>
                        <a:t> application</a:t>
                      </a:r>
                      <a:endParaRPr lang="en-AU" sz="1800" kern="1200" dirty="0">
                        <a:solidFill>
                          <a:schemeClr val="dk1"/>
                        </a:solidFill>
                        <a:effectLst/>
                        <a:latin typeface="+mn-lt"/>
                        <a:ea typeface="+mn-ea"/>
                        <a:cs typeface="+mn-cs"/>
                      </a:endParaRPr>
                    </a:p>
                  </a:txBody>
                  <a:tcPr anchor="ctr"/>
                </a:tc>
                <a:tc>
                  <a:txBody>
                    <a:bodyPr/>
                    <a:lstStyle/>
                    <a:p>
                      <a:r>
                        <a:rPr kumimoji="0" lang="en-AU" sz="1600" b="0" u="none" strike="noStrike" kern="1200" cap="none" spc="0" normalizeH="0" baseline="0" dirty="0">
                          <a:ln>
                            <a:noFill/>
                          </a:ln>
                          <a:solidFill>
                            <a:prstClr val="black"/>
                          </a:solidFill>
                          <a:effectLst/>
                          <a:uLnTx/>
                          <a:uFillTx/>
                          <a:latin typeface="+mn-lt"/>
                          <a:ea typeface="+mn-ea"/>
                          <a:cs typeface="+mn-cs"/>
                        </a:rPr>
                        <a:t>Student </a:t>
                      </a:r>
                      <a:r>
                        <a:rPr kumimoji="0" lang="en-AU" sz="1600" b="1" u="none" strike="noStrike" kern="1200" cap="none" spc="0" normalizeH="0" baseline="0" dirty="0">
                          <a:ln>
                            <a:noFill/>
                          </a:ln>
                          <a:solidFill>
                            <a:prstClr val="black"/>
                          </a:solidFill>
                          <a:effectLst/>
                          <a:uLnTx/>
                          <a:uFillTx/>
                          <a:latin typeface="+mn-lt"/>
                          <a:ea typeface="+mn-ea"/>
                          <a:cs typeface="+mn-cs"/>
                        </a:rPr>
                        <a:t>references</a:t>
                      </a:r>
                      <a:r>
                        <a:rPr kumimoji="0" lang="en-AU" sz="1600" b="0" u="none" strike="noStrike" kern="1200" cap="none" spc="0" normalizeH="0" baseline="0" dirty="0">
                          <a:ln>
                            <a:noFill/>
                          </a:ln>
                          <a:solidFill>
                            <a:prstClr val="black"/>
                          </a:solidFill>
                          <a:effectLst/>
                          <a:uLnTx/>
                          <a:uFillTx/>
                          <a:latin typeface="+mn-lt"/>
                          <a:ea typeface="+mn-ea"/>
                          <a:cs typeface="+mn-cs"/>
                        </a:rPr>
                        <a:t> communication and collaboration skill/s. There is minimal evidence of how the skill/s were used within a physical activity context.</a:t>
                      </a:r>
                    </a:p>
                  </a:txBody>
                  <a:tcPr anchor="ctr"/>
                </a:tc>
                <a:extLst>
                  <a:ext uri="{0D108BD9-81ED-4DB2-BD59-A6C34878D82A}">
                    <a16:rowId xmlns:a16="http://schemas.microsoft.com/office/drawing/2014/main" val="3081030576"/>
                  </a:ext>
                </a:extLst>
              </a:tr>
            </a:tbl>
          </a:graphicData>
        </a:graphic>
      </p:graphicFrame>
      <p:sp>
        <p:nvSpPr>
          <p:cNvPr id="3" name="TextBox 2">
            <a:extLst>
              <a:ext uri="{FF2B5EF4-FFF2-40B4-BE49-F238E27FC236}">
                <a16:creationId xmlns:a16="http://schemas.microsoft.com/office/drawing/2014/main" id="{49AEE859-6EFF-428E-9B6C-C89AC47E6D35}"/>
              </a:ext>
            </a:extLst>
          </p:cNvPr>
          <p:cNvSpPr txBox="1"/>
          <p:nvPr/>
        </p:nvSpPr>
        <p:spPr>
          <a:xfrm>
            <a:off x="136235" y="106891"/>
            <a:ext cx="119195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AC2: Application of communication and collaborative skills.</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4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253B-FA89-4B9D-B0D4-E3947AF74BA4}"/>
              </a:ext>
            </a:extLst>
          </p:cNvPr>
          <p:cNvSpPr>
            <a:spLocks noGrp="1"/>
          </p:cNvSpPr>
          <p:nvPr>
            <p:ph type="title"/>
          </p:nvPr>
        </p:nvSpPr>
        <p:spPr/>
        <p:txBody>
          <a:bodyPr/>
          <a:lstStyle/>
          <a:p>
            <a:r>
              <a:rPr lang="en-AU" dirty="0"/>
              <a:t>METRO RETRO BOARD</a:t>
            </a:r>
          </a:p>
        </p:txBody>
      </p:sp>
      <p:sp>
        <p:nvSpPr>
          <p:cNvPr id="3" name="Text Placeholder 2">
            <a:extLst>
              <a:ext uri="{FF2B5EF4-FFF2-40B4-BE49-F238E27FC236}">
                <a16:creationId xmlns:a16="http://schemas.microsoft.com/office/drawing/2014/main" id="{F35406E4-A2D2-4CA9-A593-165501BEEACD}"/>
              </a:ext>
            </a:extLst>
          </p:cNvPr>
          <p:cNvSpPr>
            <a:spLocks noGrp="1"/>
          </p:cNvSpPr>
          <p:nvPr>
            <p:ph idx="1"/>
          </p:nvPr>
        </p:nvSpPr>
        <p:spPr/>
        <p:txBody>
          <a:bodyPr>
            <a:normAutofit/>
          </a:bodyPr>
          <a:lstStyle/>
          <a:p>
            <a:r>
              <a:rPr lang="en-AU" sz="2800" dirty="0">
                <a:effectLst/>
                <a:latin typeface="Calibri" panose="020F0502020204030204" pitchFamily="34" charset="0"/>
                <a:ea typeface="Times New Roman" panose="02020603050405020304" pitchFamily="18" charset="0"/>
              </a:rPr>
              <a:t>How might your students demonstrate evidence of AC2 in their task?</a:t>
            </a:r>
            <a:endParaRPr lang="en-AU" sz="3600" dirty="0"/>
          </a:p>
        </p:txBody>
      </p:sp>
      <p:pic>
        <p:nvPicPr>
          <p:cNvPr id="5" name="Picture 4">
            <a:extLst>
              <a:ext uri="{FF2B5EF4-FFF2-40B4-BE49-F238E27FC236}">
                <a16:creationId xmlns:a16="http://schemas.microsoft.com/office/drawing/2014/main" id="{F9B67F40-D196-4E16-81F9-D22E7F372F69}"/>
              </a:ext>
            </a:extLst>
          </p:cNvPr>
          <p:cNvPicPr>
            <a:picLocks noChangeAspect="1"/>
          </p:cNvPicPr>
          <p:nvPr/>
        </p:nvPicPr>
        <p:blipFill>
          <a:blip r:embed="rId3"/>
          <a:stretch>
            <a:fillRect/>
          </a:stretch>
        </p:blipFill>
        <p:spPr>
          <a:xfrm>
            <a:off x="1107178" y="2553367"/>
            <a:ext cx="4988822" cy="3758533"/>
          </a:xfrm>
          <a:prstGeom prst="rect">
            <a:avLst/>
          </a:prstGeom>
        </p:spPr>
      </p:pic>
    </p:spTree>
    <p:extLst>
      <p:ext uri="{BB962C8B-B14F-4D97-AF65-F5344CB8AC3E}">
        <p14:creationId xmlns:p14="http://schemas.microsoft.com/office/powerpoint/2010/main" val="116229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F84AAD-71BE-4933-84F5-108820C8CE4F}"/>
              </a:ext>
            </a:extLst>
          </p:cNvPr>
          <p:cNvGraphicFramePr>
            <a:graphicFrameLocks noGrp="1"/>
          </p:cNvGraphicFramePr>
          <p:nvPr/>
        </p:nvGraphicFramePr>
        <p:xfrm>
          <a:off x="147128" y="405302"/>
          <a:ext cx="11897743" cy="6362925"/>
        </p:xfrm>
        <a:graphic>
          <a:graphicData uri="http://schemas.openxmlformats.org/drawingml/2006/table">
            <a:tbl>
              <a:tblPr firstRow="1" firstCol="1" bandRow="1">
                <a:tableStyleId>{21E4AEA4-8DFA-4A89-87EB-49C32662AFE0}</a:tableStyleId>
              </a:tblPr>
              <a:tblGrid>
                <a:gridCol w="821334">
                  <a:extLst>
                    <a:ext uri="{9D8B030D-6E8A-4147-A177-3AD203B41FA5}">
                      <a16:colId xmlns:a16="http://schemas.microsoft.com/office/drawing/2014/main" val="667729081"/>
                    </a:ext>
                  </a:extLst>
                </a:gridCol>
                <a:gridCol w="1709424">
                  <a:extLst>
                    <a:ext uri="{9D8B030D-6E8A-4147-A177-3AD203B41FA5}">
                      <a16:colId xmlns:a16="http://schemas.microsoft.com/office/drawing/2014/main" val="1110788285"/>
                    </a:ext>
                  </a:extLst>
                </a:gridCol>
                <a:gridCol w="9366985">
                  <a:extLst>
                    <a:ext uri="{9D8B030D-6E8A-4147-A177-3AD203B41FA5}">
                      <a16:colId xmlns:a16="http://schemas.microsoft.com/office/drawing/2014/main" val="1998152066"/>
                    </a:ext>
                  </a:extLst>
                </a:gridCol>
              </a:tblGrid>
              <a:tr h="586125">
                <a:tc>
                  <a:txBody>
                    <a:bodyPr/>
                    <a:lstStyle/>
                    <a:p>
                      <a:pPr marL="270510" indent="-270510">
                        <a:spcAft>
                          <a:spcPts val="600"/>
                        </a:spcAft>
                      </a:pPr>
                      <a:r>
                        <a:rPr lang="en-AU" sz="1800" dirty="0">
                          <a:effectLst/>
                        </a:rPr>
                        <a:t> AE1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lgn="ctr">
                        <a:spcAft>
                          <a:spcPts val="600"/>
                        </a:spcAft>
                      </a:pPr>
                      <a:r>
                        <a:rPr lang="en-AU" sz="1800" dirty="0">
                          <a:effectLst/>
                        </a:rPr>
                        <a:t>Performance Standard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AU" sz="1800" dirty="0">
                          <a:effectLst/>
                        </a:rPr>
                        <a:t>Some examples of how students may demonstrate this.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864934641"/>
                  </a:ext>
                </a:extLst>
              </a:tr>
              <a:tr h="2347191">
                <a:tc>
                  <a:txBody>
                    <a:bodyPr/>
                    <a:lstStyle/>
                    <a:p>
                      <a:pPr algn="ctr">
                        <a:spcAft>
                          <a:spcPts val="600"/>
                        </a:spcAft>
                      </a:pPr>
                      <a:r>
                        <a:rPr lang="en-AU" sz="1800" dirty="0">
                          <a:effectLst/>
                        </a:rPr>
                        <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Critical</a:t>
                      </a:r>
                      <a:r>
                        <a:rPr lang="en-AU" sz="1800" dirty="0">
                          <a:effectLst/>
                        </a:rPr>
                        <a:t> analysis and </a:t>
                      </a:r>
                      <a:r>
                        <a:rPr lang="en-AU" sz="1800" b="1" dirty="0">
                          <a:effectLst/>
                        </a:rPr>
                        <a:t>perceptive</a:t>
                      </a:r>
                      <a:r>
                        <a:rPr lang="en-AU" sz="1800" dirty="0">
                          <a:effectLst/>
                        </a:rPr>
                        <a:t>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examines parts of evidence</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draws out relationships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(trends, connections, comparisons, contrasts, causation, correlation) between different types or parts of evidence.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Evidence is synthesised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where possible, contrasted to determine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different perspectives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 how evidence could be interpreted and what this says about the participation or performance.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Evidence used to support other points being made is consistently highly relevant. There is nuanced appreciation for the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validity and reliability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 using the evidence, which may look like a student demonstrating possible shortcomings when using the evidence. (At an upper A level, there may be intentional, targeted selection of evidence to support the point i.e. not an abundance of all evidence that has been collected being included within the response).</a:t>
                      </a:r>
                      <a:endParaRPr lang="en-AU" sz="1600" dirty="0"/>
                    </a:p>
                  </a:txBody>
                  <a:tcPr marL="53880" marR="53880" marT="0" marB="0" anchor="ctr"/>
                </a:tc>
                <a:extLst>
                  <a:ext uri="{0D108BD9-81ED-4DB2-BD59-A6C34878D82A}">
                    <a16:rowId xmlns:a16="http://schemas.microsoft.com/office/drawing/2014/main" val="4046447960"/>
                  </a:ext>
                </a:extLst>
              </a:tr>
              <a:tr h="1031882">
                <a:tc>
                  <a:txBody>
                    <a:bodyPr/>
                    <a:lstStyle/>
                    <a:p>
                      <a:pPr algn="ctr">
                        <a:spcAft>
                          <a:spcPts val="600"/>
                        </a:spcAft>
                      </a:pPr>
                      <a:r>
                        <a:rPr lang="en-AU" sz="1800" dirty="0">
                          <a:effectLst/>
                        </a:rPr>
                        <a:t>B</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Thoughtful </a:t>
                      </a:r>
                      <a:r>
                        <a:rPr lang="en-AU" sz="1800" dirty="0">
                          <a:effectLst/>
                        </a:rPr>
                        <a:t>analysis and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breaks down evidence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into parts and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identifies relationships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(trends, connections, comparisons, contrasts) between different types or parts of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evidence to examine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it says about participation or performance. There may be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different perspectives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given on how evidence could be interpreted and what this says about the participation or performance. Evidence used to support other points being made is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relevant</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lang="en-AU" sz="1600" dirty="0"/>
                    </a:p>
                  </a:txBody>
                  <a:tcPr marL="53880" marR="53880" marT="0" marB="0" anchor="ctr"/>
                </a:tc>
                <a:extLst>
                  <a:ext uri="{0D108BD9-81ED-4DB2-BD59-A6C34878D82A}">
                    <a16:rowId xmlns:a16="http://schemas.microsoft.com/office/drawing/2014/main" val="2015481064"/>
                  </a:ext>
                </a:extLst>
              </a:tr>
              <a:tr h="921926">
                <a:tc>
                  <a:txBody>
                    <a:bodyPr/>
                    <a:lstStyle/>
                    <a:p>
                      <a:pPr algn="ctr">
                        <a:spcAft>
                          <a:spcPts val="600"/>
                        </a:spcAft>
                      </a:pPr>
                      <a:r>
                        <a:rPr lang="en-AU" sz="1800" dirty="0">
                          <a:effectLst/>
                        </a:rPr>
                        <a:t>C</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Some </a:t>
                      </a:r>
                      <a:r>
                        <a:rPr lang="en-AU" sz="1800" dirty="0">
                          <a:effectLst/>
                        </a:rPr>
                        <a:t>analysis and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There is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some break down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evidence into parts and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some relationships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(trends, connections, comparisons, contrasts) between types or parts of evidence are identified with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links made to participation or performance</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Evidence used to support other points being made is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mostly relevant</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txBody>
                  <a:tcPr marL="53880" marR="53880" marT="0" marB="0" anchor="ctr"/>
                </a:tc>
                <a:extLst>
                  <a:ext uri="{0D108BD9-81ED-4DB2-BD59-A6C34878D82A}">
                    <a16:rowId xmlns:a16="http://schemas.microsoft.com/office/drawing/2014/main" val="3979384671"/>
                  </a:ext>
                </a:extLst>
              </a:tr>
              <a:tr h="623653">
                <a:tc>
                  <a:txBody>
                    <a:bodyPr/>
                    <a:lstStyle/>
                    <a:p>
                      <a:pPr algn="ctr">
                        <a:spcAft>
                          <a:spcPts val="600"/>
                        </a:spcAft>
                      </a:pPr>
                      <a:r>
                        <a:rPr lang="en-AU" sz="1800" dirty="0">
                          <a:effectLst/>
                        </a:rPr>
                        <a:t>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Basic</a:t>
                      </a:r>
                      <a:r>
                        <a:rPr lang="en-AU" sz="1800" dirty="0">
                          <a:effectLst/>
                        </a:rPr>
                        <a:t> analysis and </a:t>
                      </a:r>
                      <a:r>
                        <a:rPr lang="en-AU" sz="1800" b="1" dirty="0">
                          <a:effectLst/>
                        </a:rPr>
                        <a:t>description</a:t>
                      </a:r>
                      <a:endParaRPr lang="en-A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600" dirty="0">
                          <a:effectLst/>
                        </a:rPr>
                        <a:t>The evidence is </a:t>
                      </a:r>
                      <a:r>
                        <a:rPr lang="en-AU" sz="1600" b="1" dirty="0">
                          <a:effectLst/>
                        </a:rPr>
                        <a:t>explained, recounted or stated </a:t>
                      </a:r>
                      <a:r>
                        <a:rPr lang="en-AU" sz="1600" dirty="0">
                          <a:effectLst/>
                        </a:rPr>
                        <a:t>as presented. There is a </a:t>
                      </a:r>
                      <a:r>
                        <a:rPr lang="en-AU" sz="1600" b="1" dirty="0">
                          <a:effectLst/>
                        </a:rPr>
                        <a:t>basic attempt to breakdown </a:t>
                      </a:r>
                      <a:r>
                        <a:rPr lang="en-AU" sz="1600" dirty="0">
                          <a:effectLst/>
                        </a:rPr>
                        <a:t>evidence and/or </a:t>
                      </a:r>
                      <a:r>
                        <a:rPr lang="en-AU" sz="1600" b="1" dirty="0">
                          <a:effectLst/>
                        </a:rPr>
                        <a:t>identify a relationship </a:t>
                      </a:r>
                      <a:r>
                        <a:rPr lang="en-AU" sz="1600" dirty="0">
                          <a:effectLst/>
                        </a:rPr>
                        <a:t>between pieces of evidence. The process of collecting evidence may be outlined.</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2350349226"/>
                  </a:ext>
                </a:extLst>
              </a:tr>
              <a:tr h="852148">
                <a:tc>
                  <a:txBody>
                    <a:bodyPr/>
                    <a:lstStyle/>
                    <a:p>
                      <a:pPr algn="ctr">
                        <a:spcAft>
                          <a:spcPts val="600"/>
                        </a:spcAft>
                      </a:pPr>
                      <a:r>
                        <a:rPr lang="en-AU" sz="1800" dirty="0">
                          <a:effectLst/>
                        </a:rPr>
                        <a:t>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Attempted</a:t>
                      </a:r>
                      <a:r>
                        <a:rPr lang="en-AU" sz="1800" dirty="0">
                          <a:effectLst/>
                        </a:rPr>
                        <a:t> description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600" dirty="0">
                          <a:effectLst/>
                        </a:rPr>
                        <a:t>Student </a:t>
                      </a:r>
                      <a:r>
                        <a:rPr lang="en-AU" sz="1600" b="1" dirty="0">
                          <a:effectLst/>
                        </a:rPr>
                        <a:t>identifies or outlines what evidence they have</a:t>
                      </a:r>
                      <a:r>
                        <a:rPr lang="en-AU" sz="1600" dirty="0">
                          <a:effectLst/>
                        </a:rPr>
                        <a:t>. There may be some reference to parts of the evidence in isolation from other parts. The process of collecting evidence may be outlined.</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3643636040"/>
                  </a:ext>
                </a:extLst>
              </a:tr>
            </a:tbl>
          </a:graphicData>
        </a:graphic>
      </p:graphicFrame>
      <p:sp>
        <p:nvSpPr>
          <p:cNvPr id="6" name="TextBox 5">
            <a:extLst>
              <a:ext uri="{FF2B5EF4-FFF2-40B4-BE49-F238E27FC236}">
                <a16:creationId xmlns:a16="http://schemas.microsoft.com/office/drawing/2014/main" id="{AEF76F27-A48E-4466-9732-D4B128618DBE}"/>
              </a:ext>
            </a:extLst>
          </p:cNvPr>
          <p:cNvSpPr txBox="1"/>
          <p:nvPr/>
        </p:nvSpPr>
        <p:spPr>
          <a:xfrm>
            <a:off x="125341" y="28639"/>
            <a:ext cx="119195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AE1: Analysis and evaluation of evidence relating to physical activity.</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15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253B-FA89-4B9D-B0D4-E3947AF74BA4}"/>
              </a:ext>
            </a:extLst>
          </p:cNvPr>
          <p:cNvSpPr>
            <a:spLocks noGrp="1"/>
          </p:cNvSpPr>
          <p:nvPr>
            <p:ph type="title"/>
          </p:nvPr>
        </p:nvSpPr>
        <p:spPr/>
        <p:txBody>
          <a:bodyPr/>
          <a:lstStyle/>
          <a:p>
            <a:r>
              <a:rPr lang="en-AU" dirty="0"/>
              <a:t>METRO RETRO BOARD</a:t>
            </a:r>
          </a:p>
        </p:txBody>
      </p:sp>
      <p:sp>
        <p:nvSpPr>
          <p:cNvPr id="3" name="Text Placeholder 2">
            <a:extLst>
              <a:ext uri="{FF2B5EF4-FFF2-40B4-BE49-F238E27FC236}">
                <a16:creationId xmlns:a16="http://schemas.microsoft.com/office/drawing/2014/main" id="{F35406E4-A2D2-4CA9-A593-165501BEEACD}"/>
              </a:ext>
            </a:extLst>
          </p:cNvPr>
          <p:cNvSpPr>
            <a:spLocks noGrp="1"/>
          </p:cNvSpPr>
          <p:nvPr>
            <p:ph idx="1"/>
          </p:nvPr>
        </p:nvSpPr>
        <p:spPr/>
        <p:txBody>
          <a:bodyPr>
            <a:normAutofit/>
          </a:bodyPr>
          <a:lstStyle/>
          <a:p>
            <a:r>
              <a:rPr lang="en-AU" sz="2800" dirty="0">
                <a:effectLst/>
                <a:latin typeface="Calibri" panose="020F0502020204030204" pitchFamily="34" charset="0"/>
                <a:ea typeface="Times New Roman" panose="02020603050405020304" pitchFamily="18" charset="0"/>
              </a:rPr>
              <a:t>How might your students demonstrate evidence of AE1 in their task?</a:t>
            </a:r>
            <a:endParaRPr lang="en-AU" sz="3600" dirty="0"/>
          </a:p>
        </p:txBody>
      </p:sp>
      <p:pic>
        <p:nvPicPr>
          <p:cNvPr id="5" name="Picture 4">
            <a:extLst>
              <a:ext uri="{FF2B5EF4-FFF2-40B4-BE49-F238E27FC236}">
                <a16:creationId xmlns:a16="http://schemas.microsoft.com/office/drawing/2014/main" id="{F9B67F40-D196-4E16-81F9-D22E7F372F69}"/>
              </a:ext>
            </a:extLst>
          </p:cNvPr>
          <p:cNvPicPr>
            <a:picLocks noChangeAspect="1"/>
          </p:cNvPicPr>
          <p:nvPr/>
        </p:nvPicPr>
        <p:blipFill>
          <a:blip r:embed="rId3"/>
          <a:stretch>
            <a:fillRect/>
          </a:stretch>
        </p:blipFill>
        <p:spPr>
          <a:xfrm>
            <a:off x="1107178" y="2553367"/>
            <a:ext cx="4988822" cy="3758533"/>
          </a:xfrm>
          <a:prstGeom prst="rect">
            <a:avLst/>
          </a:prstGeom>
        </p:spPr>
      </p:pic>
    </p:spTree>
    <p:extLst>
      <p:ext uri="{BB962C8B-B14F-4D97-AF65-F5344CB8AC3E}">
        <p14:creationId xmlns:p14="http://schemas.microsoft.com/office/powerpoint/2010/main" val="73785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1930A7-58EE-4D5D-91BC-8DC0B45D3CBA}"/>
              </a:ext>
            </a:extLst>
          </p:cNvPr>
          <p:cNvSpPr>
            <a:spLocks noGrp="1"/>
          </p:cNvSpPr>
          <p:nvPr>
            <p:ph type="title"/>
          </p:nvPr>
        </p:nvSpPr>
        <p:spPr/>
        <p:txBody>
          <a:bodyPr/>
          <a:lstStyle/>
          <a:p>
            <a:r>
              <a:rPr lang="en-AU" dirty="0"/>
              <a:t>Session Outline</a:t>
            </a:r>
          </a:p>
        </p:txBody>
      </p:sp>
      <p:sp>
        <p:nvSpPr>
          <p:cNvPr id="3" name="Content Placeholder 2">
            <a:extLst>
              <a:ext uri="{FF2B5EF4-FFF2-40B4-BE49-F238E27FC236}">
                <a16:creationId xmlns:a16="http://schemas.microsoft.com/office/drawing/2014/main" id="{D38500FF-BE60-4D77-B603-12F552E640B5}"/>
              </a:ext>
            </a:extLst>
          </p:cNvPr>
          <p:cNvSpPr>
            <a:spLocks noGrp="1"/>
          </p:cNvSpPr>
          <p:nvPr>
            <p:ph idx="1"/>
          </p:nvPr>
        </p:nvSpPr>
        <p:spPr/>
        <p:txBody>
          <a:bodyPr>
            <a:normAutofit/>
          </a:bodyPr>
          <a:lstStyle/>
          <a:p>
            <a:pPr>
              <a:lnSpc>
                <a:spcPct val="200000"/>
              </a:lnSpc>
              <a:spcBef>
                <a:spcPts val="0"/>
              </a:spcBef>
            </a:pPr>
            <a:r>
              <a:rPr lang="en-AU" dirty="0"/>
              <a:t>Welcome</a:t>
            </a:r>
            <a:endParaRPr lang="en-AU" sz="1100" dirty="0"/>
          </a:p>
          <a:p>
            <a:pPr>
              <a:lnSpc>
                <a:spcPct val="200000"/>
              </a:lnSpc>
              <a:spcBef>
                <a:spcPts val="0"/>
              </a:spcBef>
            </a:pPr>
            <a:r>
              <a:rPr lang="en-AU" dirty="0"/>
              <a:t>AT3 Group Dynamics Task Responses</a:t>
            </a:r>
            <a:endParaRPr lang="en-AU" sz="1100" dirty="0"/>
          </a:p>
          <a:p>
            <a:pPr>
              <a:lnSpc>
                <a:spcPct val="200000"/>
              </a:lnSpc>
              <a:spcBef>
                <a:spcPts val="0"/>
              </a:spcBef>
            </a:pPr>
            <a:r>
              <a:rPr lang="en-AU" dirty="0"/>
              <a:t>Using the Performance Standard Elaborations</a:t>
            </a:r>
          </a:p>
          <a:p>
            <a:pPr lvl="1">
              <a:lnSpc>
                <a:spcPct val="200000"/>
              </a:lnSpc>
              <a:spcBef>
                <a:spcPts val="0"/>
              </a:spcBef>
            </a:pPr>
            <a:endParaRPr lang="en-AU" sz="100" dirty="0"/>
          </a:p>
          <a:p>
            <a:pPr>
              <a:lnSpc>
                <a:spcPct val="200000"/>
              </a:lnSpc>
              <a:spcBef>
                <a:spcPts val="0"/>
              </a:spcBef>
            </a:pPr>
            <a:r>
              <a:rPr lang="en-AU" dirty="0"/>
              <a:t>Q&amp;A</a:t>
            </a:r>
          </a:p>
          <a:p>
            <a:pPr lvl="1">
              <a:lnSpc>
                <a:spcPct val="200000"/>
              </a:lnSpc>
              <a:spcBef>
                <a:spcPts val="0"/>
              </a:spcBef>
            </a:pPr>
            <a:r>
              <a:rPr lang="en-AU" dirty="0"/>
              <a:t>Post questions in discussion board throughout Zoom</a:t>
            </a:r>
          </a:p>
        </p:txBody>
      </p:sp>
    </p:spTree>
    <p:extLst>
      <p:ext uri="{BB962C8B-B14F-4D97-AF65-F5344CB8AC3E}">
        <p14:creationId xmlns:p14="http://schemas.microsoft.com/office/powerpoint/2010/main" val="113143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B14A3DA9-3125-4E14-9FED-65668E3F151A}"/>
              </a:ext>
            </a:extLst>
          </p:cNvPr>
          <p:cNvGraphicFramePr>
            <a:graphicFrameLocks/>
          </p:cNvGraphicFramePr>
          <p:nvPr/>
        </p:nvGraphicFramePr>
        <p:xfrm>
          <a:off x="136235" y="585475"/>
          <a:ext cx="11919529" cy="6165634"/>
        </p:xfrm>
        <a:graphic>
          <a:graphicData uri="http://schemas.openxmlformats.org/drawingml/2006/table">
            <a:tbl>
              <a:tblPr firstRow="1" bandRow="1">
                <a:tableStyleId>{21E4AEA4-8DFA-4A89-87EB-49C32662AFE0}</a:tableStyleId>
              </a:tblPr>
              <a:tblGrid>
                <a:gridCol w="653060">
                  <a:extLst>
                    <a:ext uri="{9D8B030D-6E8A-4147-A177-3AD203B41FA5}">
                      <a16:colId xmlns:a16="http://schemas.microsoft.com/office/drawing/2014/main" val="2729031686"/>
                    </a:ext>
                  </a:extLst>
                </a:gridCol>
                <a:gridCol w="2488078">
                  <a:extLst>
                    <a:ext uri="{9D8B030D-6E8A-4147-A177-3AD203B41FA5}">
                      <a16:colId xmlns:a16="http://schemas.microsoft.com/office/drawing/2014/main" val="1098426247"/>
                    </a:ext>
                  </a:extLst>
                </a:gridCol>
                <a:gridCol w="8778391">
                  <a:extLst>
                    <a:ext uri="{9D8B030D-6E8A-4147-A177-3AD203B41FA5}">
                      <a16:colId xmlns:a16="http://schemas.microsoft.com/office/drawing/2014/main" val="2588976099"/>
                    </a:ext>
                  </a:extLst>
                </a:gridCol>
              </a:tblGrid>
              <a:tr h="789072">
                <a:tc>
                  <a:txBody>
                    <a:bodyPr/>
                    <a:lstStyle/>
                    <a:p>
                      <a:pPr algn="ctr"/>
                      <a:r>
                        <a:rPr lang="en-AU" sz="1800" b="1" kern="1200" dirty="0">
                          <a:solidFill>
                            <a:schemeClr val="lt1"/>
                          </a:solidFill>
                          <a:effectLst/>
                        </a:rPr>
                        <a:t>AC1</a:t>
                      </a:r>
                      <a:endParaRPr lang="en-AU" sz="1800" b="1" kern="1200" dirty="0">
                        <a:solidFill>
                          <a:schemeClr val="lt1"/>
                        </a:solidFill>
                        <a:effectLst/>
                        <a:latin typeface="+mn-lt"/>
                        <a:ea typeface="+mn-ea"/>
                        <a:cs typeface="+mn-cs"/>
                      </a:endParaRPr>
                    </a:p>
                  </a:txBody>
                  <a:tcPr anchor="ctr"/>
                </a:tc>
                <a:tc>
                  <a:txBody>
                    <a:bodyPr/>
                    <a:lstStyle/>
                    <a:p>
                      <a:pPr algn="ctr"/>
                      <a:r>
                        <a:rPr lang="en-AU" sz="1800" b="1" kern="1200" dirty="0">
                          <a:solidFill>
                            <a:schemeClr val="lt1"/>
                          </a:solidFill>
                          <a:effectLst/>
                        </a:rPr>
                        <a:t>Performance Standard</a:t>
                      </a:r>
                      <a:endParaRPr lang="en-AU" sz="1800" b="1" kern="1200" dirty="0">
                        <a:solidFill>
                          <a:schemeClr val="lt1"/>
                        </a:solidFill>
                        <a:effectLst/>
                        <a:latin typeface="+mn-lt"/>
                        <a:ea typeface="+mn-ea"/>
                        <a:cs typeface="+mn-cs"/>
                      </a:endParaRPr>
                    </a:p>
                  </a:txBody>
                  <a:tcPr anchor="ctr"/>
                </a:tc>
                <a:tc>
                  <a:txBody>
                    <a:bodyPr/>
                    <a:lstStyle/>
                    <a:p>
                      <a:pPr algn="l"/>
                      <a:r>
                        <a:rPr lang="en-AU" sz="1800" b="1" kern="1200" dirty="0">
                          <a:solidFill>
                            <a:schemeClr val="lt1"/>
                          </a:solidFill>
                          <a:effectLst/>
                        </a:rPr>
                        <a:t>Some examples of how students may demonstrate this</a:t>
                      </a:r>
                      <a:endParaRPr lang="en-AU" sz="18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418659291"/>
                  </a:ext>
                </a:extLst>
              </a:tr>
              <a:tr h="1348603">
                <a:tc>
                  <a:txBody>
                    <a:bodyPr/>
                    <a:lstStyle/>
                    <a:p>
                      <a:pPr algn="ctr"/>
                      <a:r>
                        <a:rPr lang="en-AU" sz="1800" b="1" kern="1200" dirty="0">
                          <a:solidFill>
                            <a:schemeClr val="dk1"/>
                          </a:solidFill>
                          <a:effectLst/>
                        </a:rPr>
                        <a:t>A</a:t>
                      </a:r>
                      <a:endParaRPr lang="en-AU" sz="1800" b="1"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kern="1200" dirty="0">
                          <a:solidFill>
                            <a:schemeClr val="dk1"/>
                          </a:solidFill>
                          <a:effectLst/>
                        </a:rPr>
                        <a:t>Insightful</a:t>
                      </a:r>
                      <a:r>
                        <a:rPr lang="en-AU" sz="1800" kern="1200" dirty="0">
                          <a:solidFill>
                            <a:schemeClr val="dk1"/>
                          </a:solidFill>
                          <a:effectLst/>
                        </a:rPr>
                        <a:t> and </a:t>
                      </a:r>
                      <a:r>
                        <a:rPr lang="en-AU" sz="1800" b="1" kern="1200" dirty="0">
                          <a:solidFill>
                            <a:schemeClr val="dk1"/>
                          </a:solidFill>
                          <a:effectLst/>
                        </a:rPr>
                        <a:t>highly effective </a:t>
                      </a:r>
                      <a:r>
                        <a:rPr lang="en-AU" sz="1800" kern="1200" dirty="0">
                          <a:solidFill>
                            <a:schemeClr val="dk1"/>
                          </a:solidFill>
                          <a:effectLst/>
                        </a:rPr>
                        <a:t>contextual application</a:t>
                      </a:r>
                      <a:endParaRPr lang="en-AU" sz="1800" kern="1200" dirty="0">
                        <a:solidFill>
                          <a:schemeClr val="dk1"/>
                        </a:solidFill>
                        <a:effectLst/>
                        <a:latin typeface="+mn-lt"/>
                        <a:ea typeface="+mn-ea"/>
                        <a:cs typeface="+mn-cs"/>
                      </a:endParaRPr>
                    </a:p>
                  </a:txBody>
                  <a:tcPr anchor="ctr"/>
                </a:tc>
                <a:tc>
                  <a:txBody>
                    <a:bodyPr/>
                    <a:lstStyle/>
                    <a:p>
                      <a:r>
                        <a:rPr kumimoji="0" lang="en-AU" sz="1600" b="1" u="none" strike="noStrike" kern="1200" cap="none" spc="0" normalizeH="0" baseline="0" dirty="0">
                          <a:ln>
                            <a:noFill/>
                          </a:ln>
                          <a:solidFill>
                            <a:prstClr val="black"/>
                          </a:solidFill>
                          <a:effectLst/>
                          <a:uLnTx/>
                          <a:uFillTx/>
                        </a:rPr>
                        <a:t>Deep, refined and consistently accurate </a:t>
                      </a:r>
                      <a:r>
                        <a:rPr kumimoji="0" lang="en-AU" sz="1600" b="0" u="none" strike="noStrike" kern="1200" cap="none" spc="0" normalizeH="0" baseline="0" dirty="0">
                          <a:ln>
                            <a:noFill/>
                          </a:ln>
                          <a:solidFill>
                            <a:prstClr val="black"/>
                          </a:solidFill>
                          <a:effectLst/>
                          <a:uLnTx/>
                          <a:uFillTx/>
                        </a:rPr>
                        <a:t>use of relevant KU. </a:t>
                      </a:r>
                      <a:r>
                        <a:rPr kumimoji="0" lang="en-AU" sz="1600" b="1" u="none" strike="noStrike" kern="1200" cap="none" spc="0" normalizeH="0" baseline="0" dirty="0">
                          <a:ln>
                            <a:noFill/>
                          </a:ln>
                          <a:solidFill>
                            <a:prstClr val="black"/>
                          </a:solidFill>
                          <a:effectLst/>
                          <a:uLnTx/>
                          <a:uFillTx/>
                        </a:rPr>
                        <a:t>Focused use </a:t>
                      </a:r>
                      <a:r>
                        <a:rPr kumimoji="0" lang="en-AU" sz="1600" b="0" u="none" strike="noStrike" kern="1200" cap="none" spc="0" normalizeH="0" baseline="0" dirty="0">
                          <a:ln>
                            <a:noFill/>
                          </a:ln>
                          <a:solidFill>
                            <a:prstClr val="black"/>
                          </a:solidFill>
                          <a:effectLst/>
                          <a:uLnTx/>
                          <a:uFillTx/>
                        </a:rPr>
                        <a:t>of KU to make sense of movement concepts and/or strategies </a:t>
                      </a:r>
                      <a:r>
                        <a:rPr kumimoji="0" lang="en-AU" sz="1600" b="1" u="none" strike="noStrike" kern="1200" cap="none" spc="0" normalizeH="0" baseline="0" dirty="0">
                          <a:ln>
                            <a:noFill/>
                          </a:ln>
                          <a:solidFill>
                            <a:prstClr val="black"/>
                          </a:solidFill>
                          <a:effectLst/>
                          <a:uLnTx/>
                          <a:uFillTx/>
                        </a:rPr>
                        <a:t>specific to the context </a:t>
                      </a:r>
                      <a:r>
                        <a:rPr kumimoji="0" lang="en-AU" sz="1600" b="0" u="none" strike="noStrike" kern="1200" cap="none" spc="0" normalizeH="0" baseline="0" dirty="0">
                          <a:ln>
                            <a:noFill/>
                          </a:ln>
                          <a:solidFill>
                            <a:prstClr val="black"/>
                          </a:solidFill>
                          <a:effectLst/>
                          <a:uLnTx/>
                          <a:uFillTx/>
                        </a:rPr>
                        <a:t>of the physical activity and the participant/s. This is demonstrated when </a:t>
                      </a:r>
                      <a:r>
                        <a:rPr kumimoji="0" lang="en-AU" sz="1600" b="1" u="none" strike="noStrike" kern="1200" cap="none" spc="0" normalizeH="0" baseline="0" dirty="0">
                          <a:ln>
                            <a:noFill/>
                          </a:ln>
                          <a:solidFill>
                            <a:prstClr val="black"/>
                          </a:solidFill>
                          <a:effectLst/>
                          <a:uLnTx/>
                          <a:uFillTx/>
                        </a:rPr>
                        <a:t>using KU to inform</a:t>
                      </a:r>
                      <a:r>
                        <a:rPr kumimoji="0" lang="en-AU" sz="1600" b="0" u="none" strike="noStrike" kern="1200" cap="none" spc="0" normalizeH="0" baseline="0" dirty="0">
                          <a:ln>
                            <a:noFill/>
                          </a:ln>
                          <a:solidFill>
                            <a:prstClr val="black"/>
                          </a:solidFill>
                          <a:effectLst/>
                          <a:uLnTx/>
                          <a:uFillTx/>
                        </a:rPr>
                        <a:t>: the analysis and evaluation of evidence; the evaluation of participation or performance improvement; and the implementation and evaluation of strategies.</a:t>
                      </a:r>
                      <a:endPar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006862806"/>
                  </a:ext>
                </a:extLst>
              </a:tr>
              <a:tr h="1320800">
                <a:tc>
                  <a:txBody>
                    <a:bodyPr/>
                    <a:lstStyle/>
                    <a:p>
                      <a:pPr algn="ctr"/>
                      <a:r>
                        <a:rPr lang="en-AU" sz="1800" b="1" kern="1200" dirty="0">
                          <a:solidFill>
                            <a:schemeClr val="dk1"/>
                          </a:solidFill>
                          <a:effectLst/>
                        </a:rPr>
                        <a:t>B</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Considered</a:t>
                      </a:r>
                      <a:r>
                        <a:rPr lang="en-AU" sz="1800" kern="1200" dirty="0">
                          <a:solidFill>
                            <a:schemeClr val="dk1"/>
                          </a:solidFill>
                          <a:effectLst/>
                        </a:rPr>
                        <a:t> and </a:t>
                      </a:r>
                      <a:r>
                        <a:rPr lang="en-AU" sz="1800" b="1" kern="1200" dirty="0">
                          <a:solidFill>
                            <a:schemeClr val="dk1"/>
                          </a:solidFill>
                          <a:effectLst/>
                        </a:rPr>
                        <a:t>mostly effective</a:t>
                      </a:r>
                      <a:r>
                        <a:rPr lang="en-AU" sz="1800" kern="1200" dirty="0">
                          <a:solidFill>
                            <a:schemeClr val="dk1"/>
                          </a:solidFill>
                          <a:effectLst/>
                        </a:rPr>
                        <a:t> contextual application</a:t>
                      </a:r>
                      <a:endParaRPr lang="en-AU" sz="1800" kern="1200" dirty="0">
                        <a:solidFill>
                          <a:schemeClr val="dk1"/>
                        </a:solidFill>
                        <a:effectLst/>
                        <a:latin typeface="+mn-lt"/>
                        <a:ea typeface="+mn-ea"/>
                        <a:cs typeface="+mn-cs"/>
                      </a:endParaRPr>
                    </a:p>
                  </a:txBody>
                  <a:tcPr anchor="ctr"/>
                </a:tc>
                <a:tc>
                  <a:txBody>
                    <a:bodyPr/>
                    <a:lstStyle/>
                    <a:p>
                      <a:r>
                        <a:rPr kumimoji="0" lang="en-AU" sz="1600" b="1" u="none" strike="noStrike" kern="1200" cap="none" spc="0" normalizeH="0" baseline="0" dirty="0">
                          <a:ln>
                            <a:noFill/>
                          </a:ln>
                          <a:solidFill>
                            <a:prstClr val="black"/>
                          </a:solidFill>
                          <a:effectLst/>
                          <a:uLnTx/>
                          <a:uFillTx/>
                        </a:rPr>
                        <a:t>Relevant and accurate </a:t>
                      </a:r>
                      <a:r>
                        <a:rPr kumimoji="0" lang="en-AU" sz="1600" b="0" u="none" strike="noStrike" kern="1200" cap="none" spc="0" normalizeH="0" baseline="0" dirty="0">
                          <a:ln>
                            <a:noFill/>
                          </a:ln>
                          <a:solidFill>
                            <a:prstClr val="black"/>
                          </a:solidFill>
                          <a:effectLst/>
                          <a:uLnTx/>
                          <a:uFillTx/>
                        </a:rPr>
                        <a:t>KU is used to make sense of movement concepts and/or strategies. It can be clearly identified how </a:t>
                      </a:r>
                      <a:r>
                        <a:rPr kumimoji="0" lang="en-AU" sz="1600" b="1" u="none" strike="noStrike" kern="1200" cap="none" spc="0" normalizeH="0" baseline="0" dirty="0">
                          <a:ln>
                            <a:noFill/>
                          </a:ln>
                          <a:solidFill>
                            <a:prstClr val="black"/>
                          </a:solidFill>
                          <a:effectLst/>
                          <a:uLnTx/>
                          <a:uFillTx/>
                        </a:rPr>
                        <a:t>KU has been used (considered) to inform </a:t>
                      </a:r>
                      <a:r>
                        <a:rPr kumimoji="0" lang="en-AU" sz="1600" b="0" u="none" strike="noStrike" kern="1200" cap="none" spc="0" normalizeH="0" baseline="0" dirty="0">
                          <a:ln>
                            <a:noFill/>
                          </a:ln>
                          <a:solidFill>
                            <a:prstClr val="black"/>
                          </a:solidFill>
                          <a:effectLst/>
                          <a:uLnTx/>
                          <a:uFillTx/>
                        </a:rPr>
                        <a:t>analysis and evaluation of evidence, evaluation of improvement and the implementation and evaluation of strategies. This use of KU is specific to the physical activity and the participant/s.</a:t>
                      </a:r>
                      <a:endPar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79734385"/>
                  </a:ext>
                </a:extLst>
              </a:tr>
              <a:tr h="794806">
                <a:tc>
                  <a:txBody>
                    <a:bodyPr/>
                    <a:lstStyle/>
                    <a:p>
                      <a:pPr algn="ctr"/>
                      <a:r>
                        <a:rPr lang="en-AU" sz="1800" b="1" kern="1200" dirty="0">
                          <a:solidFill>
                            <a:schemeClr val="dk1"/>
                          </a:solidFill>
                          <a:effectLst/>
                        </a:rPr>
                        <a:t>C</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Contextual</a:t>
                      </a:r>
                      <a:r>
                        <a:rPr lang="en-AU" sz="1800" kern="1200" dirty="0">
                          <a:solidFill>
                            <a:schemeClr val="dk1"/>
                          </a:solidFill>
                          <a:effectLst/>
                        </a:rPr>
                        <a:t> application</a:t>
                      </a:r>
                      <a:endParaRPr lang="en-AU" sz="1800" kern="1200" dirty="0">
                        <a:solidFill>
                          <a:schemeClr val="dk1"/>
                        </a:solidFill>
                        <a:effectLst/>
                        <a:latin typeface="+mn-lt"/>
                        <a:ea typeface="+mn-ea"/>
                        <a:cs typeface="+mn-cs"/>
                      </a:endParaRPr>
                    </a:p>
                  </a:txBody>
                  <a:tcPr anchor="ctr"/>
                </a:tc>
                <a:tc>
                  <a:txBody>
                    <a:bodyPr/>
                    <a:lstStyle/>
                    <a:p>
                      <a:r>
                        <a:rPr kumimoji="0" lang="en-AU" sz="1600" b="0" u="none" strike="noStrike" kern="1200" cap="none" spc="0" normalizeH="0" baseline="0" dirty="0">
                          <a:ln>
                            <a:noFill/>
                          </a:ln>
                          <a:solidFill>
                            <a:prstClr val="black"/>
                          </a:solidFill>
                          <a:effectLst/>
                          <a:uLnTx/>
                          <a:uFillTx/>
                        </a:rPr>
                        <a:t>KU is </a:t>
                      </a:r>
                      <a:r>
                        <a:rPr kumimoji="0" lang="en-AU" sz="1600" b="1" u="none" strike="noStrike" kern="1200" cap="none" spc="0" normalizeH="0" baseline="0" dirty="0">
                          <a:ln>
                            <a:noFill/>
                          </a:ln>
                          <a:solidFill>
                            <a:prstClr val="black"/>
                          </a:solidFill>
                          <a:effectLst/>
                          <a:uLnTx/>
                          <a:uFillTx/>
                        </a:rPr>
                        <a:t>accurate</a:t>
                      </a:r>
                      <a:r>
                        <a:rPr kumimoji="0" lang="en-AU" sz="1600" b="0" u="none" strike="noStrike" kern="1200" cap="none" spc="0" normalizeH="0" baseline="0" dirty="0">
                          <a:ln>
                            <a:noFill/>
                          </a:ln>
                          <a:solidFill>
                            <a:prstClr val="black"/>
                          </a:solidFill>
                          <a:effectLst/>
                          <a:uLnTx/>
                          <a:uFillTx/>
                        </a:rPr>
                        <a:t> and there are </a:t>
                      </a:r>
                      <a:r>
                        <a:rPr kumimoji="0" lang="en-AU" sz="1600" b="1" u="none" strike="noStrike" kern="1200" cap="none" spc="0" normalizeH="0" baseline="0" dirty="0">
                          <a:ln>
                            <a:noFill/>
                          </a:ln>
                          <a:solidFill>
                            <a:prstClr val="black"/>
                          </a:solidFill>
                          <a:effectLst/>
                          <a:uLnTx/>
                          <a:uFillTx/>
                        </a:rPr>
                        <a:t>links</a:t>
                      </a:r>
                      <a:r>
                        <a:rPr kumimoji="0" lang="en-AU" sz="1600" b="0" u="none" strike="noStrike" kern="1200" cap="none" spc="0" normalizeH="0" baseline="0" dirty="0">
                          <a:ln>
                            <a:noFill/>
                          </a:ln>
                          <a:solidFill>
                            <a:prstClr val="black"/>
                          </a:solidFill>
                          <a:effectLst/>
                          <a:uLnTx/>
                          <a:uFillTx/>
                        </a:rPr>
                        <a:t> showing how </a:t>
                      </a:r>
                      <a:r>
                        <a:rPr kumimoji="0" lang="en-AU" sz="1600" b="1" u="none" strike="noStrike" kern="1200" cap="none" spc="0" normalizeH="0" baseline="0" dirty="0">
                          <a:ln>
                            <a:noFill/>
                          </a:ln>
                          <a:solidFill>
                            <a:prstClr val="black"/>
                          </a:solidFill>
                          <a:effectLst/>
                          <a:uLnTx/>
                          <a:uFillTx/>
                        </a:rPr>
                        <a:t>KU has been used to inform </a:t>
                      </a:r>
                      <a:r>
                        <a:rPr kumimoji="0" lang="en-AU" sz="1600" b="0" u="none" strike="noStrike" kern="1200" cap="none" spc="0" normalizeH="0" baseline="0" dirty="0">
                          <a:ln>
                            <a:noFill/>
                          </a:ln>
                          <a:solidFill>
                            <a:prstClr val="black"/>
                          </a:solidFill>
                          <a:effectLst/>
                          <a:uLnTx/>
                          <a:uFillTx/>
                        </a:rPr>
                        <a:t>other components of the task, including analysis and evaluation of evidence, evaluation of improvement and/or the implementation and evaluation of strategies. KU may be generalised but is </a:t>
                      </a:r>
                      <a:r>
                        <a:rPr kumimoji="0" lang="en-AU" sz="1600" b="1" u="none" strike="noStrike" kern="1200" cap="none" spc="0" normalizeH="0" baseline="0" dirty="0">
                          <a:ln>
                            <a:noFill/>
                          </a:ln>
                          <a:solidFill>
                            <a:prstClr val="black"/>
                          </a:solidFill>
                          <a:effectLst/>
                          <a:uLnTx/>
                          <a:uFillTx/>
                        </a:rPr>
                        <a:t>relevant</a:t>
                      </a:r>
                      <a:r>
                        <a:rPr kumimoji="0" lang="en-AU" sz="1600" b="0" u="none" strike="noStrike" kern="1200" cap="none" spc="0" normalizeH="0" baseline="0" dirty="0">
                          <a:ln>
                            <a:noFill/>
                          </a:ln>
                          <a:solidFill>
                            <a:prstClr val="black"/>
                          </a:solidFill>
                          <a:effectLst/>
                          <a:uLnTx/>
                          <a:uFillTx/>
                        </a:rPr>
                        <a:t> to the physical activity, the participant/s or both.</a:t>
                      </a:r>
                      <a:endPar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03777907"/>
                  </a:ext>
                </a:extLst>
              </a:tr>
              <a:tr h="767062">
                <a:tc>
                  <a:txBody>
                    <a:bodyPr/>
                    <a:lstStyle/>
                    <a:p>
                      <a:pPr algn="ctr"/>
                      <a:r>
                        <a:rPr lang="en-AU" sz="1800" b="1" kern="1200" dirty="0">
                          <a:solidFill>
                            <a:schemeClr val="dk1"/>
                          </a:solidFill>
                          <a:effectLst/>
                        </a:rPr>
                        <a:t>D</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Some</a:t>
                      </a:r>
                      <a:r>
                        <a:rPr lang="en-AU" sz="1800" kern="1200" dirty="0">
                          <a:solidFill>
                            <a:schemeClr val="dk1"/>
                          </a:solidFill>
                          <a:effectLst/>
                        </a:rPr>
                        <a:t> contextual application</a:t>
                      </a:r>
                      <a:endParaRPr lang="en-AU" sz="1800" kern="1200" dirty="0">
                        <a:solidFill>
                          <a:schemeClr val="dk1"/>
                        </a:solidFill>
                        <a:effectLst/>
                        <a:latin typeface="+mn-lt"/>
                        <a:ea typeface="+mn-ea"/>
                        <a:cs typeface="+mn-cs"/>
                      </a:endParaRPr>
                    </a:p>
                  </a:txBody>
                  <a:tcPr anchor="ctr"/>
                </a:tc>
                <a:tc>
                  <a:txBody>
                    <a:bodyPr/>
                    <a:lstStyle/>
                    <a:p>
                      <a:r>
                        <a:rPr kumimoji="0" lang="en-AU" sz="1600" b="0" u="none" strike="noStrike" kern="1200" cap="none" spc="0" normalizeH="0" baseline="0" dirty="0">
                          <a:ln>
                            <a:noFill/>
                          </a:ln>
                          <a:solidFill>
                            <a:prstClr val="black"/>
                          </a:solidFill>
                          <a:effectLst/>
                          <a:uLnTx/>
                          <a:uFillTx/>
                          <a:latin typeface="+mn-lt"/>
                          <a:ea typeface="+mn-ea"/>
                          <a:cs typeface="+mn-cs"/>
                        </a:rPr>
                        <a:t>KU is </a:t>
                      </a:r>
                      <a:r>
                        <a:rPr kumimoji="0" lang="en-AU" sz="1600" b="1" u="none" strike="noStrike" kern="1200" cap="none" spc="0" normalizeH="0" baseline="0" dirty="0">
                          <a:ln>
                            <a:noFill/>
                          </a:ln>
                          <a:solidFill>
                            <a:prstClr val="black"/>
                          </a:solidFill>
                          <a:effectLst/>
                          <a:uLnTx/>
                          <a:uFillTx/>
                          <a:latin typeface="+mn-lt"/>
                          <a:ea typeface="+mn-ea"/>
                          <a:cs typeface="+mn-cs"/>
                        </a:rPr>
                        <a:t>generalised and mostly relevant </a:t>
                      </a:r>
                      <a:r>
                        <a:rPr kumimoji="0" lang="en-AU" sz="1600" b="0" u="none" strike="noStrike" kern="1200" cap="none" spc="0" normalizeH="0" baseline="0" dirty="0">
                          <a:ln>
                            <a:noFill/>
                          </a:ln>
                          <a:solidFill>
                            <a:prstClr val="black"/>
                          </a:solidFill>
                          <a:effectLst/>
                          <a:uLnTx/>
                          <a:uFillTx/>
                          <a:latin typeface="+mn-lt"/>
                          <a:ea typeface="+mn-ea"/>
                          <a:cs typeface="+mn-cs"/>
                        </a:rPr>
                        <a:t>to the physical activity or participant/s. There may be some errors in KU and how it is used to inform other components of the task.</a:t>
                      </a:r>
                    </a:p>
                  </a:txBody>
                  <a:tcPr anchor="ctr"/>
                </a:tc>
                <a:extLst>
                  <a:ext uri="{0D108BD9-81ED-4DB2-BD59-A6C34878D82A}">
                    <a16:rowId xmlns:a16="http://schemas.microsoft.com/office/drawing/2014/main" val="1266043509"/>
                  </a:ext>
                </a:extLst>
              </a:tr>
              <a:tr h="873297">
                <a:tc>
                  <a:txBody>
                    <a:bodyPr/>
                    <a:lstStyle/>
                    <a:p>
                      <a:pPr algn="ctr"/>
                      <a:r>
                        <a:rPr lang="en-AU" sz="1800" b="1" kern="1200" dirty="0">
                          <a:solidFill>
                            <a:schemeClr val="dk1"/>
                          </a:solidFill>
                          <a:effectLst/>
                        </a:rPr>
                        <a:t>E</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Attempted</a:t>
                      </a:r>
                      <a:r>
                        <a:rPr lang="en-AU" sz="1800" kern="1200" dirty="0">
                          <a:solidFill>
                            <a:schemeClr val="dk1"/>
                          </a:solidFill>
                          <a:effectLst/>
                        </a:rPr>
                        <a:t> application</a:t>
                      </a:r>
                      <a:endParaRPr lang="en-AU" sz="1800" kern="1200" dirty="0">
                        <a:solidFill>
                          <a:schemeClr val="dk1"/>
                        </a:solidFill>
                        <a:effectLst/>
                        <a:latin typeface="+mn-lt"/>
                        <a:ea typeface="+mn-ea"/>
                        <a:cs typeface="+mn-cs"/>
                      </a:endParaRPr>
                    </a:p>
                  </a:txBody>
                  <a:tcPr anchor="ctr"/>
                </a:tc>
                <a:tc>
                  <a:txBody>
                    <a:bodyPr/>
                    <a:lstStyle/>
                    <a:p>
                      <a:r>
                        <a:rPr kumimoji="0" lang="en-AU" sz="1600" b="0" u="none" strike="noStrike" kern="1200" cap="none" spc="0" normalizeH="0" baseline="0" dirty="0">
                          <a:ln>
                            <a:noFill/>
                          </a:ln>
                          <a:solidFill>
                            <a:prstClr val="black"/>
                          </a:solidFill>
                          <a:effectLst/>
                          <a:uLnTx/>
                          <a:uFillTx/>
                          <a:latin typeface="+mn-lt"/>
                          <a:ea typeface="+mn-ea"/>
                          <a:cs typeface="+mn-cs"/>
                        </a:rPr>
                        <a:t>KU is </a:t>
                      </a:r>
                      <a:r>
                        <a:rPr kumimoji="0" lang="en-AU" sz="1600" b="1" u="none" strike="noStrike" kern="1200" cap="none" spc="0" normalizeH="0" baseline="0" dirty="0">
                          <a:ln>
                            <a:noFill/>
                          </a:ln>
                          <a:solidFill>
                            <a:prstClr val="black"/>
                          </a:solidFill>
                          <a:effectLst/>
                          <a:uLnTx/>
                          <a:uFillTx/>
                          <a:latin typeface="+mn-lt"/>
                          <a:ea typeface="+mn-ea"/>
                          <a:cs typeface="+mn-cs"/>
                        </a:rPr>
                        <a:t>stated</a:t>
                      </a:r>
                      <a:r>
                        <a:rPr kumimoji="0" lang="en-AU" sz="1600" b="0" u="none" strike="noStrike" kern="1200" cap="none" spc="0" normalizeH="0" baseline="0" dirty="0">
                          <a:ln>
                            <a:noFill/>
                          </a:ln>
                          <a:solidFill>
                            <a:prstClr val="black"/>
                          </a:solidFill>
                          <a:effectLst/>
                          <a:uLnTx/>
                          <a:uFillTx/>
                          <a:latin typeface="+mn-lt"/>
                          <a:ea typeface="+mn-ea"/>
                          <a:cs typeface="+mn-cs"/>
                        </a:rPr>
                        <a:t>. There may be some attempted links to the physical activity or participant/s.</a:t>
                      </a:r>
                    </a:p>
                  </a:txBody>
                  <a:tcPr anchor="ctr"/>
                </a:tc>
                <a:extLst>
                  <a:ext uri="{0D108BD9-81ED-4DB2-BD59-A6C34878D82A}">
                    <a16:rowId xmlns:a16="http://schemas.microsoft.com/office/drawing/2014/main" val="3081030576"/>
                  </a:ext>
                </a:extLst>
              </a:tr>
            </a:tbl>
          </a:graphicData>
        </a:graphic>
      </p:graphicFrame>
      <p:sp>
        <p:nvSpPr>
          <p:cNvPr id="4" name="TextBox 3">
            <a:extLst>
              <a:ext uri="{FF2B5EF4-FFF2-40B4-BE49-F238E27FC236}">
                <a16:creationId xmlns:a16="http://schemas.microsoft.com/office/drawing/2014/main" id="{C56732C7-47CD-435F-9F35-AD1D4D40DC6E}"/>
              </a:ext>
            </a:extLst>
          </p:cNvPr>
          <p:cNvSpPr txBox="1"/>
          <p:nvPr/>
        </p:nvSpPr>
        <p:spPr>
          <a:xfrm>
            <a:off x="136235" y="106891"/>
            <a:ext cx="119195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AC1: Contextual application of knowledge and understanding to movement concepts and strategies.</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440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B14A3DA9-3125-4E14-9FED-65668E3F151A}"/>
              </a:ext>
            </a:extLst>
          </p:cNvPr>
          <p:cNvGraphicFramePr>
            <a:graphicFrameLocks/>
          </p:cNvGraphicFramePr>
          <p:nvPr/>
        </p:nvGraphicFramePr>
        <p:xfrm>
          <a:off x="71519" y="545014"/>
          <a:ext cx="11919529" cy="6076615"/>
        </p:xfrm>
        <a:graphic>
          <a:graphicData uri="http://schemas.openxmlformats.org/drawingml/2006/table">
            <a:tbl>
              <a:tblPr firstRow="1" bandRow="1">
                <a:tableStyleId>{93296810-A885-4BE3-A3E7-6D5BEEA58F35}</a:tableStyleId>
              </a:tblPr>
              <a:tblGrid>
                <a:gridCol w="653060">
                  <a:extLst>
                    <a:ext uri="{9D8B030D-6E8A-4147-A177-3AD203B41FA5}">
                      <a16:colId xmlns:a16="http://schemas.microsoft.com/office/drawing/2014/main" val="2729031686"/>
                    </a:ext>
                  </a:extLst>
                </a:gridCol>
                <a:gridCol w="2488078">
                  <a:extLst>
                    <a:ext uri="{9D8B030D-6E8A-4147-A177-3AD203B41FA5}">
                      <a16:colId xmlns:a16="http://schemas.microsoft.com/office/drawing/2014/main" val="1098426247"/>
                    </a:ext>
                  </a:extLst>
                </a:gridCol>
                <a:gridCol w="8778391">
                  <a:extLst>
                    <a:ext uri="{9D8B030D-6E8A-4147-A177-3AD203B41FA5}">
                      <a16:colId xmlns:a16="http://schemas.microsoft.com/office/drawing/2014/main" val="2588976099"/>
                    </a:ext>
                  </a:extLst>
                </a:gridCol>
              </a:tblGrid>
              <a:tr h="789072">
                <a:tc>
                  <a:txBody>
                    <a:bodyPr/>
                    <a:lstStyle/>
                    <a:p>
                      <a:pPr algn="ctr"/>
                      <a:r>
                        <a:rPr lang="en-AU" sz="1800" b="1" kern="1200" dirty="0">
                          <a:solidFill>
                            <a:schemeClr val="lt1"/>
                          </a:solidFill>
                          <a:effectLst/>
                        </a:rPr>
                        <a:t>AC4</a:t>
                      </a:r>
                      <a:endParaRPr lang="en-AU" sz="1800" b="1" kern="1200" dirty="0">
                        <a:solidFill>
                          <a:schemeClr val="lt1"/>
                        </a:solidFill>
                        <a:effectLst/>
                        <a:latin typeface="+mn-lt"/>
                        <a:ea typeface="+mn-ea"/>
                        <a:cs typeface="+mn-cs"/>
                      </a:endParaRPr>
                    </a:p>
                  </a:txBody>
                  <a:tcPr anchor="ctr"/>
                </a:tc>
                <a:tc>
                  <a:txBody>
                    <a:bodyPr/>
                    <a:lstStyle/>
                    <a:p>
                      <a:pPr algn="ctr"/>
                      <a:r>
                        <a:rPr lang="en-AU" sz="1800" b="1" kern="1200" dirty="0">
                          <a:solidFill>
                            <a:schemeClr val="lt1"/>
                          </a:solidFill>
                          <a:effectLst/>
                        </a:rPr>
                        <a:t>Performance Standard</a:t>
                      </a:r>
                      <a:endParaRPr lang="en-AU" sz="1800" b="1" kern="1200" dirty="0">
                        <a:solidFill>
                          <a:schemeClr val="lt1"/>
                        </a:solidFill>
                        <a:effectLst/>
                        <a:latin typeface="+mn-lt"/>
                        <a:ea typeface="+mn-ea"/>
                        <a:cs typeface="+mn-cs"/>
                      </a:endParaRPr>
                    </a:p>
                  </a:txBody>
                  <a:tcPr anchor="ctr"/>
                </a:tc>
                <a:tc>
                  <a:txBody>
                    <a:bodyPr/>
                    <a:lstStyle/>
                    <a:p>
                      <a:pPr algn="l"/>
                      <a:r>
                        <a:rPr lang="en-AU" sz="1800" b="1" kern="1200" dirty="0">
                          <a:solidFill>
                            <a:schemeClr val="lt1"/>
                          </a:solidFill>
                          <a:effectLst/>
                        </a:rPr>
                        <a:t>Some examples of how students may demonstrate this</a:t>
                      </a:r>
                      <a:endParaRPr lang="en-AU" sz="18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418659291"/>
                  </a:ext>
                </a:extLst>
              </a:tr>
              <a:tr h="1348603">
                <a:tc>
                  <a:txBody>
                    <a:bodyPr/>
                    <a:lstStyle/>
                    <a:p>
                      <a:pPr algn="ctr"/>
                      <a:r>
                        <a:rPr lang="en-AU" sz="1800" b="1" kern="1200" dirty="0">
                          <a:solidFill>
                            <a:schemeClr val="dk1"/>
                          </a:solidFill>
                          <a:effectLst/>
                        </a:rPr>
                        <a:t>A</a:t>
                      </a:r>
                      <a:endParaRPr lang="en-AU" sz="1800" b="1"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kern="1200" dirty="0">
                          <a:solidFill>
                            <a:schemeClr val="dk1"/>
                          </a:solidFill>
                          <a:effectLst/>
                        </a:rPr>
                        <a:t>Highly effective </a:t>
                      </a:r>
                      <a:r>
                        <a:rPr lang="en-AU" sz="1800" kern="1200" dirty="0">
                          <a:solidFill>
                            <a:schemeClr val="dk1"/>
                          </a:solidFill>
                          <a:effectLst/>
                        </a:rPr>
                        <a:t>and </a:t>
                      </a:r>
                      <a:r>
                        <a:rPr lang="en-AU" sz="1800" b="1" kern="1200" dirty="0">
                          <a:solidFill>
                            <a:schemeClr val="dk1"/>
                          </a:solidFill>
                          <a:effectLst/>
                        </a:rPr>
                        <a:t>accurate</a:t>
                      </a:r>
                      <a:endParaRPr lang="en-AU" sz="1800" b="1" kern="1200" dirty="0">
                        <a:solidFill>
                          <a:schemeClr val="dk1"/>
                        </a:solidFill>
                        <a:effectLst/>
                        <a:latin typeface="+mn-lt"/>
                        <a:ea typeface="+mn-ea"/>
                        <a:cs typeface="+mn-cs"/>
                      </a:endParaRPr>
                    </a:p>
                  </a:txBody>
                  <a:tcPr anchor="ctr"/>
                </a:tc>
                <a:tc>
                  <a:txBody>
                    <a:bodyPr/>
                    <a:lstStyle/>
                    <a:p>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Student uses terminology from the Focus Areas that is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consistently correct and relevant </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for the context in which it is used. Where there is opportunity to use terminology, the student does so. Terminology is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accurate according to the specific Key Idea </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being applied. The use of terminology is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sophisticated</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 in relation to its subject-specificity, by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adding depth</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 to the meaning/understanding/application/evaluation of participation/performance within physical activity that the student is communicating.</a:t>
                      </a:r>
                    </a:p>
                  </a:txBody>
                  <a:tcPr anchor="ctr"/>
                </a:tc>
                <a:extLst>
                  <a:ext uri="{0D108BD9-81ED-4DB2-BD59-A6C34878D82A}">
                    <a16:rowId xmlns:a16="http://schemas.microsoft.com/office/drawing/2014/main" val="3006862806"/>
                  </a:ext>
                </a:extLst>
              </a:tr>
              <a:tr h="1175883">
                <a:tc>
                  <a:txBody>
                    <a:bodyPr/>
                    <a:lstStyle/>
                    <a:p>
                      <a:pPr algn="ctr"/>
                      <a:r>
                        <a:rPr lang="en-AU" sz="1800" b="1" kern="1200" dirty="0">
                          <a:solidFill>
                            <a:schemeClr val="dk1"/>
                          </a:solidFill>
                          <a:effectLst/>
                        </a:rPr>
                        <a:t>B</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Effective</a:t>
                      </a:r>
                      <a:r>
                        <a:rPr lang="en-AU" sz="1800" kern="1200" dirty="0">
                          <a:solidFill>
                            <a:schemeClr val="dk1"/>
                          </a:solidFill>
                          <a:effectLst/>
                        </a:rPr>
                        <a:t> and </a:t>
                      </a:r>
                      <a:r>
                        <a:rPr lang="en-AU" sz="1800" b="1" kern="1200" dirty="0">
                          <a:solidFill>
                            <a:schemeClr val="dk1"/>
                          </a:solidFill>
                          <a:effectLst/>
                        </a:rPr>
                        <a:t>accurate</a:t>
                      </a:r>
                      <a:endParaRPr lang="en-AU" sz="1800" b="1" kern="1200" dirty="0">
                        <a:solidFill>
                          <a:schemeClr val="dk1"/>
                        </a:solidFill>
                        <a:effectLst/>
                        <a:latin typeface="+mn-lt"/>
                        <a:ea typeface="+mn-ea"/>
                        <a:cs typeface="+mn-cs"/>
                      </a:endParaRPr>
                    </a:p>
                  </a:txBody>
                  <a:tcPr anchor="ctr"/>
                </a:tc>
                <a:tc>
                  <a:txBody>
                    <a:bodyPr/>
                    <a:lstStyle/>
                    <a:p>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Student uses terminology from the Focus Areas that is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consistently correct and relevant </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for the context in which it is used. Where there is opportunity to use terminology, the student does so the majority of the time. The use of terminology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contributes</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 to the meaning/understanding/application/evaluation of participation/performance within physical activity that the student is communicating.</a:t>
                      </a:r>
                    </a:p>
                  </a:txBody>
                  <a:tcPr anchor="ctr"/>
                </a:tc>
                <a:extLst>
                  <a:ext uri="{0D108BD9-81ED-4DB2-BD59-A6C34878D82A}">
                    <a16:rowId xmlns:a16="http://schemas.microsoft.com/office/drawing/2014/main" val="279734385"/>
                  </a:ext>
                </a:extLst>
              </a:tr>
              <a:tr h="794806">
                <a:tc>
                  <a:txBody>
                    <a:bodyPr/>
                    <a:lstStyle/>
                    <a:p>
                      <a:pPr algn="ctr"/>
                      <a:r>
                        <a:rPr lang="en-AU" sz="1800" b="1" kern="1200" dirty="0">
                          <a:solidFill>
                            <a:schemeClr val="dk1"/>
                          </a:solidFill>
                          <a:effectLst/>
                        </a:rPr>
                        <a:t>C</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Generally effective </a:t>
                      </a:r>
                      <a:r>
                        <a:rPr lang="en-AU" sz="1800" kern="1200" dirty="0">
                          <a:solidFill>
                            <a:schemeClr val="dk1"/>
                          </a:solidFill>
                          <a:effectLst/>
                        </a:rPr>
                        <a:t>with </a:t>
                      </a:r>
                      <a:r>
                        <a:rPr lang="en-AU" sz="1800" b="1" kern="1200" dirty="0">
                          <a:solidFill>
                            <a:schemeClr val="dk1"/>
                          </a:solidFill>
                          <a:effectLst/>
                        </a:rPr>
                        <a:t>some accuracy</a:t>
                      </a:r>
                      <a:endParaRPr lang="en-AU" sz="1800" b="1" kern="1200" dirty="0">
                        <a:solidFill>
                          <a:schemeClr val="dk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Student uses terminology from the Focus Areas that is </a:t>
                      </a:r>
                      <a:r>
                        <a:rPr kumimoji="0" lang="en-AU" sz="1600" b="1"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mostly correct and relevant </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for the context in which it is used to communicate about the physical activity participation/performance. There may be a few errors in the way terminology is used or there may be times where general language is used when subject-specific terminology would have been appropriate.</a:t>
                      </a:r>
                    </a:p>
                  </a:txBody>
                  <a:tcPr anchor="ctr"/>
                </a:tc>
                <a:extLst>
                  <a:ext uri="{0D108BD9-81ED-4DB2-BD59-A6C34878D82A}">
                    <a16:rowId xmlns:a16="http://schemas.microsoft.com/office/drawing/2014/main" val="3903777907"/>
                  </a:ext>
                </a:extLst>
              </a:tr>
              <a:tr h="767062">
                <a:tc>
                  <a:txBody>
                    <a:bodyPr/>
                    <a:lstStyle/>
                    <a:p>
                      <a:pPr algn="ctr"/>
                      <a:r>
                        <a:rPr lang="en-AU" sz="1800" b="1" kern="1200" dirty="0">
                          <a:solidFill>
                            <a:schemeClr val="dk1"/>
                          </a:solidFill>
                          <a:effectLst/>
                        </a:rPr>
                        <a:t>D</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Some</a:t>
                      </a:r>
                      <a:r>
                        <a:rPr lang="en-AU" sz="1800" kern="1200" dirty="0">
                          <a:solidFill>
                            <a:schemeClr val="dk1"/>
                          </a:solidFill>
                          <a:effectLst/>
                        </a:rPr>
                        <a:t> communication</a:t>
                      </a:r>
                      <a:endParaRPr lang="en-AU" sz="1800" kern="1200" dirty="0">
                        <a:solidFill>
                          <a:schemeClr val="dk1"/>
                        </a:solidFill>
                        <a:effectLst/>
                        <a:latin typeface="+mn-lt"/>
                        <a:ea typeface="+mn-ea"/>
                        <a:cs typeface="+mn-cs"/>
                      </a:endParaRPr>
                    </a:p>
                  </a:txBody>
                  <a:tcPr anchor="ctr"/>
                </a:tc>
                <a:tc>
                  <a:txBody>
                    <a:bodyPr/>
                    <a:lstStyle/>
                    <a:p>
                      <a:r>
                        <a:rPr kumimoji="0" lang="en-AU" sz="1600" b="0" u="none" strike="noStrike" kern="1200" cap="none" spc="0" normalizeH="0" baseline="0" dirty="0">
                          <a:ln>
                            <a:noFill/>
                          </a:ln>
                          <a:solidFill>
                            <a:prstClr val="black"/>
                          </a:solidFill>
                          <a:effectLst/>
                          <a:uLnTx/>
                          <a:uFillTx/>
                          <a:latin typeface="+mn-lt"/>
                          <a:ea typeface="+mn-ea"/>
                          <a:cs typeface="+mn-cs"/>
                        </a:rPr>
                        <a:t>Student uses </a:t>
                      </a:r>
                      <a:r>
                        <a:rPr kumimoji="0" lang="en-AU" sz="1600" b="1" u="none" strike="noStrike" kern="1200" cap="none" spc="0" normalizeH="0" baseline="0" dirty="0">
                          <a:ln>
                            <a:noFill/>
                          </a:ln>
                          <a:solidFill>
                            <a:prstClr val="black"/>
                          </a:solidFill>
                          <a:effectLst/>
                          <a:uLnTx/>
                          <a:uFillTx/>
                          <a:latin typeface="+mn-lt"/>
                          <a:ea typeface="+mn-ea"/>
                          <a:cs typeface="+mn-cs"/>
                        </a:rPr>
                        <a:t>some correct </a:t>
                      </a:r>
                      <a:r>
                        <a:rPr kumimoji="0" lang="en-AU" sz="1600" b="0" u="none" strike="noStrike" kern="1200" cap="none" spc="0" normalizeH="0" baseline="0" dirty="0">
                          <a:ln>
                            <a:noFill/>
                          </a:ln>
                          <a:solidFill>
                            <a:prstClr val="black"/>
                          </a:solidFill>
                          <a:effectLst/>
                          <a:uLnTx/>
                          <a:uFillTx/>
                          <a:latin typeface="+mn-lt"/>
                          <a:ea typeface="+mn-ea"/>
                          <a:cs typeface="+mn-cs"/>
                        </a:rPr>
                        <a:t>terminology from the Focus Areas to communicate about the physical activity participation/performance, however, there is a tendency toward using general language </a:t>
                      </a:r>
                      <a:r>
                        <a:rPr kumimoji="0" lang="en-AU" sz="16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when subject-specific terminology would have been appropriate.</a:t>
                      </a:r>
                      <a:endParaRPr kumimoji="0" lang="en-AU" sz="1600" b="0" u="none" strike="noStrike" kern="1200" cap="none" spc="0" normalizeH="0" baseline="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1266043509"/>
                  </a:ext>
                </a:extLst>
              </a:tr>
              <a:tr h="873297">
                <a:tc>
                  <a:txBody>
                    <a:bodyPr/>
                    <a:lstStyle/>
                    <a:p>
                      <a:pPr algn="ctr"/>
                      <a:r>
                        <a:rPr lang="en-AU" sz="1800" b="1" kern="1200" dirty="0">
                          <a:solidFill>
                            <a:schemeClr val="dk1"/>
                          </a:solidFill>
                          <a:effectLst/>
                        </a:rPr>
                        <a:t>E</a:t>
                      </a:r>
                      <a:endParaRPr lang="en-AU" sz="1800" b="1" kern="1200" dirty="0">
                        <a:solidFill>
                          <a:schemeClr val="dk1"/>
                        </a:solidFill>
                        <a:effectLst/>
                        <a:latin typeface="+mn-lt"/>
                        <a:ea typeface="+mn-ea"/>
                        <a:cs typeface="+mn-cs"/>
                      </a:endParaRPr>
                    </a:p>
                  </a:txBody>
                  <a:tcPr anchor="ctr"/>
                </a:tc>
                <a:tc>
                  <a:txBody>
                    <a:bodyPr/>
                    <a:lstStyle/>
                    <a:p>
                      <a:pPr algn="ctr"/>
                      <a:r>
                        <a:rPr lang="en-AU" sz="1800" b="1" kern="1200" dirty="0">
                          <a:solidFill>
                            <a:schemeClr val="dk1"/>
                          </a:solidFill>
                          <a:effectLst/>
                        </a:rPr>
                        <a:t>Attempted</a:t>
                      </a:r>
                      <a:r>
                        <a:rPr lang="en-AU" sz="1800" kern="1200" dirty="0">
                          <a:solidFill>
                            <a:schemeClr val="dk1"/>
                          </a:solidFill>
                          <a:effectLst/>
                        </a:rPr>
                        <a:t> communication</a:t>
                      </a:r>
                      <a:endParaRPr lang="en-AU" sz="1800" kern="1200" dirty="0">
                        <a:solidFill>
                          <a:schemeClr val="dk1"/>
                        </a:solidFill>
                        <a:effectLst/>
                        <a:latin typeface="+mn-lt"/>
                        <a:ea typeface="+mn-ea"/>
                        <a:cs typeface="+mn-cs"/>
                      </a:endParaRPr>
                    </a:p>
                  </a:txBody>
                  <a:tcPr anchor="ctr"/>
                </a:tc>
                <a:tc>
                  <a:txBody>
                    <a:bodyPr/>
                    <a:lstStyle/>
                    <a:p>
                      <a:r>
                        <a:rPr kumimoji="0" lang="en-AU" sz="1600" b="0" u="none" strike="noStrike" kern="1200" cap="none" spc="0" normalizeH="0" baseline="0" dirty="0">
                          <a:ln>
                            <a:noFill/>
                          </a:ln>
                          <a:solidFill>
                            <a:prstClr val="black"/>
                          </a:solidFill>
                          <a:effectLst/>
                          <a:uLnTx/>
                          <a:uFillTx/>
                          <a:latin typeface="+mn-lt"/>
                          <a:ea typeface="+mn-ea"/>
                          <a:cs typeface="+mn-cs"/>
                        </a:rPr>
                        <a:t>Student uses terminology from the Focus Areas </a:t>
                      </a:r>
                      <a:r>
                        <a:rPr kumimoji="0" lang="en-AU" sz="1600" b="1" u="none" strike="noStrike" kern="1200" cap="none" spc="0" normalizeH="0" baseline="0" dirty="0">
                          <a:ln>
                            <a:noFill/>
                          </a:ln>
                          <a:solidFill>
                            <a:prstClr val="black"/>
                          </a:solidFill>
                          <a:effectLst/>
                          <a:uLnTx/>
                          <a:uFillTx/>
                          <a:latin typeface="+mn-lt"/>
                          <a:ea typeface="+mn-ea"/>
                          <a:cs typeface="+mn-cs"/>
                        </a:rPr>
                        <a:t>sporadically and sometimes correctly</a:t>
                      </a:r>
                      <a:r>
                        <a:rPr kumimoji="0" lang="en-AU" sz="1600" b="0" u="none" strike="noStrike" kern="1200" cap="none" spc="0" normalizeH="0" baseline="0" dirty="0">
                          <a:ln>
                            <a:noFill/>
                          </a:ln>
                          <a:solidFill>
                            <a:prstClr val="black"/>
                          </a:solidFill>
                          <a:effectLst/>
                          <a:uLnTx/>
                          <a:uFillTx/>
                          <a:latin typeface="+mn-lt"/>
                          <a:ea typeface="+mn-ea"/>
                          <a:cs typeface="+mn-cs"/>
                        </a:rPr>
                        <a:t>, to communicate something about physical activity. </a:t>
                      </a:r>
                    </a:p>
                  </a:txBody>
                  <a:tcPr anchor="ctr"/>
                </a:tc>
                <a:extLst>
                  <a:ext uri="{0D108BD9-81ED-4DB2-BD59-A6C34878D82A}">
                    <a16:rowId xmlns:a16="http://schemas.microsoft.com/office/drawing/2014/main" val="3081030576"/>
                  </a:ext>
                </a:extLst>
              </a:tr>
            </a:tbl>
          </a:graphicData>
        </a:graphic>
      </p:graphicFrame>
      <p:sp>
        <p:nvSpPr>
          <p:cNvPr id="3" name="TextBox 2">
            <a:extLst>
              <a:ext uri="{FF2B5EF4-FFF2-40B4-BE49-F238E27FC236}">
                <a16:creationId xmlns:a16="http://schemas.microsoft.com/office/drawing/2014/main" id="{E443D0A1-751F-4732-B531-D65ED49F75FD}"/>
              </a:ext>
            </a:extLst>
          </p:cNvPr>
          <p:cNvSpPr txBox="1"/>
          <p:nvPr/>
        </p:nvSpPr>
        <p:spPr>
          <a:xfrm>
            <a:off x="136235" y="106891"/>
            <a:ext cx="119195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AC4: Communication using subject-specific terminology.</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253B-FA89-4B9D-B0D4-E3947AF74BA4}"/>
              </a:ext>
            </a:extLst>
          </p:cNvPr>
          <p:cNvSpPr>
            <a:spLocks noGrp="1"/>
          </p:cNvSpPr>
          <p:nvPr>
            <p:ph type="title"/>
          </p:nvPr>
        </p:nvSpPr>
        <p:spPr/>
        <p:txBody>
          <a:bodyPr/>
          <a:lstStyle/>
          <a:p>
            <a:r>
              <a:rPr lang="en-AU" dirty="0"/>
              <a:t>METRO RETRO BOARD</a:t>
            </a:r>
          </a:p>
        </p:txBody>
      </p:sp>
      <p:sp>
        <p:nvSpPr>
          <p:cNvPr id="3" name="Text Placeholder 2">
            <a:extLst>
              <a:ext uri="{FF2B5EF4-FFF2-40B4-BE49-F238E27FC236}">
                <a16:creationId xmlns:a16="http://schemas.microsoft.com/office/drawing/2014/main" id="{F35406E4-A2D2-4CA9-A593-165501BEEACD}"/>
              </a:ext>
            </a:extLst>
          </p:cNvPr>
          <p:cNvSpPr>
            <a:spLocks noGrp="1"/>
          </p:cNvSpPr>
          <p:nvPr>
            <p:ph idx="1"/>
          </p:nvPr>
        </p:nvSpPr>
        <p:spPr/>
        <p:txBody>
          <a:bodyPr>
            <a:normAutofit/>
          </a:bodyPr>
          <a:lstStyle/>
          <a:p>
            <a:r>
              <a:rPr lang="en-AU" sz="2800" dirty="0">
                <a:effectLst/>
                <a:latin typeface="Calibri" panose="020F0502020204030204" pitchFamily="34" charset="0"/>
                <a:ea typeface="Times New Roman" panose="02020603050405020304" pitchFamily="18" charset="0"/>
              </a:rPr>
              <a:t>How might your students demonstrate evidence of AC1 &amp; AC4 in their task?</a:t>
            </a:r>
            <a:endParaRPr lang="en-AU" sz="3600" dirty="0"/>
          </a:p>
        </p:txBody>
      </p:sp>
      <p:pic>
        <p:nvPicPr>
          <p:cNvPr id="5" name="Picture 4">
            <a:extLst>
              <a:ext uri="{FF2B5EF4-FFF2-40B4-BE49-F238E27FC236}">
                <a16:creationId xmlns:a16="http://schemas.microsoft.com/office/drawing/2014/main" id="{F9B67F40-D196-4E16-81F9-D22E7F372F69}"/>
              </a:ext>
            </a:extLst>
          </p:cNvPr>
          <p:cNvPicPr>
            <a:picLocks noChangeAspect="1"/>
          </p:cNvPicPr>
          <p:nvPr/>
        </p:nvPicPr>
        <p:blipFill>
          <a:blip r:embed="rId3"/>
          <a:stretch>
            <a:fillRect/>
          </a:stretch>
        </p:blipFill>
        <p:spPr>
          <a:xfrm>
            <a:off x="2140848" y="2734342"/>
            <a:ext cx="4988822" cy="3758533"/>
          </a:xfrm>
          <a:prstGeom prst="rect">
            <a:avLst/>
          </a:prstGeom>
        </p:spPr>
      </p:pic>
    </p:spTree>
    <p:extLst>
      <p:ext uri="{BB962C8B-B14F-4D97-AF65-F5344CB8AC3E}">
        <p14:creationId xmlns:p14="http://schemas.microsoft.com/office/powerpoint/2010/main" val="67575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F30FA9-8189-4217-ACDB-3E551DC9936B}"/>
              </a:ext>
            </a:extLst>
          </p:cNvPr>
          <p:cNvPicPr>
            <a:picLocks noChangeAspect="1"/>
          </p:cNvPicPr>
          <p:nvPr/>
        </p:nvPicPr>
        <p:blipFill>
          <a:blip r:embed="rId3"/>
          <a:stretch>
            <a:fillRect/>
          </a:stretch>
        </p:blipFill>
        <p:spPr>
          <a:xfrm>
            <a:off x="4280559" y="425884"/>
            <a:ext cx="7360640" cy="6244225"/>
          </a:xfrm>
          <a:prstGeom prst="rect">
            <a:avLst/>
          </a:prstGeom>
        </p:spPr>
      </p:pic>
      <p:sp>
        <p:nvSpPr>
          <p:cNvPr id="9" name="Text Placeholder 8">
            <a:extLst>
              <a:ext uri="{FF2B5EF4-FFF2-40B4-BE49-F238E27FC236}">
                <a16:creationId xmlns:a16="http://schemas.microsoft.com/office/drawing/2014/main" id="{45FFE228-761D-4A32-9E1B-8BC32DC1294F}"/>
              </a:ext>
            </a:extLst>
          </p:cNvPr>
          <p:cNvSpPr>
            <a:spLocks noGrp="1"/>
          </p:cNvSpPr>
          <p:nvPr>
            <p:ph type="body" idx="1"/>
          </p:nvPr>
        </p:nvSpPr>
        <p:spPr>
          <a:xfrm>
            <a:off x="1436914" y="579327"/>
            <a:ext cx="2270790" cy="2995146"/>
          </a:xfrm>
        </p:spPr>
        <p:txBody>
          <a:bodyPr>
            <a:normAutofit lnSpcReduction="10000"/>
          </a:bodyPr>
          <a:lstStyle/>
          <a:p>
            <a:r>
              <a:rPr lang="en-GB" sz="3000" dirty="0">
                <a:solidFill>
                  <a:schemeClr val="tx1"/>
                </a:solidFill>
              </a:rPr>
              <a:t>External Assessment support document</a:t>
            </a:r>
          </a:p>
          <a:p>
            <a:endParaRPr lang="en-GB" dirty="0"/>
          </a:p>
          <a:p>
            <a:r>
              <a:rPr lang="en-GB" dirty="0"/>
              <a:t>In </a:t>
            </a:r>
            <a:r>
              <a:rPr lang="en-GB" dirty="0">
                <a:solidFill>
                  <a:schemeClr val="tx1"/>
                </a:solidFill>
              </a:rPr>
              <a:t>Advice and Strategies</a:t>
            </a:r>
            <a:r>
              <a:rPr lang="en-GB" dirty="0"/>
              <a:t> on PE minisite</a:t>
            </a:r>
          </a:p>
        </p:txBody>
      </p:sp>
    </p:spTree>
    <p:extLst>
      <p:ext uri="{BB962C8B-B14F-4D97-AF65-F5344CB8AC3E}">
        <p14:creationId xmlns:p14="http://schemas.microsoft.com/office/powerpoint/2010/main" val="3959712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9E06-83D4-4292-B39C-7755734736F4}"/>
              </a:ext>
            </a:extLst>
          </p:cNvPr>
          <p:cNvSpPr>
            <a:spLocks noGrp="1"/>
          </p:cNvSpPr>
          <p:nvPr>
            <p:ph type="title"/>
          </p:nvPr>
        </p:nvSpPr>
        <p:spPr/>
        <p:txBody>
          <a:bodyPr/>
          <a:lstStyle/>
          <a:p>
            <a:r>
              <a:rPr lang="en-AU" dirty="0"/>
              <a:t>Q &amp; A</a:t>
            </a:r>
          </a:p>
        </p:txBody>
      </p:sp>
      <p:sp>
        <p:nvSpPr>
          <p:cNvPr id="3" name="Text Placeholder 2">
            <a:extLst>
              <a:ext uri="{FF2B5EF4-FFF2-40B4-BE49-F238E27FC236}">
                <a16:creationId xmlns:a16="http://schemas.microsoft.com/office/drawing/2014/main" id="{826AA72F-9953-44AA-9631-3F852B6523F4}"/>
              </a:ext>
            </a:extLst>
          </p:cNvPr>
          <p:cNvSpPr>
            <a:spLocks noGrp="1"/>
          </p:cNvSpPr>
          <p:nvPr>
            <p:ph type="body" idx="1"/>
          </p:nvPr>
        </p:nvSpPr>
        <p:spPr/>
        <p:txBody>
          <a:bodyPr/>
          <a:lstStyle/>
          <a:p>
            <a:pPr marL="457200" indent="-457200">
              <a:buAutoNum type="arabicPeriod"/>
            </a:pPr>
            <a:r>
              <a:rPr lang="en-AU" dirty="0"/>
              <a:t>Questions related to AT3</a:t>
            </a:r>
          </a:p>
          <a:p>
            <a:pPr marL="457200" indent="-457200">
              <a:buAutoNum type="arabicPeriod"/>
            </a:pPr>
            <a:r>
              <a:rPr lang="en-AU" dirty="0"/>
              <a:t>If time – questions related to other aspects of the course</a:t>
            </a:r>
          </a:p>
        </p:txBody>
      </p:sp>
    </p:spTree>
    <p:extLst>
      <p:ext uri="{BB962C8B-B14F-4D97-AF65-F5344CB8AC3E}">
        <p14:creationId xmlns:p14="http://schemas.microsoft.com/office/powerpoint/2010/main" val="4206118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7CD0-1BC4-491E-8E81-DA75AA967A91}"/>
              </a:ext>
            </a:extLst>
          </p:cNvPr>
          <p:cNvSpPr>
            <a:spLocks noGrp="1"/>
          </p:cNvSpPr>
          <p:nvPr>
            <p:ph type="title"/>
          </p:nvPr>
        </p:nvSpPr>
        <p:spPr/>
        <p:txBody>
          <a:bodyPr/>
          <a:lstStyle/>
          <a:p>
            <a:r>
              <a:rPr lang="en-AU" dirty="0"/>
              <a:t>Thank You</a:t>
            </a:r>
          </a:p>
        </p:txBody>
      </p:sp>
      <p:sp>
        <p:nvSpPr>
          <p:cNvPr id="3" name="Text Placeholder 2">
            <a:extLst>
              <a:ext uri="{FF2B5EF4-FFF2-40B4-BE49-F238E27FC236}">
                <a16:creationId xmlns:a16="http://schemas.microsoft.com/office/drawing/2014/main" id="{3A5D8B87-22A4-4899-AD18-90F31908DECC}"/>
              </a:ext>
            </a:extLst>
          </p:cNvPr>
          <p:cNvSpPr>
            <a:spLocks noGrp="1"/>
          </p:cNvSpPr>
          <p:nvPr>
            <p:ph type="body" idx="1"/>
          </p:nvPr>
        </p:nvSpPr>
        <p:spPr/>
        <p:txBody>
          <a:bodyPr/>
          <a:lstStyle/>
          <a:p>
            <a:r>
              <a:rPr lang="en-AU" dirty="0"/>
              <a:t>Follow up | Feedback | Questions or Concerns</a:t>
            </a:r>
          </a:p>
          <a:p>
            <a:r>
              <a:rPr lang="en-AU" dirty="0"/>
              <a:t>Deanna Isles</a:t>
            </a:r>
          </a:p>
          <a:p>
            <a:r>
              <a:rPr lang="en-AU" dirty="0"/>
              <a:t>Deanna.Isles@sa.gov.au</a:t>
            </a:r>
          </a:p>
        </p:txBody>
      </p:sp>
    </p:spTree>
    <p:extLst>
      <p:ext uri="{BB962C8B-B14F-4D97-AF65-F5344CB8AC3E}">
        <p14:creationId xmlns:p14="http://schemas.microsoft.com/office/powerpoint/2010/main" val="3251936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75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D3EA9B-F341-4F62-B7FD-2015141B7D11}"/>
              </a:ext>
            </a:extLst>
          </p:cNvPr>
          <p:cNvSpPr>
            <a:spLocks noGrp="1"/>
          </p:cNvSpPr>
          <p:nvPr>
            <p:ph type="title"/>
          </p:nvPr>
        </p:nvSpPr>
        <p:spPr/>
        <p:txBody>
          <a:bodyPr/>
          <a:lstStyle/>
          <a:p>
            <a:r>
              <a:rPr lang="en-AU" dirty="0"/>
              <a:t>Welcome</a:t>
            </a:r>
          </a:p>
        </p:txBody>
      </p:sp>
      <p:sp>
        <p:nvSpPr>
          <p:cNvPr id="3" name="Content Placeholder 2">
            <a:extLst>
              <a:ext uri="{FF2B5EF4-FFF2-40B4-BE49-F238E27FC236}">
                <a16:creationId xmlns:a16="http://schemas.microsoft.com/office/drawing/2014/main" id="{431ED631-3A07-403F-98A0-3D8AC9FA8492}"/>
              </a:ext>
            </a:extLst>
          </p:cNvPr>
          <p:cNvSpPr>
            <a:spLocks noGrp="1"/>
          </p:cNvSpPr>
          <p:nvPr>
            <p:ph idx="1"/>
          </p:nvPr>
        </p:nvSpPr>
        <p:spPr/>
        <p:txBody>
          <a:bodyPr>
            <a:normAutofit/>
          </a:bodyPr>
          <a:lstStyle/>
          <a:p>
            <a:pPr marL="0" indent="0">
              <a:buNone/>
            </a:pPr>
            <a:endParaRPr lang="en-AU" dirty="0"/>
          </a:p>
          <a:p>
            <a:pPr marL="0" indent="0">
              <a:buNone/>
            </a:pPr>
            <a:r>
              <a:rPr lang="en-AU" dirty="0"/>
              <a:t>Purpose of this Session: </a:t>
            </a:r>
          </a:p>
          <a:p>
            <a:pPr marL="0" indent="0">
              <a:buNone/>
            </a:pPr>
            <a:endParaRPr lang="en-AU" sz="1800" dirty="0"/>
          </a:p>
          <a:p>
            <a:pPr marL="514350" indent="-514350">
              <a:buFont typeface="+mj-lt"/>
              <a:buAutoNum type="arabicPeriod"/>
            </a:pPr>
            <a:r>
              <a:rPr lang="en-AU" dirty="0"/>
              <a:t>Enhance capacity to support your students through their process of consolidating their final AT3: Group Dynamics task response</a:t>
            </a:r>
          </a:p>
          <a:p>
            <a:pPr marL="514350" indent="-514350">
              <a:buFont typeface="+mj-lt"/>
              <a:buAutoNum type="arabicPeriod"/>
            </a:pPr>
            <a:r>
              <a:rPr lang="en-AU" dirty="0"/>
              <a:t>Develop understanding of the Performance Standards to support assessment decisions for AT3: Group Dynamics</a:t>
            </a:r>
          </a:p>
          <a:p>
            <a:pPr marL="514350" indent="-514350">
              <a:buFont typeface="+mj-lt"/>
              <a:buAutoNum type="arabicPeriod"/>
            </a:pPr>
            <a:r>
              <a:rPr lang="en-AU" dirty="0"/>
              <a:t>Provide space to seek clarification of aspects and assessment of the AT3: Group Dynamics task.</a:t>
            </a:r>
          </a:p>
        </p:txBody>
      </p:sp>
    </p:spTree>
    <p:extLst>
      <p:ext uri="{BB962C8B-B14F-4D97-AF65-F5344CB8AC3E}">
        <p14:creationId xmlns:p14="http://schemas.microsoft.com/office/powerpoint/2010/main" val="241923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CFA93-35B9-460C-9982-8EA911F97439}"/>
              </a:ext>
            </a:extLst>
          </p:cNvPr>
          <p:cNvSpPr>
            <a:spLocks noGrp="1"/>
          </p:cNvSpPr>
          <p:nvPr>
            <p:ph type="title"/>
          </p:nvPr>
        </p:nvSpPr>
        <p:spPr/>
        <p:txBody>
          <a:bodyPr/>
          <a:lstStyle/>
          <a:p>
            <a:r>
              <a:rPr lang="en-AU" dirty="0"/>
              <a:t>Welcome </a:t>
            </a:r>
          </a:p>
        </p:txBody>
      </p:sp>
      <p:sp>
        <p:nvSpPr>
          <p:cNvPr id="3" name="Content Placeholder 2">
            <a:extLst>
              <a:ext uri="{FF2B5EF4-FFF2-40B4-BE49-F238E27FC236}">
                <a16:creationId xmlns:a16="http://schemas.microsoft.com/office/drawing/2014/main" id="{A1C088AE-0584-4013-814C-DE68095E9CF0}"/>
              </a:ext>
            </a:extLst>
          </p:cNvPr>
          <p:cNvSpPr>
            <a:spLocks noGrp="1"/>
          </p:cNvSpPr>
          <p:nvPr>
            <p:ph idx="1"/>
          </p:nvPr>
        </p:nvSpPr>
        <p:spPr/>
        <p:txBody>
          <a:bodyPr/>
          <a:lstStyle/>
          <a:p>
            <a:r>
              <a:rPr lang="en-AU" dirty="0"/>
              <a:t>Lead Practitioners supporting the meeting</a:t>
            </a:r>
          </a:p>
          <a:p>
            <a:endParaRPr lang="en-AU" sz="1600" dirty="0"/>
          </a:p>
          <a:p>
            <a:r>
              <a:rPr lang="en-AU" dirty="0"/>
              <a:t>Locating support resources: </a:t>
            </a:r>
          </a:p>
          <a:p>
            <a:pPr marL="0" indent="0">
              <a:buNone/>
              <a:tabLst>
                <a:tab pos="263525" algn="l"/>
              </a:tabLst>
            </a:pPr>
            <a:r>
              <a:rPr lang="en-AU" dirty="0"/>
              <a:t>	</a:t>
            </a:r>
            <a:r>
              <a:rPr lang="en-AU" dirty="0">
                <a:hlinkClick r:id="rId3"/>
              </a:rPr>
              <a:t>https://www.sace.sa.edu.au/web/physical-education/overview</a:t>
            </a:r>
            <a:endParaRPr lang="en-AU" dirty="0"/>
          </a:p>
          <a:p>
            <a:pPr marL="0" indent="0">
              <a:buNone/>
              <a:tabLst>
                <a:tab pos="263525" algn="l"/>
              </a:tabLst>
            </a:pPr>
            <a:endParaRPr lang="en-AU" dirty="0"/>
          </a:p>
          <a:p>
            <a:pPr marL="0" indent="0">
              <a:buNone/>
              <a:tabLst>
                <a:tab pos="263525" algn="l"/>
              </a:tabLst>
            </a:pPr>
            <a:endParaRPr lang="en-AU" dirty="0"/>
          </a:p>
          <a:p>
            <a:pPr marL="0" indent="0">
              <a:buNone/>
              <a:tabLst>
                <a:tab pos="263525" algn="l"/>
              </a:tabLst>
            </a:pPr>
            <a:r>
              <a:rPr lang="en-AU" dirty="0"/>
              <a:t>	&gt; Advice and Strategies</a:t>
            </a:r>
          </a:p>
          <a:p>
            <a:pPr marL="0" indent="0">
              <a:buNone/>
            </a:pPr>
            <a:endParaRPr lang="en-AU" dirty="0"/>
          </a:p>
          <a:p>
            <a:pPr marL="0" indent="0">
              <a:buNone/>
            </a:pPr>
            <a:endParaRPr lang="en-AU" dirty="0"/>
          </a:p>
        </p:txBody>
      </p:sp>
      <p:pic>
        <p:nvPicPr>
          <p:cNvPr id="5" name="Picture 4">
            <a:extLst>
              <a:ext uri="{FF2B5EF4-FFF2-40B4-BE49-F238E27FC236}">
                <a16:creationId xmlns:a16="http://schemas.microsoft.com/office/drawing/2014/main" id="{A4C83BF6-9044-4E3A-99E6-4D97472C7EFA}"/>
              </a:ext>
            </a:extLst>
          </p:cNvPr>
          <p:cNvPicPr>
            <a:picLocks noChangeAspect="1"/>
          </p:cNvPicPr>
          <p:nvPr/>
        </p:nvPicPr>
        <p:blipFill>
          <a:blip r:embed="rId4"/>
          <a:stretch>
            <a:fillRect/>
          </a:stretch>
        </p:blipFill>
        <p:spPr>
          <a:xfrm>
            <a:off x="3817856" y="3700676"/>
            <a:ext cx="8186184" cy="927767"/>
          </a:xfrm>
          <a:prstGeom prst="rect">
            <a:avLst/>
          </a:prstGeom>
        </p:spPr>
      </p:pic>
      <p:pic>
        <p:nvPicPr>
          <p:cNvPr id="7" name="Picture 6">
            <a:extLst>
              <a:ext uri="{FF2B5EF4-FFF2-40B4-BE49-F238E27FC236}">
                <a16:creationId xmlns:a16="http://schemas.microsoft.com/office/drawing/2014/main" id="{D781D82D-2407-474F-81DF-8D8F0ED0959B}"/>
              </a:ext>
            </a:extLst>
          </p:cNvPr>
          <p:cNvPicPr>
            <a:picLocks noChangeAspect="1"/>
          </p:cNvPicPr>
          <p:nvPr/>
        </p:nvPicPr>
        <p:blipFill>
          <a:blip r:embed="rId5"/>
          <a:stretch>
            <a:fillRect/>
          </a:stretch>
        </p:blipFill>
        <p:spPr>
          <a:xfrm>
            <a:off x="3817856" y="5782111"/>
            <a:ext cx="8260618" cy="479075"/>
          </a:xfrm>
          <a:prstGeom prst="rect">
            <a:avLst/>
          </a:prstGeom>
        </p:spPr>
      </p:pic>
      <p:pic>
        <p:nvPicPr>
          <p:cNvPr id="9" name="Picture 8">
            <a:extLst>
              <a:ext uri="{FF2B5EF4-FFF2-40B4-BE49-F238E27FC236}">
                <a16:creationId xmlns:a16="http://schemas.microsoft.com/office/drawing/2014/main" id="{F6DB7DE6-0C94-47DF-BEEB-EEB096608A3B}"/>
              </a:ext>
            </a:extLst>
          </p:cNvPr>
          <p:cNvPicPr>
            <a:picLocks noChangeAspect="1"/>
          </p:cNvPicPr>
          <p:nvPr/>
        </p:nvPicPr>
        <p:blipFill>
          <a:blip r:embed="rId6"/>
          <a:stretch>
            <a:fillRect/>
          </a:stretch>
        </p:blipFill>
        <p:spPr>
          <a:xfrm>
            <a:off x="3817856" y="5178425"/>
            <a:ext cx="8260618" cy="556664"/>
          </a:xfrm>
          <a:prstGeom prst="rect">
            <a:avLst/>
          </a:prstGeom>
        </p:spPr>
      </p:pic>
      <p:pic>
        <p:nvPicPr>
          <p:cNvPr id="6" name="Picture 5">
            <a:extLst>
              <a:ext uri="{FF2B5EF4-FFF2-40B4-BE49-F238E27FC236}">
                <a16:creationId xmlns:a16="http://schemas.microsoft.com/office/drawing/2014/main" id="{2FED07AA-6A2E-4BCF-97BC-22ABC91EA9F9}"/>
              </a:ext>
            </a:extLst>
          </p:cNvPr>
          <p:cNvPicPr>
            <a:picLocks noChangeAspect="1"/>
          </p:cNvPicPr>
          <p:nvPr/>
        </p:nvPicPr>
        <p:blipFill>
          <a:blip r:embed="rId7"/>
          <a:stretch>
            <a:fillRect/>
          </a:stretch>
        </p:blipFill>
        <p:spPr>
          <a:xfrm>
            <a:off x="3930978" y="6308208"/>
            <a:ext cx="7975075" cy="432444"/>
          </a:xfrm>
          <a:prstGeom prst="rect">
            <a:avLst/>
          </a:prstGeom>
        </p:spPr>
      </p:pic>
    </p:spTree>
    <p:extLst>
      <p:ext uri="{BB962C8B-B14F-4D97-AF65-F5344CB8AC3E}">
        <p14:creationId xmlns:p14="http://schemas.microsoft.com/office/powerpoint/2010/main" val="323881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733A-C4BE-44A4-904F-7429604C19E6}"/>
              </a:ext>
            </a:extLst>
          </p:cNvPr>
          <p:cNvSpPr>
            <a:spLocks noGrp="1"/>
          </p:cNvSpPr>
          <p:nvPr>
            <p:ph type="title"/>
          </p:nvPr>
        </p:nvSpPr>
        <p:spPr>
          <a:xfrm>
            <a:off x="1175656" y="1709738"/>
            <a:ext cx="10171793" cy="3325400"/>
          </a:xfrm>
        </p:spPr>
        <p:txBody>
          <a:bodyPr>
            <a:normAutofit fontScale="90000"/>
          </a:bodyPr>
          <a:lstStyle/>
          <a:p>
            <a:r>
              <a:rPr lang="en-AU" dirty="0"/>
              <a:t>Assessment Type 3:</a:t>
            </a:r>
            <a:br>
              <a:rPr lang="en-AU" dirty="0"/>
            </a:br>
            <a:r>
              <a:rPr lang="en-AU" dirty="0"/>
              <a:t>Group Dynamics </a:t>
            </a:r>
            <a:br>
              <a:rPr lang="en-AU" dirty="0"/>
            </a:br>
            <a:br>
              <a:rPr lang="en-AU" dirty="0"/>
            </a:br>
            <a:r>
              <a:rPr lang="en-AU" dirty="0"/>
              <a:t>Task Responses</a:t>
            </a:r>
          </a:p>
        </p:txBody>
      </p:sp>
    </p:spTree>
    <p:extLst>
      <p:ext uri="{BB962C8B-B14F-4D97-AF65-F5344CB8AC3E}">
        <p14:creationId xmlns:p14="http://schemas.microsoft.com/office/powerpoint/2010/main" val="122081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23FB-CBE0-4E3B-86CE-7B648D0C188A}"/>
              </a:ext>
            </a:extLst>
          </p:cNvPr>
          <p:cNvSpPr>
            <a:spLocks noGrp="1"/>
          </p:cNvSpPr>
          <p:nvPr>
            <p:ph type="title"/>
          </p:nvPr>
        </p:nvSpPr>
        <p:spPr/>
        <p:txBody>
          <a:bodyPr/>
          <a:lstStyle/>
          <a:p>
            <a:r>
              <a:rPr lang="en-AU" dirty="0"/>
              <a:t>Tips for Supporting Students</a:t>
            </a:r>
          </a:p>
        </p:txBody>
      </p:sp>
      <p:sp>
        <p:nvSpPr>
          <p:cNvPr id="3" name="Content Placeholder 2">
            <a:extLst>
              <a:ext uri="{FF2B5EF4-FFF2-40B4-BE49-F238E27FC236}">
                <a16:creationId xmlns:a16="http://schemas.microsoft.com/office/drawing/2014/main" id="{735DD9FC-8DBB-4907-9BAD-24561C622195}"/>
              </a:ext>
            </a:extLst>
          </p:cNvPr>
          <p:cNvSpPr>
            <a:spLocks noGrp="1"/>
          </p:cNvSpPr>
          <p:nvPr>
            <p:ph idx="1"/>
          </p:nvPr>
        </p:nvSpPr>
        <p:spPr>
          <a:xfrm>
            <a:off x="838200" y="1833989"/>
            <a:ext cx="10515600" cy="5024011"/>
          </a:xfrm>
        </p:spPr>
        <p:txBody>
          <a:bodyPr>
            <a:normAutofit lnSpcReduction="10000"/>
          </a:bodyPr>
          <a:lstStyle/>
          <a:p>
            <a:pPr>
              <a:lnSpc>
                <a:spcPct val="150000"/>
              </a:lnSpc>
            </a:pPr>
            <a:r>
              <a:rPr lang="en-AU" dirty="0"/>
              <a:t>Refer students to the Subject Assessment Advice &amp; PS Elaborations</a:t>
            </a:r>
          </a:p>
          <a:p>
            <a:pPr>
              <a:lnSpc>
                <a:spcPct val="150000"/>
              </a:lnSpc>
            </a:pPr>
            <a:r>
              <a:rPr lang="en-AU" dirty="0"/>
              <a:t>Focus deep, not broad</a:t>
            </a:r>
          </a:p>
          <a:p>
            <a:pPr>
              <a:lnSpc>
                <a:spcPct val="150000"/>
              </a:lnSpc>
            </a:pPr>
            <a:r>
              <a:rPr lang="en-AU" dirty="0"/>
              <a:t>Clear evidence of each Specific Feature being assessed</a:t>
            </a:r>
          </a:p>
          <a:p>
            <a:pPr>
              <a:lnSpc>
                <a:spcPct val="150000"/>
              </a:lnSpc>
            </a:pPr>
            <a:r>
              <a:rPr lang="en-AU" dirty="0"/>
              <a:t>Evaluate, evaluate, evaluate</a:t>
            </a:r>
          </a:p>
          <a:p>
            <a:pPr>
              <a:lnSpc>
                <a:spcPct val="150000"/>
              </a:lnSpc>
            </a:pPr>
            <a:r>
              <a:rPr lang="en-AU" dirty="0"/>
              <a:t>Support with effective evidence – analysed, relevant, intentional</a:t>
            </a:r>
          </a:p>
          <a:p>
            <a:pPr>
              <a:lnSpc>
                <a:spcPct val="150000"/>
              </a:lnSpc>
            </a:pPr>
            <a:r>
              <a:rPr lang="en-AU" dirty="0"/>
              <a:t>Application of collaboration and communication strategies evidenced throughout – not a ‘tack on’</a:t>
            </a:r>
          </a:p>
        </p:txBody>
      </p:sp>
    </p:spTree>
    <p:extLst>
      <p:ext uri="{BB962C8B-B14F-4D97-AF65-F5344CB8AC3E}">
        <p14:creationId xmlns:p14="http://schemas.microsoft.com/office/powerpoint/2010/main" val="76875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23FB-CBE0-4E3B-86CE-7B648D0C188A}"/>
              </a:ext>
            </a:extLst>
          </p:cNvPr>
          <p:cNvSpPr>
            <a:spLocks noGrp="1"/>
          </p:cNvSpPr>
          <p:nvPr>
            <p:ph type="title"/>
          </p:nvPr>
        </p:nvSpPr>
        <p:spPr/>
        <p:txBody>
          <a:bodyPr/>
          <a:lstStyle/>
          <a:p>
            <a:r>
              <a:rPr lang="en-AU" dirty="0"/>
              <a:t>Check the Requirements</a:t>
            </a:r>
          </a:p>
        </p:txBody>
      </p:sp>
      <p:sp>
        <p:nvSpPr>
          <p:cNvPr id="3" name="Content Placeholder 2">
            <a:extLst>
              <a:ext uri="{FF2B5EF4-FFF2-40B4-BE49-F238E27FC236}">
                <a16:creationId xmlns:a16="http://schemas.microsoft.com/office/drawing/2014/main" id="{735DD9FC-8DBB-4907-9BAD-24561C622195}"/>
              </a:ext>
            </a:extLst>
          </p:cNvPr>
          <p:cNvSpPr>
            <a:spLocks noGrp="1"/>
          </p:cNvSpPr>
          <p:nvPr>
            <p:ph idx="1"/>
          </p:nvPr>
        </p:nvSpPr>
        <p:spPr>
          <a:xfrm>
            <a:off x="838200" y="1728592"/>
            <a:ext cx="11353800" cy="5066778"/>
          </a:xfrm>
        </p:spPr>
        <p:txBody>
          <a:bodyPr>
            <a:normAutofit fontScale="92500"/>
          </a:bodyPr>
          <a:lstStyle/>
          <a:p>
            <a:pPr>
              <a:lnSpc>
                <a:spcPct val="150000"/>
              </a:lnSpc>
            </a:pPr>
            <a:r>
              <a:rPr lang="en-AU" b="1" dirty="0"/>
              <a:t>Coaching Role </a:t>
            </a:r>
            <a:r>
              <a:rPr lang="en-AU" dirty="0"/>
              <a:t>– MUST be one of the four: Fitness, Motivational, Technical or Tactical</a:t>
            </a:r>
          </a:p>
          <a:p>
            <a:pPr>
              <a:lnSpc>
                <a:spcPct val="150000"/>
              </a:lnSpc>
            </a:pPr>
            <a:r>
              <a:rPr lang="en-AU" b="1" dirty="0"/>
              <a:t>Focus of task </a:t>
            </a:r>
            <a:r>
              <a:rPr lang="en-AU" dirty="0"/>
              <a:t>– solely about impact on performance/participation of others. DO NOT discuss personal improvement in playing the sport.</a:t>
            </a:r>
          </a:p>
          <a:p>
            <a:pPr>
              <a:lnSpc>
                <a:spcPct val="150000"/>
              </a:lnSpc>
            </a:pPr>
            <a:r>
              <a:rPr lang="en-AU" dirty="0"/>
              <a:t>DO NOT EXCEED </a:t>
            </a:r>
            <a:r>
              <a:rPr lang="en-AU" b="1" dirty="0"/>
              <a:t>Time Limit or Word Count </a:t>
            </a:r>
            <a:r>
              <a:rPr lang="en-AU" dirty="0"/>
              <a:t>– refer to policies &amp; advice. </a:t>
            </a:r>
          </a:p>
          <a:p>
            <a:pPr lvl="1">
              <a:lnSpc>
                <a:spcPct val="150000"/>
              </a:lnSpc>
            </a:pPr>
            <a:r>
              <a:rPr lang="en-AU" dirty="0"/>
              <a:t>ALL evidence must be included within the task response and allowed limit. NO external links.</a:t>
            </a:r>
          </a:p>
          <a:p>
            <a:pPr lvl="1">
              <a:lnSpc>
                <a:spcPct val="150000"/>
              </a:lnSpc>
            </a:pPr>
            <a:r>
              <a:rPr lang="en-AU" dirty="0"/>
              <a:t>Be aware of PowerPoints with text + video tasks where markers are expected to read + watch/listen (</a:t>
            </a:r>
            <a:r>
              <a:rPr lang="en-AU" i="1" dirty="0"/>
              <a:t>see next slide for calculating word count</a:t>
            </a:r>
            <a:r>
              <a:rPr lang="en-AU" dirty="0"/>
              <a:t>).</a:t>
            </a:r>
          </a:p>
        </p:txBody>
      </p:sp>
    </p:spTree>
    <p:extLst>
      <p:ext uri="{BB962C8B-B14F-4D97-AF65-F5344CB8AC3E}">
        <p14:creationId xmlns:p14="http://schemas.microsoft.com/office/powerpoint/2010/main" val="680172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2302-101D-4BE2-8E67-033BA7818D36}"/>
              </a:ext>
            </a:extLst>
          </p:cNvPr>
          <p:cNvSpPr>
            <a:spLocks noGrp="1"/>
          </p:cNvSpPr>
          <p:nvPr>
            <p:ph type="title"/>
          </p:nvPr>
        </p:nvSpPr>
        <p:spPr>
          <a:solidFill>
            <a:srgbClr val="92D050"/>
          </a:solidFill>
        </p:spPr>
        <p:txBody>
          <a:bodyPr/>
          <a:lstStyle/>
          <a:p>
            <a:r>
              <a:rPr lang="en-AU" dirty="0">
                <a:latin typeface="+mn-lt"/>
              </a:rPr>
              <a:t>Quantifying Different Modes of Presentation</a:t>
            </a:r>
          </a:p>
        </p:txBody>
      </p:sp>
      <p:graphicFrame>
        <p:nvGraphicFramePr>
          <p:cNvPr id="3" name="Table 2"/>
          <p:cNvGraphicFramePr>
            <a:graphicFrameLocks noGrp="1"/>
          </p:cNvGraphicFramePr>
          <p:nvPr>
            <p:extLst>
              <p:ext uri="{D42A27DB-BD31-4B8C-83A1-F6EECF244321}">
                <p14:modId xmlns:p14="http://schemas.microsoft.com/office/powerpoint/2010/main" val="2033081562"/>
              </p:ext>
            </p:extLst>
          </p:nvPr>
        </p:nvGraphicFramePr>
        <p:xfrm>
          <a:off x="838200" y="1799994"/>
          <a:ext cx="11111630" cy="4815840"/>
        </p:xfrm>
        <a:graphic>
          <a:graphicData uri="http://schemas.openxmlformats.org/drawingml/2006/table">
            <a:tbl>
              <a:tblPr firstRow="1" bandRow="1">
                <a:tableStyleId>{5C22544A-7EE6-4342-B048-85BDC9FD1C3A}</a:tableStyleId>
              </a:tblPr>
              <a:tblGrid>
                <a:gridCol w="2719192">
                  <a:extLst>
                    <a:ext uri="{9D8B030D-6E8A-4147-A177-3AD203B41FA5}">
                      <a16:colId xmlns:a16="http://schemas.microsoft.com/office/drawing/2014/main" val="1924329737"/>
                    </a:ext>
                  </a:extLst>
                </a:gridCol>
                <a:gridCol w="8392438">
                  <a:extLst>
                    <a:ext uri="{9D8B030D-6E8A-4147-A177-3AD203B41FA5}">
                      <a16:colId xmlns:a16="http://schemas.microsoft.com/office/drawing/2014/main" val="2478353783"/>
                    </a:ext>
                  </a:extLst>
                </a:gridCol>
              </a:tblGrid>
              <a:tr h="370840">
                <a:tc>
                  <a:txBody>
                    <a:bodyPr/>
                    <a:lstStyle/>
                    <a:p>
                      <a:pPr algn="l"/>
                      <a:r>
                        <a:rPr lang="en-AU" sz="2800" dirty="0"/>
                        <a:t>MODE</a:t>
                      </a:r>
                    </a:p>
                  </a:txBody>
                  <a:tcPr/>
                </a:tc>
                <a:tc>
                  <a:txBody>
                    <a:bodyPr/>
                    <a:lstStyle/>
                    <a:p>
                      <a:pPr algn="l"/>
                      <a:r>
                        <a:rPr lang="en-AU" sz="2800" dirty="0"/>
                        <a:t>HOW TO QUANTIFY</a:t>
                      </a:r>
                    </a:p>
                  </a:txBody>
                  <a:tcPr/>
                </a:tc>
                <a:extLst>
                  <a:ext uri="{0D108BD9-81ED-4DB2-BD59-A6C34878D82A}">
                    <a16:rowId xmlns:a16="http://schemas.microsoft.com/office/drawing/2014/main" val="4131192659"/>
                  </a:ext>
                </a:extLst>
              </a:tr>
              <a:tr h="370840">
                <a:tc>
                  <a:txBody>
                    <a:bodyPr/>
                    <a:lstStyle/>
                    <a:p>
                      <a:r>
                        <a:rPr lang="en-AU" sz="2400" dirty="0"/>
                        <a:t>Written </a:t>
                      </a:r>
                    </a:p>
                  </a:txBody>
                  <a:tcPr anchor="ctr"/>
                </a:tc>
                <a:tc>
                  <a:txBody>
                    <a:bodyPr/>
                    <a:lstStyle/>
                    <a:p>
                      <a:r>
                        <a:rPr lang="en-AU" sz="2400" b="0" dirty="0"/>
                        <a:t>Word count (up to maximum of 2000 words) – see support document on </a:t>
                      </a:r>
                      <a:r>
                        <a:rPr lang="en-AU" sz="2400" b="1" dirty="0">
                          <a:solidFill>
                            <a:srgbClr val="00B050"/>
                          </a:solidFill>
                        </a:rPr>
                        <a:t>Unpacking the word count</a:t>
                      </a:r>
                      <a:r>
                        <a:rPr lang="en-AU" sz="2400" b="0" dirty="0"/>
                        <a:t> policy for what to include on word count</a:t>
                      </a:r>
                      <a:endParaRPr lang="en-AU" sz="2400" dirty="0"/>
                    </a:p>
                  </a:txBody>
                  <a:tcPr/>
                </a:tc>
                <a:extLst>
                  <a:ext uri="{0D108BD9-81ED-4DB2-BD59-A6C34878D82A}">
                    <a16:rowId xmlns:a16="http://schemas.microsoft.com/office/drawing/2014/main" val="2015781926"/>
                  </a:ext>
                </a:extLst>
              </a:tr>
              <a:tr h="370840">
                <a:tc>
                  <a:txBody>
                    <a:bodyPr/>
                    <a:lstStyle/>
                    <a:p>
                      <a:r>
                        <a:rPr lang="en-AU" sz="2400" dirty="0"/>
                        <a:t>Oral or screen cast or video</a:t>
                      </a:r>
                    </a:p>
                  </a:txBody>
                  <a:tcPr anchor="ctr"/>
                </a:tc>
                <a:tc>
                  <a:txBody>
                    <a:bodyPr/>
                    <a:lstStyle/>
                    <a:p>
                      <a:r>
                        <a:rPr lang="en-AU" sz="2400" dirty="0"/>
                        <a:t>Record the time (up to maximum of 12 minutes)</a:t>
                      </a:r>
                    </a:p>
                  </a:txBody>
                  <a:tcPr/>
                </a:tc>
                <a:extLst>
                  <a:ext uri="{0D108BD9-81ED-4DB2-BD59-A6C34878D82A}">
                    <a16:rowId xmlns:a16="http://schemas.microsoft.com/office/drawing/2014/main" val="4218961148"/>
                  </a:ext>
                </a:extLst>
              </a:tr>
              <a:tr h="370840">
                <a:tc>
                  <a:txBody>
                    <a:bodyPr/>
                    <a:lstStyle/>
                    <a:p>
                      <a:r>
                        <a:rPr lang="en-AU" sz="2400" dirty="0"/>
                        <a:t>PowerPoint –</a:t>
                      </a:r>
                      <a:r>
                        <a:rPr lang="en-AU" sz="2400" baseline="0" dirty="0"/>
                        <a:t> </a:t>
                      </a:r>
                    </a:p>
                    <a:p>
                      <a:r>
                        <a:rPr lang="en-AU" sz="2400" dirty="0"/>
                        <a:t>with text + video</a:t>
                      </a:r>
                    </a:p>
                  </a:txBody>
                  <a:tcPr anchor="ctr"/>
                </a:tc>
                <a:tc>
                  <a:txBody>
                    <a:bodyPr/>
                    <a:lstStyle/>
                    <a:p>
                      <a:pPr marL="457200" indent="-457200">
                        <a:buAutoNum type="arabicPeriod"/>
                      </a:pPr>
                      <a:r>
                        <a:rPr lang="en-AU" sz="2400" dirty="0"/>
                        <a:t>Convert all video or sound recordings to a word count: </a:t>
                      </a:r>
                      <a:r>
                        <a:rPr lang="en-AU" sz="2400" i="1" dirty="0"/>
                        <a:t>1 minute recorded oral/video = </a:t>
                      </a:r>
                      <a:r>
                        <a:rPr lang="en-AU" sz="2400" i="1" dirty="0" err="1"/>
                        <a:t>approx</a:t>
                      </a:r>
                      <a:r>
                        <a:rPr lang="en-AU" sz="2400" i="1" dirty="0"/>
                        <a:t> 167 words.</a:t>
                      </a:r>
                    </a:p>
                    <a:p>
                      <a:pPr marL="457200" indent="-457200">
                        <a:buAutoNum type="arabicPeriod"/>
                      </a:pPr>
                      <a:r>
                        <a:rPr lang="en-AU" sz="2400" dirty="0"/>
                        <a:t>Do a word count for all sections that must be read by the marker (as per ‘written’ note above). This may require a ‘screen dump’ of text into a word document.</a:t>
                      </a:r>
                    </a:p>
                    <a:p>
                      <a:pPr marL="457200" indent="-457200">
                        <a:buAutoNum type="arabicPeriod"/>
                      </a:pPr>
                      <a:r>
                        <a:rPr lang="en-AU" sz="2400" dirty="0"/>
                        <a:t>Add the totals together to ensure total count is less than 2000.</a:t>
                      </a:r>
                    </a:p>
                  </a:txBody>
                  <a:tcPr/>
                </a:tc>
                <a:extLst>
                  <a:ext uri="{0D108BD9-81ED-4DB2-BD59-A6C34878D82A}">
                    <a16:rowId xmlns:a16="http://schemas.microsoft.com/office/drawing/2014/main" val="533093234"/>
                  </a:ext>
                </a:extLst>
              </a:tr>
            </a:tbl>
          </a:graphicData>
        </a:graphic>
      </p:graphicFrame>
    </p:spTree>
    <p:extLst>
      <p:ext uri="{BB962C8B-B14F-4D97-AF65-F5344CB8AC3E}">
        <p14:creationId xmlns:p14="http://schemas.microsoft.com/office/powerpoint/2010/main" val="213482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C30F-D7C7-4D63-9DFE-BE00FC371EE1}"/>
              </a:ext>
            </a:extLst>
          </p:cNvPr>
          <p:cNvSpPr>
            <a:spLocks noGrp="1"/>
          </p:cNvSpPr>
          <p:nvPr>
            <p:ph type="title"/>
          </p:nvPr>
        </p:nvSpPr>
        <p:spPr/>
        <p:txBody>
          <a:bodyPr/>
          <a:lstStyle/>
          <a:p>
            <a:r>
              <a:rPr lang="en-AU" dirty="0"/>
              <a:t>Using the Performance Standard Elaborations</a:t>
            </a:r>
          </a:p>
        </p:txBody>
      </p:sp>
      <p:sp>
        <p:nvSpPr>
          <p:cNvPr id="3" name="Text Placeholder 2">
            <a:extLst>
              <a:ext uri="{FF2B5EF4-FFF2-40B4-BE49-F238E27FC236}">
                <a16:creationId xmlns:a16="http://schemas.microsoft.com/office/drawing/2014/main" id="{D9D7D562-4367-417B-82BA-B49789D5E6F2}"/>
              </a:ext>
            </a:extLst>
          </p:cNvPr>
          <p:cNvSpPr>
            <a:spLocks noGrp="1"/>
          </p:cNvSpPr>
          <p:nvPr>
            <p:ph type="body" idx="1"/>
          </p:nvPr>
        </p:nvSpPr>
        <p:spPr>
          <a:xfrm>
            <a:off x="831850" y="4833257"/>
            <a:ext cx="10515600" cy="1667751"/>
          </a:xfrm>
        </p:spPr>
        <p:txBody>
          <a:bodyPr/>
          <a:lstStyle/>
          <a:p>
            <a:pPr marL="342900" indent="-342900">
              <a:buFont typeface="Arial" panose="020B0604020202020204" pitchFamily="34" charset="0"/>
              <a:buChar char="•"/>
            </a:pPr>
            <a:r>
              <a:rPr lang="en-AU" dirty="0"/>
              <a:t>Support giving feedback on student draft responses</a:t>
            </a:r>
          </a:p>
          <a:p>
            <a:pPr marL="342900" indent="-342900">
              <a:buFont typeface="Arial" panose="020B0604020202020204" pitchFamily="34" charset="0"/>
              <a:buChar char="•"/>
            </a:pPr>
            <a:r>
              <a:rPr lang="en-AU" dirty="0"/>
              <a:t>Clarify assessment decisions</a:t>
            </a:r>
          </a:p>
          <a:p>
            <a:pPr marL="342900" indent="-342900">
              <a:buFont typeface="Arial" panose="020B0604020202020204" pitchFamily="34" charset="0"/>
              <a:buChar char="•"/>
            </a:pPr>
            <a:r>
              <a:rPr lang="en-AU" dirty="0"/>
              <a:t>In this session we are only examining the PS relevant to the SF assessed in AT3</a:t>
            </a:r>
          </a:p>
        </p:txBody>
      </p:sp>
    </p:spTree>
    <p:extLst>
      <p:ext uri="{BB962C8B-B14F-4D97-AF65-F5344CB8AC3E}">
        <p14:creationId xmlns:p14="http://schemas.microsoft.com/office/powerpoint/2010/main" val="679609370"/>
      </p:ext>
    </p:extLst>
  </p:cSld>
  <p:clrMapOvr>
    <a:masterClrMapping/>
  </p:clrMapOvr>
</p:sld>
</file>

<file path=ppt/theme/theme1.xml><?xml version="1.0" encoding="utf-8"?>
<a:theme xmlns:a="http://schemas.openxmlformats.org/drawingml/2006/main" name="Cover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PowerPoint 16-9 Template.potx" id="{3C6182D5-7071-48E8-98AF-FC9DA9A16D0F}" vid="{AFD4DDC9-AD9A-45D3-AA6F-F76C3FEACDF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34EDF1427BD5418B59CF7AED1DC112" ma:contentTypeVersion="6" ma:contentTypeDescription="Create a new document." ma:contentTypeScope="" ma:versionID="3135b1106c9f6ac537e904874c877697">
  <xsd:schema xmlns:xsd="http://www.w3.org/2001/XMLSchema" xmlns:xs="http://www.w3.org/2001/XMLSchema" xmlns:p="http://schemas.microsoft.com/office/2006/metadata/properties" xmlns:ns2="42bfb360-95e0-406b-aa47-abb9f4897791" targetNamespace="http://schemas.microsoft.com/office/2006/metadata/properties" ma:root="true" ma:fieldsID="9879d5a6919f2b5af2eb7c488038a0e6" ns2:_="">
    <xsd:import namespace="42bfb360-95e0-406b-aa47-abb9f48977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fb360-95e0-406b-aa47-abb9f4897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8CBF55-D0A1-4D77-BAF3-511E556F00D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AC4911E-B468-409F-8551-D882152EE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bfb360-95e0-406b-aa47-abb9f4897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43D8D9-2B07-41EB-88D7-1F972C7C60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180</TotalTime>
  <Words>3725</Words>
  <Application>Microsoft Office PowerPoint</Application>
  <PresentationFormat>Widescreen</PresentationFormat>
  <Paragraphs>304</Paragraphs>
  <Slides>26</Slides>
  <Notes>26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Calibri</vt:lpstr>
      <vt:lpstr>Calibri Light</vt:lpstr>
      <vt:lpstr>Roboto Light</vt:lpstr>
      <vt:lpstr>Roboto Medium</vt:lpstr>
      <vt:lpstr>Cover Master</vt:lpstr>
      <vt:lpstr>1_Office Theme</vt:lpstr>
      <vt:lpstr>Office Theme</vt:lpstr>
      <vt:lpstr>2_Office Theme</vt:lpstr>
      <vt:lpstr>Assessment Type 3: Group Dynamics </vt:lpstr>
      <vt:lpstr>Session Outline</vt:lpstr>
      <vt:lpstr>Welcome</vt:lpstr>
      <vt:lpstr>Welcome </vt:lpstr>
      <vt:lpstr>Assessment Type 3: Group Dynamics   Task Responses</vt:lpstr>
      <vt:lpstr>Tips for Supporting Students</vt:lpstr>
      <vt:lpstr>Check the Requirements</vt:lpstr>
      <vt:lpstr>Quantifying Different Modes of Presentation</vt:lpstr>
      <vt:lpstr>Using the Performance Standard Elaborations</vt:lpstr>
      <vt:lpstr>Prioritising SF for AT3</vt:lpstr>
      <vt:lpstr>Performance Standards Elaborations</vt:lpstr>
      <vt:lpstr>PowerPoint Presentation</vt:lpstr>
      <vt:lpstr>METRO RETRO BOARD</vt:lpstr>
      <vt:lpstr>PowerPoint Presentation</vt:lpstr>
      <vt:lpstr>METRO RETRO BOARD</vt:lpstr>
      <vt:lpstr>PowerPoint Presentation</vt:lpstr>
      <vt:lpstr>METRO RETRO BOARD</vt:lpstr>
      <vt:lpstr>PowerPoint Presentation</vt:lpstr>
      <vt:lpstr>METRO RETRO BOARD</vt:lpstr>
      <vt:lpstr>PowerPoint Presentation</vt:lpstr>
      <vt:lpstr>PowerPoint Presentation</vt:lpstr>
      <vt:lpstr>METRO RETRO BOARD</vt:lpstr>
      <vt:lpstr>PowerPoint Presentation</vt:lpstr>
      <vt:lpstr>Q &amp; A</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Type 3: Group Dynamics</dc:title>
  <dc:creator>Morrish, Jessica</dc:creator>
  <cp:lastModifiedBy>Isles, Deanna (SACE)</cp:lastModifiedBy>
  <cp:revision>13</cp:revision>
  <cp:lastPrinted>2021-09-09T05:21:27Z</cp:lastPrinted>
  <dcterms:created xsi:type="dcterms:W3CDTF">2021-09-08T01:49:58Z</dcterms:created>
  <dcterms:modified xsi:type="dcterms:W3CDTF">2021-09-12T23:30:18Z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0x010100F234EDF1427BD5418B59CF7AED1DC112</vt:lpwstr>
  </property>
  <property fmtid="{D5CDD505-2E9C-101B-9397-08002B2CF9AE}" pid="3" name="MSIP_Label_77274858-3b1d-4431-8679-d878f40e28fd_Enabled">
    <vt:lpwstr>true</vt:lpwstr>
  </property>
  <property fmtid="{D5CDD505-2E9C-101B-9397-08002B2CF9AE}" pid="4" name="MSIP_Label_77274858-3b1d-4431-8679-d878f40e28fd_SetDate">
    <vt:lpwstr>2021-09-09T05:52:07Z</vt:lpwstr>
  </property>
  <property fmtid="{D5CDD505-2E9C-101B-9397-08002B2CF9AE}" pid="5" name="MSIP_Label_77274858-3b1d-4431-8679-d878f40e28fd_Method">
    <vt:lpwstr>Privileged</vt:lpwstr>
  </property>
  <property fmtid="{D5CDD505-2E9C-101B-9397-08002B2CF9AE}" pid="6" name="MSIP_Label_77274858-3b1d-4431-8679-d878f40e28fd_Name">
    <vt:lpwstr>-Official</vt:lpwstr>
  </property>
  <property fmtid="{D5CDD505-2E9C-101B-9397-08002B2CF9AE}" pid="7" name="MSIP_Label_77274858-3b1d-4431-8679-d878f40e28fd_SiteId">
    <vt:lpwstr>bda528f7-fca9-432f-bc98-bd7e90d40906</vt:lpwstr>
  </property>
  <property fmtid="{D5CDD505-2E9C-101B-9397-08002B2CF9AE}" pid="8" name="MSIP_Label_77274858-3b1d-4431-8679-d878f40e28fd_ActionId">
    <vt:lpwstr>ee3c6b7c-799e-4d53-948b-b1056fca3a64</vt:lpwstr>
  </property>
  <property fmtid="{D5CDD505-2E9C-101B-9397-08002B2CF9AE}" pid="9" name="MSIP_Label_77274858-3b1d-4431-8679-d878f40e28fd_ContentBits">
    <vt:lpwstr>1</vt:lpwstr>
  </property>
  <property fmtid="{D5CDD505-2E9C-101B-9397-08002B2CF9AE}" pid="10" name="ClassificationContentMarkingHeaderLocations">
    <vt:lpwstr>Cover Master:8\1_Office Theme:9\Office Theme:8\2_Office Theme:9\3_Office Theme:8</vt:lpwstr>
  </property>
  <property fmtid="{D5CDD505-2E9C-101B-9397-08002B2CF9AE}" pid="11" name="ClassificationContentMarkingHeaderText">
    <vt:lpwstr>OFFICIAL</vt:lpwstr>
  </property>
</Properties>
</file>